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689" r:id="rId2"/>
  </p:sldMasterIdLst>
  <p:notesMasterIdLst>
    <p:notesMasterId r:id="rId37"/>
  </p:notesMasterIdLst>
  <p:handoutMasterIdLst>
    <p:handoutMasterId r:id="rId38"/>
  </p:handoutMasterIdLst>
  <p:sldIdLst>
    <p:sldId id="1958" r:id="rId3"/>
    <p:sldId id="1882" r:id="rId4"/>
    <p:sldId id="2067" r:id="rId5"/>
    <p:sldId id="1742" r:id="rId6"/>
    <p:sldId id="1720" r:id="rId7"/>
    <p:sldId id="2091" r:id="rId8"/>
    <p:sldId id="1835" r:id="rId9"/>
    <p:sldId id="2025" r:id="rId10"/>
    <p:sldId id="1874" r:id="rId11"/>
    <p:sldId id="2027" r:id="rId12"/>
    <p:sldId id="1878" r:id="rId13"/>
    <p:sldId id="2057" r:id="rId14"/>
    <p:sldId id="2117" r:id="rId15"/>
    <p:sldId id="2050" r:id="rId16"/>
    <p:sldId id="2053" r:id="rId17"/>
    <p:sldId id="3079" r:id="rId18"/>
    <p:sldId id="2133" r:id="rId19"/>
    <p:sldId id="1959" r:id="rId20"/>
    <p:sldId id="2123" r:id="rId21"/>
    <p:sldId id="3114" r:id="rId22"/>
    <p:sldId id="1583" r:id="rId23"/>
    <p:sldId id="2127" r:id="rId24"/>
    <p:sldId id="1630" r:id="rId25"/>
    <p:sldId id="1997" r:id="rId26"/>
    <p:sldId id="1793" r:id="rId27"/>
    <p:sldId id="1795" r:id="rId28"/>
    <p:sldId id="1803" r:id="rId29"/>
    <p:sldId id="3117" r:id="rId30"/>
    <p:sldId id="1956" r:id="rId31"/>
    <p:sldId id="2110" r:id="rId32"/>
    <p:sldId id="3116" r:id="rId33"/>
    <p:sldId id="1984" r:id="rId34"/>
    <p:sldId id="1986" r:id="rId35"/>
    <p:sldId id="1413" r:id="rId36"/>
  </p:sldIdLst>
  <p:sldSz cx="6858000" cy="9144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6531" autoAdjust="0"/>
  </p:normalViewPr>
  <p:slideViewPr>
    <p:cSldViewPr snapToGrid="0" snapToObjects="1">
      <p:cViewPr>
        <p:scale>
          <a:sx n="75" d="100"/>
          <a:sy n="75" d="100"/>
        </p:scale>
        <p:origin x="2964" y="-120"/>
      </p:cViewPr>
      <p:guideLst>
        <p:guide orient="horz" pos="2880"/>
        <p:guide pos="2160"/>
      </p:guideLst>
    </p:cSldViewPr>
  </p:slideViewPr>
  <p:outlineViewPr>
    <p:cViewPr>
      <p:scale>
        <a:sx n="33" d="100"/>
        <a:sy n="33" d="100"/>
      </p:scale>
      <p:origin x="0" y="-5920"/>
    </p:cViewPr>
  </p:outlineViewPr>
  <p:notesTextViewPr>
    <p:cViewPr>
      <p:scale>
        <a:sx n="100" d="100"/>
        <a:sy n="100" d="100"/>
      </p:scale>
      <p:origin x="0" y="0"/>
    </p:cViewPr>
  </p:notesTextViewPr>
  <p:sorterViewPr>
    <p:cViewPr varScale="1">
      <p:scale>
        <a:sx n="1" d="1"/>
        <a:sy n="1" d="1"/>
      </p:scale>
      <p:origin x="0" y="1398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82119" cy="500142"/>
          </a:xfrm>
          <a:prstGeom prst="rect">
            <a:avLst/>
          </a:prstGeom>
        </p:spPr>
        <p:txBody>
          <a:bodyPr vert="horz" lIns="96471" tIns="48235" rIns="96471" bIns="48235"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98103" y="2"/>
            <a:ext cx="2982119" cy="500142"/>
          </a:xfrm>
          <a:prstGeom prst="rect">
            <a:avLst/>
          </a:prstGeom>
        </p:spPr>
        <p:txBody>
          <a:bodyPr vert="horz" lIns="96471" tIns="48235" rIns="96471" bIns="48235" rtlCol="0"/>
          <a:lstStyle>
            <a:lvl1pPr algn="r">
              <a:defRPr sz="1300"/>
            </a:lvl1pPr>
          </a:lstStyle>
          <a:p>
            <a:fld id="{2E6331A0-1ACD-43B5-A244-24961148A767}" type="datetimeFigureOut">
              <a:rPr kumimoji="1" lang="ja-JP" altLang="en-US" smtClean="0"/>
              <a:pPr/>
              <a:t>2020/9/7</a:t>
            </a:fld>
            <a:endParaRPr kumimoji="1" lang="ja-JP" altLang="en-US"/>
          </a:p>
        </p:txBody>
      </p:sp>
      <p:sp>
        <p:nvSpPr>
          <p:cNvPr id="4" name="フッター プレースホルダー 3"/>
          <p:cNvSpPr>
            <a:spLocks noGrp="1"/>
          </p:cNvSpPr>
          <p:nvPr>
            <p:ph type="ftr" sz="quarter" idx="2"/>
          </p:nvPr>
        </p:nvSpPr>
        <p:spPr>
          <a:xfrm>
            <a:off x="1" y="9500961"/>
            <a:ext cx="2982119" cy="500142"/>
          </a:xfrm>
          <a:prstGeom prst="rect">
            <a:avLst/>
          </a:prstGeom>
        </p:spPr>
        <p:txBody>
          <a:bodyPr vert="horz" lIns="96471" tIns="48235" rIns="96471" bIns="48235"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98103" y="9500961"/>
            <a:ext cx="2982119" cy="500142"/>
          </a:xfrm>
          <a:prstGeom prst="rect">
            <a:avLst/>
          </a:prstGeom>
        </p:spPr>
        <p:txBody>
          <a:bodyPr vert="horz" lIns="96471" tIns="48235" rIns="96471" bIns="48235" rtlCol="0" anchor="b"/>
          <a:lstStyle>
            <a:lvl1pPr algn="r">
              <a:defRPr sz="1300"/>
            </a:lvl1pPr>
          </a:lstStyle>
          <a:p>
            <a:fld id="{766DF8E3-321A-426D-83F0-B89D06A5D155}" type="slidenum">
              <a:rPr kumimoji="1" lang="ja-JP" altLang="en-US" smtClean="0"/>
              <a:pPr/>
              <a:t>‹#›</a:t>
            </a:fld>
            <a:endParaRPr kumimoji="1" lang="ja-JP" altLang="en-US"/>
          </a:p>
        </p:txBody>
      </p:sp>
    </p:spTree>
    <p:extLst>
      <p:ext uri="{BB962C8B-B14F-4D97-AF65-F5344CB8AC3E}">
        <p14:creationId xmlns:p14="http://schemas.microsoft.com/office/powerpoint/2010/main" val="2568371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119" cy="500142"/>
          </a:xfrm>
          <a:prstGeom prst="rect">
            <a:avLst/>
          </a:prstGeom>
        </p:spPr>
        <p:txBody>
          <a:bodyPr vert="horz" lIns="96471" tIns="48235" rIns="96471" bIns="48235" rtlCol="0"/>
          <a:lstStyle>
            <a:lvl1pPr algn="l">
              <a:defRPr sz="1300"/>
            </a:lvl1pPr>
          </a:lstStyle>
          <a:p>
            <a:endParaRPr lang="en-US" dirty="0"/>
          </a:p>
        </p:txBody>
      </p:sp>
      <p:sp>
        <p:nvSpPr>
          <p:cNvPr id="3" name="Date Placeholder 2"/>
          <p:cNvSpPr>
            <a:spLocks noGrp="1"/>
          </p:cNvSpPr>
          <p:nvPr>
            <p:ph type="dt" idx="1"/>
          </p:nvPr>
        </p:nvSpPr>
        <p:spPr>
          <a:xfrm>
            <a:off x="3898103" y="2"/>
            <a:ext cx="2982119" cy="500142"/>
          </a:xfrm>
          <a:prstGeom prst="rect">
            <a:avLst/>
          </a:prstGeom>
        </p:spPr>
        <p:txBody>
          <a:bodyPr vert="horz" lIns="96471" tIns="48235" rIns="96471" bIns="48235" rtlCol="0"/>
          <a:lstStyle>
            <a:lvl1pPr algn="r">
              <a:defRPr sz="1300"/>
            </a:lvl1pPr>
          </a:lstStyle>
          <a:p>
            <a:fld id="{270AFCBA-ECC6-7C4C-A6B1-63ECDD14488E}" type="datetimeFigureOut">
              <a:rPr lang="en-US" smtClean="0"/>
              <a:pPr/>
              <a:t>9/7/2020</a:t>
            </a:fld>
            <a:endParaRPr lang="en-US" dirty="0"/>
          </a:p>
        </p:txBody>
      </p:sp>
      <p:sp>
        <p:nvSpPr>
          <p:cNvPr id="4" name="Slide Image Placeholder 3"/>
          <p:cNvSpPr>
            <a:spLocks noGrp="1" noRot="1" noChangeAspect="1"/>
          </p:cNvSpPr>
          <p:nvPr>
            <p:ph type="sldImg" idx="2"/>
          </p:nvPr>
        </p:nvSpPr>
        <p:spPr>
          <a:xfrm>
            <a:off x="2033588" y="749300"/>
            <a:ext cx="2814637" cy="3752850"/>
          </a:xfrm>
          <a:prstGeom prst="rect">
            <a:avLst/>
          </a:prstGeom>
          <a:noFill/>
          <a:ln w="12700">
            <a:solidFill>
              <a:prstClr val="black"/>
            </a:solidFill>
          </a:ln>
        </p:spPr>
        <p:txBody>
          <a:bodyPr vert="horz" lIns="96471" tIns="48235" rIns="96471" bIns="48235" rtlCol="0" anchor="ctr"/>
          <a:lstStyle/>
          <a:p>
            <a:endParaRPr lang="en-US" dirty="0"/>
          </a:p>
        </p:txBody>
      </p:sp>
      <p:sp>
        <p:nvSpPr>
          <p:cNvPr id="5" name="Notes Placeholder 4"/>
          <p:cNvSpPr>
            <a:spLocks noGrp="1"/>
          </p:cNvSpPr>
          <p:nvPr>
            <p:ph type="body" sz="quarter" idx="3"/>
          </p:nvPr>
        </p:nvSpPr>
        <p:spPr>
          <a:xfrm>
            <a:off x="688182" y="4751349"/>
            <a:ext cx="5505450" cy="4501277"/>
          </a:xfrm>
          <a:prstGeom prst="rect">
            <a:avLst/>
          </a:prstGeom>
        </p:spPr>
        <p:txBody>
          <a:bodyPr vert="horz" lIns="96471" tIns="48235" rIns="96471" bIns="482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00961"/>
            <a:ext cx="2982119" cy="500142"/>
          </a:xfrm>
          <a:prstGeom prst="rect">
            <a:avLst/>
          </a:prstGeom>
        </p:spPr>
        <p:txBody>
          <a:bodyPr vert="horz" lIns="96471" tIns="48235" rIns="96471" bIns="4823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98103" y="9500961"/>
            <a:ext cx="2982119" cy="500142"/>
          </a:xfrm>
          <a:prstGeom prst="rect">
            <a:avLst/>
          </a:prstGeom>
        </p:spPr>
        <p:txBody>
          <a:bodyPr vert="horz" lIns="96471" tIns="48235" rIns="96471" bIns="48235" rtlCol="0" anchor="b"/>
          <a:lstStyle>
            <a:lvl1pPr algn="r">
              <a:defRPr sz="1300"/>
            </a:lvl1pPr>
          </a:lstStyle>
          <a:p>
            <a:fld id="{5A8DEF38-68FB-424C-ABE7-F8EF3DACF6CC}" type="slidenum">
              <a:rPr lang="en-US" smtClean="0"/>
              <a:pPr/>
              <a:t>‹#›</a:t>
            </a:fld>
            <a:endParaRPr lang="en-US" dirty="0"/>
          </a:p>
        </p:txBody>
      </p:sp>
    </p:spTree>
    <p:extLst>
      <p:ext uri="{BB962C8B-B14F-4D97-AF65-F5344CB8AC3E}">
        <p14:creationId xmlns:p14="http://schemas.microsoft.com/office/powerpoint/2010/main" val="924786185"/>
      </p:ext>
    </p:extLst>
  </p:cSld>
  <p:clrMap bg1="lt1" tx1="dk1" bg2="lt2" tx2="dk2" accent1="accent1" accent2="accent2" accent3="accent3" accent4="accent4" accent5="accent5" accent6="accent6" hlink="hlink" folHlink="folHlink"/>
  <p:notesStyle>
    <a:lvl1pPr marL="0" algn="l" defTabSz="456880" rtl="0" eaLnBrk="1" latinLnBrk="0" hangingPunct="1">
      <a:defRPr sz="1200" kern="1200">
        <a:solidFill>
          <a:schemeClr val="tx1"/>
        </a:solidFill>
        <a:latin typeface="+mn-lt"/>
        <a:ea typeface="+mn-ea"/>
        <a:cs typeface="+mn-cs"/>
      </a:defRPr>
    </a:lvl1pPr>
    <a:lvl2pPr marL="456880" algn="l" defTabSz="456880" rtl="0" eaLnBrk="1" latinLnBrk="0" hangingPunct="1">
      <a:defRPr sz="1200" kern="1200">
        <a:solidFill>
          <a:schemeClr val="tx1"/>
        </a:solidFill>
        <a:latin typeface="+mn-lt"/>
        <a:ea typeface="+mn-ea"/>
        <a:cs typeface="+mn-cs"/>
      </a:defRPr>
    </a:lvl2pPr>
    <a:lvl3pPr marL="913758" algn="l" defTabSz="456880" rtl="0" eaLnBrk="1" latinLnBrk="0" hangingPunct="1">
      <a:defRPr sz="1200" kern="1200">
        <a:solidFill>
          <a:schemeClr val="tx1"/>
        </a:solidFill>
        <a:latin typeface="+mn-lt"/>
        <a:ea typeface="+mn-ea"/>
        <a:cs typeface="+mn-cs"/>
      </a:defRPr>
    </a:lvl3pPr>
    <a:lvl4pPr marL="1370639" algn="l" defTabSz="456880" rtl="0" eaLnBrk="1" latinLnBrk="0" hangingPunct="1">
      <a:defRPr sz="1200" kern="1200">
        <a:solidFill>
          <a:schemeClr val="tx1"/>
        </a:solidFill>
        <a:latin typeface="+mn-lt"/>
        <a:ea typeface="+mn-ea"/>
        <a:cs typeface="+mn-cs"/>
      </a:defRPr>
    </a:lvl4pPr>
    <a:lvl5pPr marL="1827517" algn="l" defTabSz="456880" rtl="0" eaLnBrk="1" latinLnBrk="0" hangingPunct="1">
      <a:defRPr sz="1200" kern="1200">
        <a:solidFill>
          <a:schemeClr val="tx1"/>
        </a:solidFill>
        <a:latin typeface="+mn-lt"/>
        <a:ea typeface="+mn-ea"/>
        <a:cs typeface="+mn-cs"/>
      </a:defRPr>
    </a:lvl5pPr>
    <a:lvl6pPr marL="2284398" algn="l" defTabSz="456880" rtl="0" eaLnBrk="1" latinLnBrk="0" hangingPunct="1">
      <a:defRPr sz="1200" kern="1200">
        <a:solidFill>
          <a:schemeClr val="tx1"/>
        </a:solidFill>
        <a:latin typeface="+mn-lt"/>
        <a:ea typeface="+mn-ea"/>
        <a:cs typeface="+mn-cs"/>
      </a:defRPr>
    </a:lvl6pPr>
    <a:lvl7pPr marL="2741275" algn="l" defTabSz="456880" rtl="0" eaLnBrk="1" latinLnBrk="0" hangingPunct="1">
      <a:defRPr sz="1200" kern="1200">
        <a:solidFill>
          <a:schemeClr val="tx1"/>
        </a:solidFill>
        <a:latin typeface="+mn-lt"/>
        <a:ea typeface="+mn-ea"/>
        <a:cs typeface="+mn-cs"/>
      </a:defRPr>
    </a:lvl7pPr>
    <a:lvl8pPr marL="3198156" algn="l" defTabSz="456880" rtl="0" eaLnBrk="1" latinLnBrk="0" hangingPunct="1">
      <a:defRPr sz="1200" kern="1200">
        <a:solidFill>
          <a:schemeClr val="tx1"/>
        </a:solidFill>
        <a:latin typeface="+mn-lt"/>
        <a:ea typeface="+mn-ea"/>
        <a:cs typeface="+mn-cs"/>
      </a:defRPr>
    </a:lvl8pPr>
    <a:lvl9pPr marL="3655033" algn="l" defTabSz="4568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850" y="1092200"/>
            <a:ext cx="4086225" cy="5449888"/>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1752912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850" y="1092200"/>
            <a:ext cx="4086225" cy="5449888"/>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60164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8DEF38-68FB-424C-ABE7-F8EF3DACF6CC}" type="slidenum">
              <a:rPr lang="en-US" smtClean="0"/>
              <a:pPr/>
              <a:t>18</a:t>
            </a:fld>
            <a:endParaRPr lang="en-US" dirty="0"/>
          </a:p>
        </p:txBody>
      </p:sp>
    </p:spTree>
    <p:extLst>
      <p:ext uri="{BB962C8B-B14F-4D97-AF65-F5344CB8AC3E}">
        <p14:creationId xmlns:p14="http://schemas.microsoft.com/office/powerpoint/2010/main" val="183912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DEF38-68FB-424C-ABE7-F8EF3DACF6CC}" type="slidenum">
              <a:rPr lang="en-US" smtClean="0"/>
              <a:pPr/>
              <a:t>19</a:t>
            </a:fld>
            <a:endParaRPr lang="en-US" dirty="0"/>
          </a:p>
        </p:txBody>
      </p:sp>
    </p:spTree>
    <p:extLst>
      <p:ext uri="{BB962C8B-B14F-4D97-AF65-F5344CB8AC3E}">
        <p14:creationId xmlns:p14="http://schemas.microsoft.com/office/powerpoint/2010/main" val="256647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DEF38-68FB-424C-ABE7-F8EF3DACF6CC}" type="slidenum">
              <a:rPr lang="en-US" smtClean="0"/>
              <a:pPr/>
              <a:t>21</a:t>
            </a:fld>
            <a:endParaRPr lang="en-US" dirty="0"/>
          </a:p>
        </p:txBody>
      </p:sp>
    </p:spTree>
    <p:extLst>
      <p:ext uri="{BB962C8B-B14F-4D97-AF65-F5344CB8AC3E}">
        <p14:creationId xmlns:p14="http://schemas.microsoft.com/office/powerpoint/2010/main" val="15062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DEF38-68FB-424C-ABE7-F8EF3DACF6CC}" type="slidenum">
              <a:rPr lang="en-US" smtClean="0"/>
              <a:pPr/>
              <a:t>33</a:t>
            </a:fld>
            <a:endParaRPr lang="en-US" dirty="0"/>
          </a:p>
        </p:txBody>
      </p:sp>
    </p:spTree>
    <p:extLst>
      <p:ext uri="{BB962C8B-B14F-4D97-AF65-F5344CB8AC3E}">
        <p14:creationId xmlns:p14="http://schemas.microsoft.com/office/powerpoint/2010/main" val="104702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374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16411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5"/>
            <a:ext cx="1478756" cy="774911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1487" y="486835"/>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682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1320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222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3375"/>
            </a:lvl1pPr>
          </a:lstStyle>
          <a:p>
            <a:r>
              <a:rPr lang="en-US"/>
              <a:t>Click to edit Master title style</a:t>
            </a:r>
            <a:endParaRPr lang="en-GB"/>
          </a:p>
        </p:txBody>
      </p:sp>
      <p:sp>
        <p:nvSpPr>
          <p:cNvPr id="3" name="Text Placeholder 2"/>
          <p:cNvSpPr>
            <a:spLocks noGrp="1"/>
          </p:cNvSpPr>
          <p:nvPr>
            <p:ph type="body" idx="1"/>
          </p:nvPr>
        </p:nvSpPr>
        <p:spPr>
          <a:xfrm>
            <a:off x="467917" y="6119286"/>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2333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734372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GB"/>
          </a:p>
        </p:txBody>
      </p:sp>
      <p:sp>
        <p:nvSpPr>
          <p:cNvPr id="3" name="Text Placeholder 2"/>
          <p:cNvSpPr>
            <a:spLocks noGrp="1"/>
          </p:cNvSpPr>
          <p:nvPr>
            <p:ph type="body" idx="1"/>
          </p:nvPr>
        </p:nvSpPr>
        <p:spPr>
          <a:xfrm>
            <a:off x="472382" y="2241552"/>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2"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4"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0955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6936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916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2915544" y="1316569"/>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7236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1160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2915544" y="1316569"/>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0157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39429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5"/>
            <a:ext cx="1478756" cy="774911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1487" y="486835"/>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304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3375"/>
            </a:lvl1pPr>
          </a:lstStyle>
          <a:p>
            <a:r>
              <a:rPr lang="en-US"/>
              <a:t>Click to edit Master title style</a:t>
            </a:r>
            <a:endParaRPr lang="en-GB"/>
          </a:p>
        </p:txBody>
      </p:sp>
      <p:sp>
        <p:nvSpPr>
          <p:cNvPr id="3" name="Text Placeholder 2"/>
          <p:cNvSpPr>
            <a:spLocks noGrp="1"/>
          </p:cNvSpPr>
          <p:nvPr>
            <p:ph type="body" idx="1"/>
          </p:nvPr>
        </p:nvSpPr>
        <p:spPr>
          <a:xfrm>
            <a:off x="467917" y="6119286"/>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17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58286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GB"/>
          </a:p>
        </p:txBody>
      </p:sp>
      <p:sp>
        <p:nvSpPr>
          <p:cNvPr id="3" name="Text Placeholder 2"/>
          <p:cNvSpPr>
            <a:spLocks noGrp="1"/>
          </p:cNvSpPr>
          <p:nvPr>
            <p:ph type="body" idx="1"/>
          </p:nvPr>
        </p:nvSpPr>
        <p:spPr>
          <a:xfrm>
            <a:off x="472382" y="2241552"/>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2"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4"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91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354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983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2915544" y="1316569"/>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5323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2915544" y="1316569"/>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509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486836"/>
            <a:ext cx="5915025" cy="17674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71489"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B61BEF0D-F0BB-DE4B-95CE-6DB70DBA9567}" type="datetimeFigureOut">
              <a:rPr lang="en-US" smtClean="0"/>
              <a:pPr/>
              <a:t>9/7/2020</a:t>
            </a:fld>
            <a:endParaRPr lang="en-US" dirty="0"/>
          </a:p>
        </p:txBody>
      </p:sp>
      <p:sp>
        <p:nvSpPr>
          <p:cNvPr id="5" name="Footer Placeholder 4"/>
          <p:cNvSpPr>
            <a:spLocks noGrp="1"/>
          </p:cNvSpPr>
          <p:nvPr>
            <p:ph type="ftr" sz="quarter" idx="3"/>
          </p:nvPr>
        </p:nvSpPr>
        <p:spPr>
          <a:xfrm>
            <a:off x="2271714" y="8475136"/>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95349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486836"/>
            <a:ext cx="5915025" cy="17674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71489"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B61BEF0D-F0BB-DE4B-95CE-6DB70DBA9567}" type="datetimeFigureOut">
              <a:rPr lang="en-US" smtClean="0"/>
              <a:pPr/>
              <a:t>9/7/2020</a:t>
            </a:fld>
            <a:endParaRPr lang="en-US" dirty="0"/>
          </a:p>
        </p:txBody>
      </p:sp>
      <p:sp>
        <p:nvSpPr>
          <p:cNvPr id="5" name="Footer Placeholder 4"/>
          <p:cNvSpPr>
            <a:spLocks noGrp="1"/>
          </p:cNvSpPr>
          <p:nvPr>
            <p:ph type="ftr" sz="quarter" idx="3"/>
          </p:nvPr>
        </p:nvSpPr>
        <p:spPr>
          <a:xfrm>
            <a:off x="2271714" y="8475136"/>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2517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0733" y="1381493"/>
            <a:ext cx="6060934" cy="2196689"/>
          </a:xfrm>
          <a:prstGeom prst="rect">
            <a:avLst/>
          </a:prstGeom>
        </p:spPr>
        <p:txBody>
          <a:bodyPr vert="horz" lIns="91440" tIns="45720" rIns="91440" bIns="45720" rtlCol="0" anchor="t">
            <a:noAutofit/>
          </a:bodyPr>
          <a:lstStyle>
            <a:lvl1pPr marL="0" indent="0" algn="r" defTabSz="316531" rtl="0" eaLnBrk="1" latinLnBrk="0" hangingPunct="1">
              <a:spcBef>
                <a:spcPts val="692"/>
              </a:spcBef>
              <a:spcAft>
                <a:spcPts val="0"/>
              </a:spcAft>
              <a:buClr>
                <a:schemeClr val="accent1"/>
              </a:buClr>
              <a:buSzPct val="80000"/>
              <a:buFont typeface="Wingdings 3" charset="2"/>
              <a:buNone/>
              <a:defRPr sz="1246" kern="1200">
                <a:solidFill>
                  <a:schemeClr val="tx1">
                    <a:lumMod val="50000"/>
                    <a:lumOff val="50000"/>
                  </a:schemeClr>
                </a:solidFill>
                <a:latin typeface="+mn-lt"/>
                <a:ea typeface="+mn-ea"/>
                <a:cs typeface="+mn-cs"/>
              </a:defRPr>
            </a:lvl1pPr>
            <a:lvl2pPr marL="316531" indent="0" algn="ctr" defTabSz="316531" rtl="0" eaLnBrk="1" latinLnBrk="0" hangingPunct="1">
              <a:spcBef>
                <a:spcPts val="692"/>
              </a:spcBef>
              <a:spcAft>
                <a:spcPts val="0"/>
              </a:spcAft>
              <a:buClr>
                <a:schemeClr val="accent1"/>
              </a:buClr>
              <a:buSzPct val="80000"/>
              <a:buFont typeface="Wingdings 3" charset="2"/>
              <a:buNone/>
              <a:defRPr sz="1108" kern="1200">
                <a:solidFill>
                  <a:schemeClr val="tx1">
                    <a:tint val="75000"/>
                  </a:schemeClr>
                </a:solidFill>
                <a:latin typeface="+mn-lt"/>
                <a:ea typeface="+mn-ea"/>
                <a:cs typeface="+mn-cs"/>
              </a:defRPr>
            </a:lvl2pPr>
            <a:lvl3pPr marL="633062" indent="0" algn="ctr" defTabSz="316531" rtl="0" eaLnBrk="1" latinLnBrk="0" hangingPunct="1">
              <a:spcBef>
                <a:spcPts val="692"/>
              </a:spcBef>
              <a:spcAft>
                <a:spcPts val="0"/>
              </a:spcAft>
              <a:buClr>
                <a:schemeClr val="accent1"/>
              </a:buClr>
              <a:buSzPct val="80000"/>
              <a:buFont typeface="Wingdings 3" charset="2"/>
              <a:buNone/>
              <a:defRPr sz="969" kern="1200">
                <a:solidFill>
                  <a:schemeClr val="tx1">
                    <a:tint val="75000"/>
                  </a:schemeClr>
                </a:solidFill>
                <a:latin typeface="+mn-lt"/>
                <a:ea typeface="+mn-ea"/>
                <a:cs typeface="+mn-cs"/>
              </a:defRPr>
            </a:lvl3pPr>
            <a:lvl4pPr marL="949593"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4pPr>
            <a:lvl5pPr marL="1266124"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5pPr>
            <a:lvl6pPr marL="1582655"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6pPr>
            <a:lvl7pPr marL="1899186"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7pPr>
            <a:lvl8pPr marL="2215717"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8pPr>
            <a:lvl9pPr marL="2532248"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9pPr>
          </a:lstStyle>
          <a:p>
            <a:pPr algn="ctr"/>
            <a:r>
              <a:rPr lang="en-US" sz="5400" b="1" dirty="0">
                <a:solidFill>
                  <a:schemeClr val="tx1"/>
                </a:solidFill>
                <a:latin typeface="Arial" charset="0"/>
                <a:ea typeface="Arial" charset="0"/>
                <a:cs typeface="Arial" charset="0"/>
              </a:rPr>
              <a:t> </a:t>
            </a:r>
          </a:p>
        </p:txBody>
      </p:sp>
      <p:sp>
        <p:nvSpPr>
          <p:cNvPr id="2" name="TextBox 1"/>
          <p:cNvSpPr txBox="1"/>
          <p:nvPr/>
        </p:nvSpPr>
        <p:spPr>
          <a:xfrm>
            <a:off x="-18418" y="2412544"/>
            <a:ext cx="6894836" cy="2123658"/>
          </a:xfrm>
          <a:prstGeom prst="rect">
            <a:avLst/>
          </a:prstGeom>
          <a:noFill/>
        </p:spPr>
        <p:txBody>
          <a:bodyPr wrap="none" rtlCol="0">
            <a:spAutoFit/>
          </a:bodyPr>
          <a:lstStyle/>
          <a:p>
            <a:pPr algn="ctr"/>
            <a:r>
              <a:rPr lang="en-US" sz="4400" b="1" cap="all" dirty="0">
                <a:latin typeface="Arial" panose="020B0604020202020204" pitchFamily="34" charset="0"/>
                <a:cs typeface="Arial" panose="020B0604020202020204" pitchFamily="34" charset="0"/>
              </a:rPr>
              <a:t>1 v 1 Moves</a:t>
            </a:r>
          </a:p>
          <a:p>
            <a:endParaRPr lang="en-US" sz="4400" b="1" cap="all" dirty="0">
              <a:latin typeface="Arial" panose="020B0604020202020204" pitchFamily="34" charset="0"/>
              <a:cs typeface="Arial" panose="020B0604020202020204" pitchFamily="34" charset="0"/>
            </a:endParaRPr>
          </a:p>
          <a:p>
            <a:r>
              <a:rPr lang="en-US" sz="4400" b="1" cap="all" dirty="0">
                <a:latin typeface="Arial" panose="020B0604020202020204" pitchFamily="34" charset="0"/>
                <a:cs typeface="Arial" panose="020B0604020202020204" pitchFamily="34" charset="0"/>
              </a:rPr>
              <a:t>Perfecting the Skill</a:t>
            </a:r>
          </a:p>
        </p:txBody>
      </p:sp>
      <p:pic>
        <p:nvPicPr>
          <p:cNvPr id="6" name="Picture 5">
            <a:extLst>
              <a:ext uri="{FF2B5EF4-FFF2-40B4-BE49-F238E27FC236}">
                <a16:creationId xmlns:a16="http://schemas.microsoft.com/office/drawing/2014/main" id="{B344BDA9-98D1-47B9-8129-E80A23B93A26}"/>
              </a:ext>
            </a:extLst>
          </p:cNvPr>
          <p:cNvPicPr>
            <a:picLocks noChangeAspect="1"/>
          </p:cNvPicPr>
          <p:nvPr/>
        </p:nvPicPr>
        <p:blipFill>
          <a:blip r:embed="rId2"/>
          <a:stretch>
            <a:fillRect/>
          </a:stretch>
        </p:blipFill>
        <p:spPr>
          <a:xfrm>
            <a:off x="2894878" y="8214301"/>
            <a:ext cx="1422400" cy="719347"/>
          </a:xfrm>
          <a:prstGeom prst="rect">
            <a:avLst/>
          </a:prstGeom>
        </p:spPr>
      </p:pic>
    </p:spTree>
    <p:extLst>
      <p:ext uri="{BB962C8B-B14F-4D97-AF65-F5344CB8AC3E}">
        <p14:creationId xmlns:p14="http://schemas.microsoft.com/office/powerpoint/2010/main" val="151222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0125" y="4156126"/>
            <a:ext cx="184731" cy="369332"/>
          </a:xfrm>
          <a:prstGeom prst="rect">
            <a:avLst/>
          </a:prstGeom>
          <a:noFill/>
        </p:spPr>
        <p:txBody>
          <a:bodyPr wrap="none" rtlCol="0">
            <a:spAutoFit/>
          </a:bodyPr>
          <a:lstStyle/>
          <a:p>
            <a:endParaRPr lang="en-US" dirty="0"/>
          </a:p>
        </p:txBody>
      </p:sp>
      <p:sp>
        <p:nvSpPr>
          <p:cNvPr id="4" name="Rectangle 3"/>
          <p:cNvSpPr/>
          <p:nvPr/>
        </p:nvSpPr>
        <p:spPr>
          <a:xfrm>
            <a:off x="766229" y="5315991"/>
            <a:ext cx="5059202" cy="369332"/>
          </a:xfrm>
          <a:prstGeom prst="rect">
            <a:avLst/>
          </a:prstGeom>
        </p:spPr>
        <p:txBody>
          <a:bodyPr wrap="square">
            <a:spAutoFit/>
          </a:bodyPr>
          <a:lstStyle/>
          <a:p>
            <a:pPr defTabSz="814587"/>
            <a:endParaRPr lang="en-US" b="1" dirty="0">
              <a:solidFill>
                <a:prstClr val="black"/>
              </a:solidFill>
              <a:latin typeface="Arial"/>
              <a:ea typeface="Arial"/>
              <a:cs typeface="Arial"/>
            </a:endParaRPr>
          </a:p>
        </p:txBody>
      </p:sp>
      <p:sp>
        <p:nvSpPr>
          <p:cNvPr id="7" name="Rectangle 6"/>
          <p:cNvSpPr/>
          <p:nvPr/>
        </p:nvSpPr>
        <p:spPr>
          <a:xfrm>
            <a:off x="230467" y="4768608"/>
            <a:ext cx="6397067" cy="3468246"/>
          </a:xfrm>
          <a:prstGeom prst="rect">
            <a:avLst/>
          </a:prstGeom>
          <a:ln>
            <a:solidFill>
              <a:schemeClr val="tx1"/>
            </a:solidFill>
          </a:ln>
        </p:spPr>
        <p:txBody>
          <a:bodyPr wrap="square" lIns="81906" tIns="40952" rIns="81906" bIns="40952">
            <a:spAutoFit/>
          </a:bodyPr>
          <a:lstStyle/>
          <a:p>
            <a:r>
              <a:rPr lang="en-US" sz="1100" b="1" dirty="0">
                <a:latin typeface="Arial"/>
                <a:cs typeface="Arial"/>
              </a:rPr>
              <a:t>Purpose: To Improve Changes of Direction &amp; Shielding the Ball.</a:t>
            </a:r>
          </a:p>
          <a:p>
            <a:endParaRPr lang="en-US" sz="1100" b="1" dirty="0">
              <a:latin typeface="Arial"/>
              <a:cs typeface="Arial"/>
            </a:endParaRPr>
          </a:p>
          <a:p>
            <a:r>
              <a:rPr lang="en-US" sz="1100" b="1" dirty="0">
                <a:latin typeface="Arial"/>
                <a:cs typeface="Arial"/>
              </a:rPr>
              <a:t>SET UP</a:t>
            </a:r>
          </a:p>
          <a:p>
            <a:r>
              <a:rPr lang="en-US" sz="1100" dirty="0">
                <a:latin typeface="Arial"/>
                <a:cs typeface="Arial"/>
              </a:rPr>
              <a:t>A 10 x 10 / 12 x 12 yard grid using 2 x blue/orange discs as per diagram.</a:t>
            </a:r>
          </a:p>
          <a:p>
            <a:r>
              <a:rPr lang="en-US" sz="1100" dirty="0">
                <a:latin typeface="Arial"/>
                <a:cs typeface="Arial"/>
              </a:rPr>
              <a:t>3 x players per grid, 2 with a ball each at the base of the triangle.</a:t>
            </a:r>
          </a:p>
          <a:p>
            <a:endParaRPr lang="en-US" sz="1100" dirty="0">
              <a:latin typeface="Arial"/>
              <a:cs typeface="Arial"/>
            </a:endParaRPr>
          </a:p>
          <a:p>
            <a:r>
              <a:rPr lang="en-US" sz="1100" b="1" dirty="0">
                <a:latin typeface="Arial"/>
                <a:cs typeface="Arial"/>
              </a:rPr>
              <a:t>ACTION</a:t>
            </a:r>
          </a:p>
          <a:p>
            <a:r>
              <a:rPr lang="en-US" sz="1100" dirty="0">
                <a:latin typeface="Arial"/>
                <a:cs typeface="Arial"/>
              </a:rPr>
              <a:t>Two players start on the big cone. One player at the base of the triangle is limited pressure defender. First player starts with the ball, when challenged by the defender, shields the ball, then passes to his waiting teammate, who takes the ball into the opposite corner, and the sequence continues.</a:t>
            </a:r>
          </a:p>
          <a:p>
            <a:endParaRPr lang="en-US" sz="1100" dirty="0">
              <a:latin typeface="Arial"/>
              <a:cs typeface="Arial"/>
            </a:endParaRPr>
          </a:p>
          <a:p>
            <a:r>
              <a:rPr lang="en-US" sz="1100" b="1" dirty="0">
                <a:latin typeface="Arial"/>
                <a:cs typeface="Arial"/>
              </a:rPr>
              <a:t>Game Moves to use:</a:t>
            </a:r>
          </a:p>
          <a:p>
            <a:pPr marL="171450" indent="-171450">
              <a:buFont typeface="Arial"/>
              <a:buChar char="•"/>
            </a:pPr>
            <a:r>
              <a:rPr lang="en-US" sz="1100" b="1" dirty="0">
                <a:latin typeface="Arial"/>
                <a:cs typeface="Arial"/>
              </a:rPr>
              <a:t>Inside Cut </a:t>
            </a:r>
          </a:p>
          <a:p>
            <a:pPr marL="171450" indent="-171450">
              <a:buFont typeface="Arial"/>
              <a:buChar char="•"/>
            </a:pPr>
            <a:r>
              <a:rPr lang="en-US" sz="1100" b="1" dirty="0">
                <a:latin typeface="Arial"/>
                <a:cs typeface="Arial"/>
              </a:rPr>
              <a:t>Outside Cut </a:t>
            </a:r>
          </a:p>
          <a:p>
            <a:endParaRPr lang="en-US" sz="1100" b="1" dirty="0">
              <a:latin typeface="Arial"/>
              <a:cs typeface="Arial"/>
            </a:endParaRPr>
          </a:p>
          <a:p>
            <a:r>
              <a:rPr lang="en-US" sz="1100" b="1" dirty="0">
                <a:solidFill>
                  <a:srgbClr val="FF0000"/>
                </a:solidFill>
                <a:latin typeface="Arial"/>
                <a:cs typeface="Arial"/>
              </a:rPr>
              <a:t>Make Harder</a:t>
            </a:r>
          </a:p>
          <a:p>
            <a:r>
              <a:rPr lang="en-US" sz="1100" dirty="0">
                <a:solidFill>
                  <a:srgbClr val="FF0000"/>
                </a:solidFill>
                <a:latin typeface="Arial"/>
                <a:cs typeface="Arial"/>
              </a:rPr>
              <a:t>Speed Up</a:t>
            </a:r>
          </a:p>
          <a:p>
            <a:endParaRPr lang="en-US" sz="1100" dirty="0">
              <a:solidFill>
                <a:srgbClr val="FF0000"/>
              </a:solidFill>
              <a:latin typeface="Arial"/>
              <a:cs typeface="Arial"/>
            </a:endParaRPr>
          </a:p>
          <a:p>
            <a:r>
              <a:rPr lang="en-US" sz="1100" b="1" dirty="0">
                <a:solidFill>
                  <a:schemeClr val="accent1"/>
                </a:solidFill>
                <a:latin typeface="Arial"/>
                <a:cs typeface="Arial"/>
              </a:rPr>
              <a:t>COACH TIP TO PLAYER </a:t>
            </a:r>
          </a:p>
          <a:p>
            <a:r>
              <a:rPr lang="en-US" sz="1100" dirty="0">
                <a:solidFill>
                  <a:schemeClr val="accent1"/>
                </a:solidFill>
                <a:latin typeface="Arial"/>
                <a:cs typeface="Arial"/>
              </a:rPr>
              <a:t>Only take one or two touches before you make a COD turn</a:t>
            </a:r>
          </a:p>
        </p:txBody>
      </p:sp>
      <p:sp>
        <p:nvSpPr>
          <p:cNvPr id="2" name="TextBox 1"/>
          <p:cNvSpPr txBox="1"/>
          <p:nvPr/>
        </p:nvSpPr>
        <p:spPr>
          <a:xfrm>
            <a:off x="2717800" y="223191"/>
            <a:ext cx="1807034" cy="800219"/>
          </a:xfrm>
          <a:prstGeom prst="rect">
            <a:avLst/>
          </a:prstGeom>
          <a:noFill/>
        </p:spPr>
        <p:txBody>
          <a:bodyPr wrap="square" rtlCol="0">
            <a:spAutoFit/>
          </a:bodyPr>
          <a:lstStyle>
            <a:defPPr>
              <a:defRPr lang="en-US"/>
            </a:defPPr>
            <a:lvl1pPr>
              <a:defRPr sz="2800" b="1" i="1">
                <a:solidFill>
                  <a:prstClr val="black"/>
                </a:solidFill>
                <a:latin typeface="Franklin Gothic Heavy" charset="0"/>
              </a:defRPr>
            </a:lvl1pPr>
          </a:lstStyle>
          <a:p>
            <a:r>
              <a:rPr lang="en-US" sz="1800" i="0" dirty="0">
                <a:solidFill>
                  <a:srgbClr val="000000"/>
                </a:solidFill>
                <a:latin typeface="Arial" panose="020B0604020202020204" pitchFamily="34" charset="0"/>
                <a:cs typeface="Arial" panose="020B0604020202020204" pitchFamily="34" charset="0"/>
              </a:rPr>
              <a:t>MOVES (M9)</a:t>
            </a:r>
            <a:endParaRPr lang="en-US" sz="1800" i="0" dirty="0"/>
          </a:p>
          <a:p>
            <a:endParaRPr lang="en-US" dirty="0"/>
          </a:p>
        </p:txBody>
      </p:sp>
      <p:grpSp>
        <p:nvGrpSpPr>
          <p:cNvPr id="5" name="Group 4">
            <a:extLst>
              <a:ext uri="{FF2B5EF4-FFF2-40B4-BE49-F238E27FC236}">
                <a16:creationId xmlns:a16="http://schemas.microsoft.com/office/drawing/2014/main" id="{1B3F5842-5867-4D52-A492-0E06A7195D5A}"/>
              </a:ext>
            </a:extLst>
          </p:cNvPr>
          <p:cNvGrpSpPr/>
          <p:nvPr/>
        </p:nvGrpSpPr>
        <p:grpSpPr>
          <a:xfrm>
            <a:off x="230467" y="734143"/>
            <a:ext cx="6397066" cy="3881681"/>
            <a:chOff x="230467" y="734143"/>
            <a:chExt cx="6397066" cy="3881681"/>
          </a:xfrm>
        </p:grpSpPr>
        <p:pic>
          <p:nvPicPr>
            <p:cNvPr id="12" name="Picture 11"/>
            <p:cNvPicPr>
              <a:picLocks noChangeAspect="1"/>
            </p:cNvPicPr>
            <p:nvPr/>
          </p:nvPicPr>
          <p:blipFill>
            <a:blip r:embed="rId2"/>
            <a:stretch>
              <a:fillRect/>
            </a:stretch>
          </p:blipFill>
          <p:spPr>
            <a:xfrm>
              <a:off x="230467" y="734143"/>
              <a:ext cx="6397066" cy="3881681"/>
            </a:xfrm>
            <a:prstGeom prst="rect">
              <a:avLst/>
            </a:prstGeom>
            <a:ln>
              <a:solidFill>
                <a:srgbClr val="000000"/>
              </a:solidFill>
            </a:ln>
          </p:spPr>
        </p:pic>
        <p:pic>
          <p:nvPicPr>
            <p:cNvPr id="8" name="図 2">
              <a:extLst>
                <a:ext uri="{FF2B5EF4-FFF2-40B4-BE49-F238E27FC236}">
                  <a16:creationId xmlns:a16="http://schemas.microsoft.com/office/drawing/2014/main" id="{B20C60AB-9EBD-4642-B572-B4DFA0CF28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7800" y="2217077"/>
              <a:ext cx="1377582" cy="617107"/>
            </a:xfrm>
            <a:prstGeom prst="rect">
              <a:avLst/>
            </a:prstGeom>
          </p:spPr>
        </p:pic>
      </p:grpSp>
      <p:pic>
        <p:nvPicPr>
          <p:cNvPr id="10" name="Picture 9">
            <a:extLst>
              <a:ext uri="{FF2B5EF4-FFF2-40B4-BE49-F238E27FC236}">
                <a16:creationId xmlns:a16="http://schemas.microsoft.com/office/drawing/2014/main" id="{429D2634-352D-4194-8666-C1CCB1A2FBFD}"/>
              </a:ext>
            </a:extLst>
          </p:cNvPr>
          <p:cNvPicPr>
            <a:picLocks noChangeAspect="1"/>
          </p:cNvPicPr>
          <p:nvPr/>
        </p:nvPicPr>
        <p:blipFill>
          <a:blip r:embed="rId4"/>
          <a:stretch>
            <a:fillRect/>
          </a:stretch>
        </p:blipFill>
        <p:spPr>
          <a:xfrm>
            <a:off x="2717800" y="8325754"/>
            <a:ext cx="1422400" cy="719347"/>
          </a:xfrm>
          <a:prstGeom prst="rect">
            <a:avLst/>
          </a:prstGeom>
        </p:spPr>
      </p:pic>
    </p:spTree>
    <p:extLst>
      <p:ext uri="{BB962C8B-B14F-4D97-AF65-F5344CB8AC3E}">
        <p14:creationId xmlns:p14="http://schemas.microsoft.com/office/powerpoint/2010/main" val="26447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0125" y="4156126"/>
            <a:ext cx="184731" cy="369332"/>
          </a:xfrm>
          <a:prstGeom prst="rect">
            <a:avLst/>
          </a:prstGeom>
          <a:noFill/>
        </p:spPr>
        <p:txBody>
          <a:bodyPr wrap="none" rtlCol="0">
            <a:spAutoFit/>
          </a:bodyPr>
          <a:lstStyle/>
          <a:p>
            <a:endParaRPr lang="en-US" dirty="0"/>
          </a:p>
        </p:txBody>
      </p:sp>
      <p:sp>
        <p:nvSpPr>
          <p:cNvPr id="4" name="Rectangle 3"/>
          <p:cNvSpPr/>
          <p:nvPr/>
        </p:nvSpPr>
        <p:spPr>
          <a:xfrm>
            <a:off x="766229" y="5315991"/>
            <a:ext cx="5059202" cy="369332"/>
          </a:xfrm>
          <a:prstGeom prst="rect">
            <a:avLst/>
          </a:prstGeom>
        </p:spPr>
        <p:txBody>
          <a:bodyPr wrap="square">
            <a:spAutoFit/>
          </a:bodyPr>
          <a:lstStyle/>
          <a:p>
            <a:pPr defTabSz="814587"/>
            <a:endParaRPr lang="en-US" b="1" dirty="0">
              <a:solidFill>
                <a:prstClr val="black"/>
              </a:solidFill>
              <a:latin typeface="Arial"/>
              <a:ea typeface="Arial"/>
              <a:cs typeface="Arial"/>
            </a:endParaRPr>
          </a:p>
        </p:txBody>
      </p:sp>
      <p:sp>
        <p:nvSpPr>
          <p:cNvPr id="2" name="TextBox 1"/>
          <p:cNvSpPr txBox="1"/>
          <p:nvPr/>
        </p:nvSpPr>
        <p:spPr>
          <a:xfrm>
            <a:off x="2586461" y="257560"/>
            <a:ext cx="1685077" cy="369332"/>
          </a:xfrm>
          <a:prstGeom prst="rect">
            <a:avLst/>
          </a:prstGeom>
          <a:noFill/>
        </p:spPr>
        <p:txBody>
          <a:bodyPr wrap="none" rtlCol="0">
            <a:spAutoFit/>
          </a:bodyPr>
          <a:lstStyle/>
          <a:p>
            <a:r>
              <a:rPr lang="en-US" b="1" dirty="0">
                <a:latin typeface="Arial" charset="0"/>
                <a:ea typeface="Arial" charset="0"/>
                <a:cs typeface="Arial" charset="0"/>
              </a:rPr>
              <a:t>MOVES (M10)</a:t>
            </a:r>
          </a:p>
        </p:txBody>
      </p:sp>
      <p:pic>
        <p:nvPicPr>
          <p:cNvPr id="10" name="Picture 9"/>
          <p:cNvPicPr>
            <a:picLocks noChangeAspect="1"/>
          </p:cNvPicPr>
          <p:nvPr/>
        </p:nvPicPr>
        <p:blipFill>
          <a:blip r:embed="rId2"/>
          <a:stretch>
            <a:fillRect/>
          </a:stretch>
        </p:blipFill>
        <p:spPr>
          <a:xfrm>
            <a:off x="2717799" y="8191696"/>
            <a:ext cx="1422400" cy="719347"/>
          </a:xfrm>
          <a:prstGeom prst="rect">
            <a:avLst/>
          </a:prstGeom>
        </p:spPr>
      </p:pic>
      <p:grpSp>
        <p:nvGrpSpPr>
          <p:cNvPr id="5" name="Group 4">
            <a:extLst>
              <a:ext uri="{FF2B5EF4-FFF2-40B4-BE49-F238E27FC236}">
                <a16:creationId xmlns:a16="http://schemas.microsoft.com/office/drawing/2014/main" id="{1293E686-F383-4BB7-A84E-09B50168ECFF}"/>
              </a:ext>
            </a:extLst>
          </p:cNvPr>
          <p:cNvGrpSpPr/>
          <p:nvPr/>
        </p:nvGrpSpPr>
        <p:grpSpPr>
          <a:xfrm>
            <a:off x="252827" y="1129562"/>
            <a:ext cx="6353993" cy="3225851"/>
            <a:chOff x="252827" y="916677"/>
            <a:chExt cx="6353993" cy="3225851"/>
          </a:xfrm>
        </p:grpSpPr>
        <p:pic>
          <p:nvPicPr>
            <p:cNvPr id="9" name="Picture 8" descr="3. Dribbling Box 12x1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827" y="916677"/>
              <a:ext cx="6353993" cy="3225851"/>
            </a:xfrm>
            <a:prstGeom prst="rect">
              <a:avLst/>
            </a:prstGeom>
            <a:ln>
              <a:solidFill>
                <a:schemeClr val="tx1"/>
              </a:solidFill>
            </a:ln>
          </p:spPr>
        </p:pic>
        <p:pic>
          <p:nvPicPr>
            <p:cNvPr id="11"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210" y="2221048"/>
              <a:ext cx="1377582" cy="617107"/>
            </a:xfrm>
            <a:prstGeom prst="rect">
              <a:avLst/>
            </a:prstGeom>
          </p:spPr>
        </p:pic>
      </p:grpSp>
      <p:sp>
        <p:nvSpPr>
          <p:cNvPr id="13" name="Rectangle 12">
            <a:extLst>
              <a:ext uri="{FF2B5EF4-FFF2-40B4-BE49-F238E27FC236}">
                <a16:creationId xmlns:a16="http://schemas.microsoft.com/office/drawing/2014/main" id="{E4074CD2-6337-534A-921D-6E3026901766}"/>
              </a:ext>
            </a:extLst>
          </p:cNvPr>
          <p:cNvSpPr/>
          <p:nvPr/>
        </p:nvSpPr>
        <p:spPr>
          <a:xfrm>
            <a:off x="230467" y="4858084"/>
            <a:ext cx="6397067" cy="2960415"/>
          </a:xfrm>
          <a:prstGeom prst="rect">
            <a:avLst/>
          </a:prstGeom>
          <a:ln>
            <a:solidFill>
              <a:schemeClr val="tx1"/>
            </a:solidFill>
          </a:ln>
        </p:spPr>
        <p:txBody>
          <a:bodyPr wrap="square" lIns="81906" tIns="40952" rIns="81906" bIns="40952">
            <a:spAutoFit/>
          </a:bodyPr>
          <a:lstStyle/>
          <a:p>
            <a:r>
              <a:rPr lang="en-US" sz="1100" b="1" dirty="0">
                <a:latin typeface="Arial"/>
                <a:cs typeface="Arial"/>
              </a:rPr>
              <a:t>Purpose: To Improve Changes of Direction &amp; Shielding the Ball.</a:t>
            </a:r>
          </a:p>
          <a:p>
            <a:endParaRPr lang="en-US" sz="1100" b="1" dirty="0">
              <a:latin typeface="Arial"/>
              <a:cs typeface="Arial"/>
            </a:endParaRPr>
          </a:p>
          <a:p>
            <a:r>
              <a:rPr lang="en-US" sz="1100" b="1" dirty="0">
                <a:latin typeface="Arial"/>
                <a:cs typeface="Arial"/>
              </a:rPr>
              <a:t>SET UP</a:t>
            </a:r>
          </a:p>
          <a:p>
            <a:r>
              <a:rPr lang="en-US" sz="1100" dirty="0">
                <a:latin typeface="Arial"/>
                <a:cs typeface="Arial"/>
              </a:rPr>
              <a:t>A 10 x 10 / 12 x 12 yard grid using 2 x blue/orange discs as per diagram.</a:t>
            </a:r>
          </a:p>
          <a:p>
            <a:r>
              <a:rPr lang="en-US" sz="1100" dirty="0">
                <a:latin typeface="Arial"/>
                <a:cs typeface="Arial"/>
              </a:rPr>
              <a:t>2 Teams of 3  players per grid, 2 with a ball each at the base of the triangle.</a:t>
            </a:r>
          </a:p>
          <a:p>
            <a:endParaRPr lang="en-US" sz="1100" dirty="0">
              <a:latin typeface="Arial"/>
              <a:cs typeface="Arial"/>
            </a:endParaRPr>
          </a:p>
          <a:p>
            <a:r>
              <a:rPr lang="en-US" sz="1100" b="1" dirty="0">
                <a:latin typeface="Arial"/>
                <a:cs typeface="Arial"/>
              </a:rPr>
              <a:t>ACTION</a:t>
            </a:r>
          </a:p>
          <a:p>
            <a:r>
              <a:rPr lang="en-US" sz="1100" dirty="0">
                <a:latin typeface="Arial"/>
                <a:cs typeface="Arial"/>
              </a:rPr>
              <a:t>Two players start on the big cone. One player at the base of the triangle is limited pressure defender. First player starts with the ball, when challenged by the defender, shields the ball, then passes to his waiting teammate, who takes the ball into the opposite corner, Competition; Team with most C.O.Ds in 45 seconds wins</a:t>
            </a:r>
          </a:p>
          <a:p>
            <a:endParaRPr lang="en-US" sz="1100" b="1" dirty="0">
              <a:latin typeface="Arial"/>
              <a:cs typeface="Arial"/>
            </a:endParaRPr>
          </a:p>
          <a:p>
            <a:r>
              <a:rPr lang="en-US" sz="1100" b="1" dirty="0">
                <a:solidFill>
                  <a:srgbClr val="FF0000"/>
                </a:solidFill>
                <a:latin typeface="Arial"/>
                <a:cs typeface="Arial"/>
              </a:rPr>
              <a:t>Make Harder</a:t>
            </a:r>
          </a:p>
          <a:p>
            <a:r>
              <a:rPr lang="en-US" sz="1100" b="1" dirty="0">
                <a:solidFill>
                  <a:srgbClr val="FF0000"/>
                </a:solidFill>
                <a:latin typeface="Arial"/>
                <a:cs typeface="Arial"/>
              </a:rPr>
              <a:t>Increase time.</a:t>
            </a:r>
            <a:endParaRPr lang="en-US" sz="1100" dirty="0">
              <a:solidFill>
                <a:srgbClr val="FF0000"/>
              </a:solidFill>
              <a:latin typeface="Arial"/>
              <a:cs typeface="Arial"/>
            </a:endParaRPr>
          </a:p>
          <a:p>
            <a:endParaRPr lang="en-US" sz="1100" dirty="0">
              <a:solidFill>
                <a:srgbClr val="FF0000"/>
              </a:solidFill>
              <a:latin typeface="Arial"/>
              <a:cs typeface="Arial"/>
            </a:endParaRPr>
          </a:p>
          <a:p>
            <a:r>
              <a:rPr lang="en-US" sz="1100" b="1" dirty="0">
                <a:solidFill>
                  <a:schemeClr val="accent1"/>
                </a:solidFill>
                <a:latin typeface="Arial"/>
                <a:cs typeface="Arial"/>
              </a:rPr>
              <a:t>COACH TIP TO PLAYER </a:t>
            </a:r>
          </a:p>
          <a:p>
            <a:r>
              <a:rPr lang="en-US" sz="1100" dirty="0">
                <a:solidFill>
                  <a:schemeClr val="accent1"/>
                </a:solidFill>
                <a:latin typeface="Arial"/>
                <a:cs typeface="Arial"/>
              </a:rPr>
              <a:t>Only take one or two touches before you make a COD turn</a:t>
            </a:r>
          </a:p>
        </p:txBody>
      </p:sp>
    </p:spTree>
    <p:extLst>
      <p:ext uri="{BB962C8B-B14F-4D97-AF65-F5344CB8AC3E}">
        <p14:creationId xmlns:p14="http://schemas.microsoft.com/office/powerpoint/2010/main" val="1250178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0125" y="4156126"/>
            <a:ext cx="184731" cy="369332"/>
          </a:xfrm>
          <a:prstGeom prst="rect">
            <a:avLst/>
          </a:prstGeom>
          <a:noFill/>
        </p:spPr>
        <p:txBody>
          <a:bodyPr wrap="none" rtlCol="0">
            <a:spAutoFit/>
          </a:bodyPr>
          <a:lstStyle/>
          <a:p>
            <a:endParaRPr lang="en-US" dirty="0"/>
          </a:p>
        </p:txBody>
      </p:sp>
      <p:sp>
        <p:nvSpPr>
          <p:cNvPr id="4" name="Rectangle 3"/>
          <p:cNvSpPr/>
          <p:nvPr/>
        </p:nvSpPr>
        <p:spPr>
          <a:xfrm>
            <a:off x="766229" y="5315991"/>
            <a:ext cx="5059202" cy="369332"/>
          </a:xfrm>
          <a:prstGeom prst="rect">
            <a:avLst/>
          </a:prstGeom>
        </p:spPr>
        <p:txBody>
          <a:bodyPr wrap="square">
            <a:spAutoFit/>
          </a:bodyPr>
          <a:lstStyle/>
          <a:p>
            <a:pPr defTabSz="814587"/>
            <a:endParaRPr lang="en-US" b="1" dirty="0">
              <a:solidFill>
                <a:prstClr val="black"/>
              </a:solidFill>
              <a:latin typeface="Arial"/>
              <a:ea typeface="Arial"/>
              <a:cs typeface="Arial"/>
            </a:endParaRPr>
          </a:p>
        </p:txBody>
      </p:sp>
      <p:sp>
        <p:nvSpPr>
          <p:cNvPr id="7" name="Rectangle 6"/>
          <p:cNvSpPr/>
          <p:nvPr/>
        </p:nvSpPr>
        <p:spPr>
          <a:xfrm>
            <a:off x="230466" y="4739449"/>
            <a:ext cx="6397067" cy="3406691"/>
          </a:xfrm>
          <a:prstGeom prst="rect">
            <a:avLst/>
          </a:prstGeom>
          <a:ln>
            <a:solidFill>
              <a:schemeClr val="tx1"/>
            </a:solidFill>
          </a:ln>
        </p:spPr>
        <p:txBody>
          <a:bodyPr wrap="square" lIns="81906" tIns="40952" rIns="81906" bIns="40952">
            <a:spAutoFit/>
          </a:bodyPr>
          <a:lstStyle/>
          <a:p>
            <a:r>
              <a:rPr lang="en-US" sz="1200" b="1" dirty="0">
                <a:latin typeface="Arial"/>
                <a:cs typeface="Arial"/>
              </a:rPr>
              <a:t>Purpose: to improve Changes of direction and passing.</a:t>
            </a:r>
          </a:p>
          <a:p>
            <a:endParaRPr lang="en-US" sz="1200" b="1" dirty="0">
              <a:latin typeface="Arial"/>
              <a:cs typeface="Arial"/>
            </a:endParaRPr>
          </a:p>
          <a:p>
            <a:r>
              <a:rPr lang="en-US" sz="1200" b="1" dirty="0">
                <a:latin typeface="Arial"/>
                <a:cs typeface="Arial"/>
              </a:rPr>
              <a:t>SET UP</a:t>
            </a:r>
          </a:p>
          <a:p>
            <a:r>
              <a:rPr lang="en-US" sz="1200" dirty="0">
                <a:latin typeface="Arial"/>
                <a:cs typeface="Arial"/>
              </a:rPr>
              <a:t> a 10 x 10 / 12 x 12 yard grid using 2 x blue/orange discs as per diagram.</a:t>
            </a:r>
          </a:p>
          <a:p>
            <a:r>
              <a:rPr lang="en-US" sz="1200" dirty="0">
                <a:latin typeface="Arial"/>
                <a:cs typeface="Arial"/>
              </a:rPr>
              <a:t>3 x players per grid, 2 x teams (Blue &amp; Red).</a:t>
            </a:r>
          </a:p>
          <a:p>
            <a:endParaRPr lang="en-US" sz="1200" dirty="0">
              <a:latin typeface="Arial"/>
              <a:cs typeface="Arial"/>
            </a:endParaRPr>
          </a:p>
          <a:p>
            <a:r>
              <a:rPr lang="en-US" sz="1200" b="1" dirty="0">
                <a:latin typeface="Arial"/>
                <a:cs typeface="Arial"/>
              </a:rPr>
              <a:t>ACTION</a:t>
            </a:r>
          </a:p>
          <a:p>
            <a:r>
              <a:rPr lang="en-US" sz="1200" dirty="0">
                <a:latin typeface="Arial"/>
                <a:cs typeface="Arial"/>
              </a:rPr>
              <a:t>Two players start on the big cone. One player at the base of the triangle is limited pressure defender. First player starts with the ball, when challenged by the defender, shields the ball, then passes to his waiting teammate, who takes the ball into the opposite corner, and the sequence continues. </a:t>
            </a:r>
          </a:p>
          <a:p>
            <a:endParaRPr lang="en-US" sz="1200" dirty="0">
              <a:latin typeface="Arial"/>
              <a:cs typeface="Arial"/>
            </a:endParaRPr>
          </a:p>
          <a:p>
            <a:r>
              <a:rPr lang="en-US" sz="1200" b="1" dirty="0">
                <a:solidFill>
                  <a:srgbClr val="FF0000"/>
                </a:solidFill>
                <a:latin typeface="Arial"/>
                <a:cs typeface="Arial"/>
              </a:rPr>
              <a:t>Make Harder</a:t>
            </a:r>
          </a:p>
          <a:p>
            <a:r>
              <a:rPr lang="en-US" sz="1200" b="1" dirty="0">
                <a:solidFill>
                  <a:srgbClr val="FF0000"/>
                </a:solidFill>
                <a:latin typeface="Arial"/>
                <a:cs typeface="Arial"/>
              </a:rPr>
              <a:t>Speed Up</a:t>
            </a:r>
          </a:p>
          <a:p>
            <a:endParaRPr lang="en-US" sz="1200" dirty="0">
              <a:latin typeface="Arial"/>
              <a:cs typeface="Arial"/>
            </a:endParaRPr>
          </a:p>
          <a:p>
            <a:r>
              <a:rPr lang="en-US" sz="1200" b="1" dirty="0">
                <a:solidFill>
                  <a:srgbClr val="0070C0"/>
                </a:solidFill>
                <a:latin typeface="Arial"/>
                <a:cs typeface="Arial"/>
              </a:rPr>
              <a:t>COACH TIP TO PLAYER</a:t>
            </a:r>
          </a:p>
          <a:p>
            <a:r>
              <a:rPr lang="en-US" sz="1200" b="1" dirty="0">
                <a:solidFill>
                  <a:srgbClr val="0070C0"/>
                </a:solidFill>
                <a:latin typeface="Arial"/>
                <a:cs typeface="Arial"/>
              </a:rPr>
              <a:t>After your C.O.D look up and pass accurately ,so your teammate can take forward with first touch.</a:t>
            </a:r>
          </a:p>
        </p:txBody>
      </p:sp>
      <p:sp>
        <p:nvSpPr>
          <p:cNvPr id="2" name="TextBox 1"/>
          <p:cNvSpPr txBox="1"/>
          <p:nvPr/>
        </p:nvSpPr>
        <p:spPr>
          <a:xfrm>
            <a:off x="2694954" y="299186"/>
            <a:ext cx="1672317" cy="646331"/>
          </a:xfrm>
          <a:prstGeom prst="rect">
            <a:avLst/>
          </a:prstGeom>
          <a:noFill/>
        </p:spPr>
        <p:txBody>
          <a:bodyPr wrap="none" rtlCol="0">
            <a:spAutoFit/>
          </a:bodyPr>
          <a:lstStyle/>
          <a:p>
            <a:r>
              <a:rPr lang="en-US" b="1" dirty="0">
                <a:solidFill>
                  <a:srgbClr val="000000"/>
                </a:solidFill>
                <a:latin typeface="Arial" panose="020B0604020202020204" pitchFamily="34" charset="0"/>
                <a:cs typeface="Arial" panose="020B0604020202020204" pitchFamily="34" charset="0"/>
              </a:rPr>
              <a:t>MOVES (M11)</a:t>
            </a:r>
          </a:p>
          <a:p>
            <a:endParaRPr lang="en-US" b="1" dirty="0">
              <a:latin typeface="Arial" charset="0"/>
              <a:ea typeface="Arial" charset="0"/>
              <a:cs typeface="Arial" charset="0"/>
            </a:endParaRPr>
          </a:p>
        </p:txBody>
      </p:sp>
      <p:pic>
        <p:nvPicPr>
          <p:cNvPr id="10" name="Picture 9"/>
          <p:cNvPicPr>
            <a:picLocks noChangeAspect="1"/>
          </p:cNvPicPr>
          <p:nvPr/>
        </p:nvPicPr>
        <p:blipFill>
          <a:blip r:embed="rId2"/>
          <a:stretch>
            <a:fillRect/>
          </a:stretch>
        </p:blipFill>
        <p:spPr>
          <a:xfrm>
            <a:off x="235663" y="793736"/>
            <a:ext cx="6397066" cy="3881681"/>
          </a:xfrm>
          <a:prstGeom prst="rect">
            <a:avLst/>
          </a:prstGeom>
          <a:ln>
            <a:solidFill>
              <a:srgbClr val="000000"/>
            </a:solidFill>
          </a:ln>
        </p:spPr>
      </p:pic>
      <p:pic>
        <p:nvPicPr>
          <p:cNvPr id="9" name="Picture 8"/>
          <p:cNvPicPr>
            <a:picLocks noChangeAspect="1"/>
          </p:cNvPicPr>
          <p:nvPr/>
        </p:nvPicPr>
        <p:blipFill>
          <a:blip r:embed="rId3"/>
          <a:stretch>
            <a:fillRect/>
          </a:stretch>
        </p:blipFill>
        <p:spPr>
          <a:xfrm>
            <a:off x="2863273" y="8326330"/>
            <a:ext cx="1422400" cy="719347"/>
          </a:xfrm>
          <a:prstGeom prst="rect">
            <a:avLst/>
          </a:prstGeom>
        </p:spPr>
      </p:pic>
      <p:pic>
        <p:nvPicPr>
          <p:cNvPr id="11"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4954" y="2463298"/>
            <a:ext cx="1377582" cy="617107"/>
          </a:xfrm>
          <a:prstGeom prst="rect">
            <a:avLst/>
          </a:prstGeom>
        </p:spPr>
      </p:pic>
    </p:spTree>
    <p:extLst>
      <p:ext uri="{BB962C8B-B14F-4D97-AF65-F5344CB8AC3E}">
        <p14:creationId xmlns:p14="http://schemas.microsoft.com/office/powerpoint/2010/main" val="119023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0125" y="4156126"/>
            <a:ext cx="184731" cy="369332"/>
          </a:xfrm>
          <a:prstGeom prst="rect">
            <a:avLst/>
          </a:prstGeom>
          <a:noFill/>
        </p:spPr>
        <p:txBody>
          <a:bodyPr wrap="none" rtlCol="0">
            <a:spAutoFit/>
          </a:bodyPr>
          <a:lstStyle/>
          <a:p>
            <a:endParaRPr lang="en-US" dirty="0"/>
          </a:p>
        </p:txBody>
      </p:sp>
      <p:sp>
        <p:nvSpPr>
          <p:cNvPr id="4" name="Rectangle 3"/>
          <p:cNvSpPr/>
          <p:nvPr/>
        </p:nvSpPr>
        <p:spPr>
          <a:xfrm>
            <a:off x="766229" y="5315991"/>
            <a:ext cx="5059202" cy="369332"/>
          </a:xfrm>
          <a:prstGeom prst="rect">
            <a:avLst/>
          </a:prstGeom>
        </p:spPr>
        <p:txBody>
          <a:bodyPr wrap="square">
            <a:spAutoFit/>
          </a:bodyPr>
          <a:lstStyle/>
          <a:p>
            <a:pPr defTabSz="814587"/>
            <a:endParaRPr lang="en-US" b="1" dirty="0">
              <a:solidFill>
                <a:prstClr val="black"/>
              </a:solidFill>
              <a:latin typeface="Arial"/>
              <a:ea typeface="Arial"/>
              <a:cs typeface="Arial"/>
            </a:endParaRPr>
          </a:p>
        </p:txBody>
      </p:sp>
      <p:pic>
        <p:nvPicPr>
          <p:cNvPr id="9" name="Picture 8"/>
          <p:cNvPicPr>
            <a:picLocks noChangeAspect="1"/>
          </p:cNvPicPr>
          <p:nvPr/>
        </p:nvPicPr>
        <p:blipFill>
          <a:blip r:embed="rId2"/>
          <a:stretch>
            <a:fillRect/>
          </a:stretch>
        </p:blipFill>
        <p:spPr>
          <a:xfrm>
            <a:off x="2717798" y="8326330"/>
            <a:ext cx="1422400" cy="719347"/>
          </a:xfrm>
          <a:prstGeom prst="rect">
            <a:avLst/>
          </a:prstGeom>
        </p:spPr>
      </p:pic>
      <p:sp>
        <p:nvSpPr>
          <p:cNvPr id="7" name="TextBox 6">
            <a:extLst>
              <a:ext uri="{FF2B5EF4-FFF2-40B4-BE49-F238E27FC236}">
                <a16:creationId xmlns:a16="http://schemas.microsoft.com/office/drawing/2014/main" id="{E870CFCC-AD65-8142-BADC-C2852370B1A8}"/>
              </a:ext>
            </a:extLst>
          </p:cNvPr>
          <p:cNvSpPr txBox="1"/>
          <p:nvPr/>
        </p:nvSpPr>
        <p:spPr>
          <a:xfrm>
            <a:off x="342785" y="5079056"/>
            <a:ext cx="6172427" cy="2785820"/>
          </a:xfrm>
          <a:prstGeom prst="rect">
            <a:avLst/>
          </a:prstGeom>
          <a:noFill/>
          <a:ln>
            <a:solidFill>
              <a:srgbClr val="000000"/>
            </a:solidFill>
          </a:ln>
        </p:spPr>
        <p:txBody>
          <a:bodyPr wrap="square" lIns="76638" tIns="38319" rIns="76638" bIns="38319" rtlCol="0">
            <a:spAutoFit/>
          </a:bodyPr>
          <a:lstStyle/>
          <a:p>
            <a:r>
              <a:rPr lang="en-US" sz="1100" b="1" dirty="0">
                <a:latin typeface="Arial" panose="020B0604020202020204" pitchFamily="34" charset="0"/>
                <a:cs typeface="Arial" panose="020B0604020202020204" pitchFamily="34" charset="0"/>
              </a:rPr>
              <a:t>Purpose</a:t>
            </a:r>
          </a:p>
          <a:p>
            <a:r>
              <a:rPr lang="en-US" sz="1100" b="1" dirty="0">
                <a:latin typeface="Arial" panose="020B0604020202020204" pitchFamily="34" charset="0"/>
                <a:cs typeface="Arial" panose="020B0604020202020204" pitchFamily="34" charset="0"/>
              </a:rPr>
              <a:t>To improve Feint Moves by repetition.</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SET UP</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2yd x 2 yd. Square, two players face each other,A1 starts with the ball</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ACTION</a:t>
            </a:r>
          </a:p>
          <a:p>
            <a:r>
              <a:rPr lang="en-US" sz="1100" dirty="0">
                <a:latin typeface="Arial" panose="020B0604020202020204" pitchFamily="34" charset="0"/>
                <a:cs typeface="Arial" panose="020B0604020202020204" pitchFamily="34" charset="0"/>
              </a:rPr>
              <a:t>A1 passes to A2 and calls a Move Name,A2 stops the ball then makes that Move and passes back.</a:t>
            </a:r>
          </a:p>
          <a:p>
            <a:endParaRPr lang="en-US" sz="1100" dirty="0">
              <a:latin typeface="Arial" panose="020B0604020202020204" pitchFamily="34" charset="0"/>
              <a:cs typeface="Arial" panose="020B0604020202020204" pitchFamily="34" charset="0"/>
            </a:endParaRPr>
          </a:p>
          <a:p>
            <a:r>
              <a:rPr lang="en-US" sz="1100" dirty="0">
                <a:solidFill>
                  <a:srgbClr val="FF0000"/>
                </a:solidFill>
                <a:latin typeface="Arial" panose="020B0604020202020204" pitchFamily="34" charset="0"/>
                <a:cs typeface="Arial" panose="020B0604020202020204" pitchFamily="34" charset="0"/>
              </a:rPr>
              <a:t>Make Harder</a:t>
            </a:r>
          </a:p>
          <a:p>
            <a:r>
              <a:rPr lang="en-US" sz="1100" dirty="0">
                <a:solidFill>
                  <a:srgbClr val="FF0000"/>
                </a:solidFill>
                <a:latin typeface="Arial" panose="020B0604020202020204" pitchFamily="34" charset="0"/>
                <a:cs typeface="Arial" panose="020B0604020202020204" pitchFamily="34" charset="0"/>
              </a:rPr>
              <a:t>As player improve try the Move without stopping the ball under your body.</a:t>
            </a:r>
          </a:p>
          <a:p>
            <a:endParaRPr lang="en-US" sz="1100" dirty="0">
              <a:solidFill>
                <a:srgbClr val="FF0000"/>
              </a:solidFill>
              <a:latin typeface="Arial" panose="020B0604020202020204" pitchFamily="34" charset="0"/>
              <a:cs typeface="Arial" panose="020B0604020202020204" pitchFamily="34" charset="0"/>
            </a:endParaRPr>
          </a:p>
          <a:p>
            <a:r>
              <a:rPr lang="en-US" sz="1100" dirty="0">
                <a:solidFill>
                  <a:schemeClr val="accent1"/>
                </a:solidFill>
                <a:latin typeface="Arial" panose="020B0604020202020204" pitchFamily="34" charset="0"/>
                <a:cs typeface="Arial" panose="020B0604020202020204" pitchFamily="34" charset="0"/>
              </a:rPr>
              <a:t>COACH TIP TO PLAYER</a:t>
            </a:r>
          </a:p>
          <a:p>
            <a:r>
              <a:rPr lang="en-US" sz="1100" dirty="0">
                <a:solidFill>
                  <a:schemeClr val="accent1"/>
                </a:solidFill>
                <a:latin typeface="Arial" panose="020B0604020202020204" pitchFamily="34" charset="0"/>
                <a:cs typeface="Arial" panose="020B0604020202020204" pitchFamily="34" charset="0"/>
              </a:rPr>
              <a:t>This is a good drill to do at home with your parent or sibling/friends.</a:t>
            </a:r>
          </a:p>
          <a:p>
            <a:endParaRPr lang="en-US" sz="1100" b="1" dirty="0">
              <a:solidFill>
                <a:schemeClr val="accent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B4E0CC2-230B-9142-AFC7-AA6D3D14A384}"/>
              </a:ext>
            </a:extLst>
          </p:cNvPr>
          <p:cNvSpPr/>
          <p:nvPr/>
        </p:nvSpPr>
        <p:spPr>
          <a:xfrm>
            <a:off x="2659669" y="206358"/>
            <a:ext cx="1685077" cy="646331"/>
          </a:xfrm>
          <a:prstGeom prst="rect">
            <a:avLst/>
          </a:prstGeom>
        </p:spPr>
        <p:txBody>
          <a:bodyPr wrap="none">
            <a:spAutoFit/>
          </a:bodyPr>
          <a:lstStyle/>
          <a:p>
            <a:r>
              <a:rPr lang="en-US" b="1" dirty="0">
                <a:solidFill>
                  <a:srgbClr val="000000"/>
                </a:solidFill>
                <a:latin typeface="Arial" panose="020B0604020202020204" pitchFamily="34" charset="0"/>
                <a:cs typeface="Arial" panose="020B0604020202020204" pitchFamily="34" charset="0"/>
              </a:rPr>
              <a:t>MOVES (M12)</a:t>
            </a:r>
          </a:p>
          <a:p>
            <a:endParaRPr lang="en-US" b="1" cap="all" dirty="0">
              <a:solidFill>
                <a:prstClr val="black"/>
              </a:solidFill>
              <a:latin typeface="Franklin Gothic Heavy" charset="0"/>
            </a:endParaRPr>
          </a:p>
        </p:txBody>
      </p:sp>
      <p:grpSp>
        <p:nvGrpSpPr>
          <p:cNvPr id="5" name="Group 4">
            <a:extLst>
              <a:ext uri="{FF2B5EF4-FFF2-40B4-BE49-F238E27FC236}">
                <a16:creationId xmlns:a16="http://schemas.microsoft.com/office/drawing/2014/main" id="{B316EF86-2882-4BFC-8B57-008DFB116105}"/>
              </a:ext>
            </a:extLst>
          </p:cNvPr>
          <p:cNvGrpSpPr/>
          <p:nvPr/>
        </p:nvGrpSpPr>
        <p:grpSpPr>
          <a:xfrm>
            <a:off x="342786" y="852689"/>
            <a:ext cx="6172427" cy="4024923"/>
            <a:chOff x="342786" y="852689"/>
            <a:chExt cx="6172427" cy="4024923"/>
          </a:xfrm>
        </p:grpSpPr>
        <p:pic>
          <p:nvPicPr>
            <p:cNvPr id="8" name="Picture 7">
              <a:extLst>
                <a:ext uri="{FF2B5EF4-FFF2-40B4-BE49-F238E27FC236}">
                  <a16:creationId xmlns:a16="http://schemas.microsoft.com/office/drawing/2014/main" id="{5A0207F9-A910-3845-9774-7C28DD680A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786" y="852689"/>
              <a:ext cx="6172427" cy="4024923"/>
            </a:xfrm>
            <a:prstGeom prst="rect">
              <a:avLst/>
            </a:prstGeom>
            <a:ln>
              <a:solidFill>
                <a:srgbClr val="000000"/>
              </a:solidFill>
            </a:ln>
          </p:spPr>
        </p:pic>
        <p:pic>
          <p:nvPicPr>
            <p:cNvPr id="2" name="図 2">
              <a:extLst>
                <a:ext uri="{FF2B5EF4-FFF2-40B4-BE49-F238E27FC236}">
                  <a16:creationId xmlns:a16="http://schemas.microsoft.com/office/drawing/2014/main" id="{95231ECA-B629-448E-8806-33979A5D5C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5273" y="2304416"/>
              <a:ext cx="1377582" cy="617107"/>
            </a:xfrm>
            <a:prstGeom prst="rect">
              <a:avLst/>
            </a:prstGeom>
          </p:spPr>
        </p:pic>
      </p:grpSp>
    </p:spTree>
    <p:extLst>
      <p:ext uri="{BB962C8B-B14F-4D97-AF65-F5344CB8AC3E}">
        <p14:creationId xmlns:p14="http://schemas.microsoft.com/office/powerpoint/2010/main" val="2788709546"/>
      </p:ext>
    </p:extLst>
  </p:cSld>
  <p:clrMapOvr>
    <a:masterClrMapping/>
  </p:clrMapOvr>
  <mc:AlternateContent xmlns:mc="http://schemas.openxmlformats.org/markup-compatibility/2006" xmlns:p14="http://schemas.microsoft.com/office/powerpoint/2010/main">
    <mc:Choice Requires="p14">
      <p:transition spd="slow" p14:dur="2000" advTm="20594"/>
    </mc:Choice>
    <mc:Fallback xmlns="">
      <p:transition spd="slow" advTm="20594"/>
    </mc:Fallback>
  </mc:AlternateContent>
  <p:extLst>
    <p:ext uri="{E180D4A7-C9FB-4DFB-919C-405C955672EB}">
      <p14:showEvtLst xmlns:p14="http://schemas.microsoft.com/office/powerpoint/2010/main">
        <p14:playEvt time="2134" objId="6"/>
        <p14:triggerEvt type="onClick" time="2134" objId="6"/>
        <p14:stopEvt time="20594" objId="6"/>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descr="ASC_Session_Image_13-3-2012_175916"/>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268" y="860038"/>
            <a:ext cx="6347464" cy="3903953"/>
          </a:xfrm>
          <a:prstGeom prst="rect">
            <a:avLst/>
          </a:prstGeom>
          <a:noFill/>
          <a:ln>
            <a:solidFill>
              <a:schemeClr val="tx1"/>
            </a:solidFill>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CCCCCC">
                      <a:alpha val="74998"/>
                    </a:srgbClr>
                  </a:outerShdw>
                </a:effectLst>
              </a14:hiddenEffects>
            </a:ext>
          </a:extLst>
        </p:spPr>
      </p:pic>
      <p:sp>
        <p:nvSpPr>
          <p:cNvPr id="2" name="TextBox 1"/>
          <p:cNvSpPr txBox="1"/>
          <p:nvPr/>
        </p:nvSpPr>
        <p:spPr>
          <a:xfrm>
            <a:off x="255268" y="4890827"/>
            <a:ext cx="6347464" cy="3385542"/>
          </a:xfrm>
          <a:prstGeom prst="rect">
            <a:avLst/>
          </a:prstGeom>
          <a:noFill/>
          <a:ln>
            <a:solidFill>
              <a:schemeClr val="tx1"/>
            </a:solidFill>
          </a:ln>
        </p:spPr>
        <p:txBody>
          <a:bodyPr wrap="square" rtlCol="0">
            <a:spAutoFit/>
          </a:bodyPr>
          <a:lstStyle/>
          <a:p>
            <a:endParaRPr lang="en-GB" sz="1000" dirty="0">
              <a:latin typeface="Arial"/>
            </a:endParaRPr>
          </a:p>
          <a:p>
            <a:r>
              <a:rPr lang="en-US" sz="1200" b="1" dirty="0">
                <a:latin typeface="Arial"/>
              </a:rPr>
              <a:t>Purpose: </a:t>
            </a:r>
            <a:r>
              <a:rPr lang="en-US" sz="1200" dirty="0">
                <a:latin typeface="Arial"/>
              </a:rPr>
              <a:t>To improve Moves by repetition. </a:t>
            </a:r>
          </a:p>
          <a:p>
            <a:endParaRPr lang="en-US" sz="1200" b="1" dirty="0">
              <a:latin typeface="Arial"/>
            </a:endParaRPr>
          </a:p>
          <a:p>
            <a:r>
              <a:rPr lang="en-US" sz="1200" b="1" dirty="0">
                <a:latin typeface="Arial"/>
              </a:rPr>
              <a:t>SET UP</a:t>
            </a:r>
          </a:p>
          <a:p>
            <a:r>
              <a:rPr lang="en-US" sz="1200" dirty="0">
                <a:latin typeface="Arial"/>
              </a:rPr>
              <a:t>A 20 x 20 grid marked with 4 cones at the corners.</a:t>
            </a:r>
            <a:endParaRPr lang="en-GB" sz="1200" dirty="0">
              <a:latin typeface="Arial"/>
            </a:endParaRPr>
          </a:p>
          <a:p>
            <a:r>
              <a:rPr lang="en-US" sz="1200" dirty="0">
                <a:latin typeface="Arial"/>
              </a:rPr>
              <a:t>Two teams of seven players with a ball each dribbling in the grid.</a:t>
            </a:r>
            <a:endParaRPr lang="en-GB" sz="1200" dirty="0">
              <a:latin typeface="Arial"/>
            </a:endParaRPr>
          </a:p>
          <a:p>
            <a:r>
              <a:rPr lang="en-US" sz="1200" dirty="0">
                <a:latin typeface="Arial"/>
              </a:rPr>
              <a:t>The Coach by the sideline.</a:t>
            </a:r>
            <a:endParaRPr lang="en-GB" sz="1200" dirty="0">
              <a:latin typeface="Arial"/>
            </a:endParaRPr>
          </a:p>
          <a:p>
            <a:endParaRPr lang="en-US" sz="1200" b="1" dirty="0">
              <a:latin typeface="Arial"/>
            </a:endParaRPr>
          </a:p>
          <a:p>
            <a:r>
              <a:rPr lang="en-US" sz="1200" b="1" dirty="0">
                <a:latin typeface="Arial"/>
              </a:rPr>
              <a:t>ACTION:</a:t>
            </a:r>
            <a:r>
              <a:rPr lang="en-GB" sz="1200" dirty="0">
                <a:latin typeface="Arial"/>
              </a:rPr>
              <a:t> </a:t>
            </a:r>
            <a:r>
              <a:rPr lang="en-US" sz="1200" dirty="0">
                <a:latin typeface="Arial"/>
              </a:rPr>
              <a:t>The players dribble around the grid and the Coach calls  out a Game Move Label. (Use Game Moves List) The player makes that Move , and accelerates away </a:t>
            </a:r>
          </a:p>
          <a:p>
            <a:endParaRPr lang="en-US" sz="1200" dirty="0">
              <a:latin typeface="Arial"/>
            </a:endParaRPr>
          </a:p>
          <a:p>
            <a:r>
              <a:rPr lang="en-US" sz="1200" dirty="0">
                <a:solidFill>
                  <a:srgbClr val="FF0000"/>
                </a:solidFill>
                <a:latin typeface="Arial"/>
              </a:rPr>
              <a:t>Make Harder</a:t>
            </a:r>
          </a:p>
          <a:p>
            <a:r>
              <a:rPr lang="en-US" sz="1200" dirty="0">
                <a:solidFill>
                  <a:srgbClr val="FF0000"/>
                </a:solidFill>
                <a:latin typeface="Arial"/>
              </a:rPr>
              <a:t>V2 The players dribble around the grid and the Coach calls  out a Move Label. The player makes that Move, When the coach calls an odd number, players leave their ball and group together according to number called.</a:t>
            </a:r>
            <a:endParaRPr lang="en-US" sz="1200" dirty="0">
              <a:latin typeface="Arial"/>
            </a:endParaRPr>
          </a:p>
          <a:p>
            <a:endParaRPr lang="en-US" sz="1200" b="1" dirty="0">
              <a:latin typeface="Arial"/>
            </a:endParaRPr>
          </a:p>
          <a:p>
            <a:r>
              <a:rPr lang="en-US" sz="1200" b="1" dirty="0">
                <a:solidFill>
                  <a:schemeClr val="accent1"/>
                </a:solidFill>
                <a:latin typeface="Arial"/>
              </a:rPr>
              <a:t>COACH’S TIP</a:t>
            </a:r>
          </a:p>
          <a:p>
            <a:r>
              <a:rPr lang="en-US" sz="1200" dirty="0">
                <a:solidFill>
                  <a:schemeClr val="accent1"/>
                </a:solidFill>
                <a:latin typeface="Arial"/>
              </a:rPr>
              <a:t>Find space to make the Move.</a:t>
            </a:r>
          </a:p>
        </p:txBody>
      </p:sp>
      <p:sp>
        <p:nvSpPr>
          <p:cNvPr id="3" name="TextBox 2"/>
          <p:cNvSpPr txBox="1"/>
          <p:nvPr/>
        </p:nvSpPr>
        <p:spPr>
          <a:xfrm>
            <a:off x="145473" y="259075"/>
            <a:ext cx="6858000" cy="707886"/>
          </a:xfrm>
          <a:prstGeom prst="rect">
            <a:avLst/>
          </a:prstGeom>
          <a:noFill/>
        </p:spPr>
        <p:txBody>
          <a:bodyPr wrap="square" rtlCol="0">
            <a:spAutoFit/>
          </a:bodyPr>
          <a:lstStyle/>
          <a:p>
            <a:pPr algn="ctr"/>
            <a:r>
              <a:rPr lang="en-US" sz="2000" b="1" dirty="0">
                <a:solidFill>
                  <a:srgbClr val="000000"/>
                </a:solidFill>
                <a:latin typeface="Arial" panose="020B0604020202020204" pitchFamily="34" charset="0"/>
                <a:cs typeface="Arial" panose="020B0604020202020204" pitchFamily="34" charset="0"/>
              </a:rPr>
              <a:t>MOVES (M13)</a:t>
            </a:r>
          </a:p>
          <a:p>
            <a:pPr algn="ctr"/>
            <a:endParaRPr lang="en-US" sz="2000" b="1" cap="all" dirty="0">
              <a:latin typeface="Arial" charset="0"/>
              <a:cs typeface="Arial" charset="0"/>
            </a:endParaRPr>
          </a:p>
        </p:txBody>
      </p:sp>
      <p:pic>
        <p:nvPicPr>
          <p:cNvPr id="6" name="Picture 5"/>
          <p:cNvPicPr>
            <a:picLocks noChangeAspect="1"/>
          </p:cNvPicPr>
          <p:nvPr/>
        </p:nvPicPr>
        <p:blipFill>
          <a:blip r:embed="rId3"/>
          <a:stretch>
            <a:fillRect/>
          </a:stretch>
        </p:blipFill>
        <p:spPr>
          <a:xfrm>
            <a:off x="2717800" y="8424653"/>
            <a:ext cx="1422400" cy="719347"/>
          </a:xfrm>
          <a:prstGeom prst="rect">
            <a:avLst/>
          </a:prstGeom>
        </p:spPr>
      </p:pic>
    </p:spTree>
    <p:extLst>
      <p:ext uri="{BB962C8B-B14F-4D97-AF65-F5344CB8AC3E}">
        <p14:creationId xmlns:p14="http://schemas.microsoft.com/office/powerpoint/2010/main" val="176491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222671" y="4914882"/>
            <a:ext cx="6364245" cy="3177053"/>
          </a:xfrm>
          <a:prstGeom prst="rect">
            <a:avLst/>
          </a:prstGeom>
          <a:solidFill>
            <a:srgbClr val="FFFFFF"/>
          </a:solidFill>
          <a:ln w="9525">
            <a:solidFill>
              <a:srgbClr val="000000"/>
            </a:solidFill>
            <a:miter lim="800000"/>
            <a:headEnd/>
            <a:tailEnd/>
          </a:ln>
        </p:spPr>
        <p:txBody>
          <a:bodyPr vert="horz" wrap="square" lIns="85495" tIns="42747" rIns="85495" bIns="42747" numCol="1" anchor="t" anchorCtr="0" compatLnSpc="1">
            <a:prstTxWarp prst="textNoShape">
              <a:avLst/>
            </a:prstTxWarp>
          </a:bodyPr>
          <a:lstStyle/>
          <a:p>
            <a:pPr defTabSz="854978"/>
            <a:r>
              <a:rPr lang="en-US" sz="1147" b="1" dirty="0">
                <a:solidFill>
                  <a:prstClr val="black"/>
                </a:solidFill>
                <a:latin typeface="Arial" pitchFamily="34" charset="0"/>
                <a:ea typeface="Times New Roman" pitchFamily="-111" charset="0"/>
                <a:cs typeface="Arial" pitchFamily="34" charset="0"/>
              </a:rPr>
              <a:t>PURPOSE: To imprint skills by repetition.</a:t>
            </a:r>
          </a:p>
          <a:p>
            <a:pPr defTabSz="854978"/>
            <a:endParaRPr lang="en-US" sz="1147" b="1" dirty="0">
              <a:solidFill>
                <a:srgbClr val="000000"/>
              </a:solidFill>
              <a:latin typeface="Arial" pitchFamily="34" charset="0"/>
              <a:ea typeface="Times New Roman" pitchFamily="-111" charset="0"/>
              <a:cs typeface="Arial" pitchFamily="34" charset="0"/>
            </a:endParaRPr>
          </a:p>
          <a:p>
            <a:pPr defTabSz="854978"/>
            <a:r>
              <a:rPr lang="en-US" sz="1147" b="1" dirty="0">
                <a:solidFill>
                  <a:prstClr val="black"/>
                </a:solidFill>
                <a:latin typeface="Arial" pitchFamily="34" charset="0"/>
                <a:ea typeface="Times New Roman" pitchFamily="-111" charset="0"/>
                <a:cs typeface="Arial" pitchFamily="34" charset="0"/>
              </a:rPr>
              <a:t>SET UP</a:t>
            </a:r>
            <a:br>
              <a:rPr lang="en-US" sz="1147" dirty="0">
                <a:solidFill>
                  <a:prstClr val="black"/>
                </a:solidFill>
                <a:latin typeface="Arial" pitchFamily="34" charset="0"/>
                <a:ea typeface="Times New Roman" pitchFamily="-111" charset="0"/>
                <a:cs typeface="Arial" pitchFamily="34" charset="0"/>
              </a:rPr>
            </a:br>
            <a:r>
              <a:rPr lang="en-US" sz="1147" dirty="0">
                <a:solidFill>
                  <a:prstClr val="black"/>
                </a:solidFill>
                <a:latin typeface="Arial" pitchFamily="34" charset="0"/>
                <a:ea typeface="Times New Roman" pitchFamily="-111" charset="0"/>
                <a:cs typeface="Arial" pitchFamily="34" charset="0"/>
              </a:rPr>
              <a:t>Players in pairs with a ball each standing 1 yard away from a cone (which is in the middle of the players).</a:t>
            </a:r>
          </a:p>
          <a:p>
            <a:pPr defTabSz="854978"/>
            <a:endParaRPr lang="en-US" sz="1147" dirty="0">
              <a:solidFill>
                <a:srgbClr val="000000"/>
              </a:solidFill>
              <a:latin typeface="Arial" pitchFamily="34" charset="0"/>
              <a:ea typeface="Times New Roman" pitchFamily="-111" charset="0"/>
              <a:cs typeface="Arial" pitchFamily="34" charset="0"/>
            </a:endParaRPr>
          </a:p>
          <a:p>
            <a:pPr defTabSz="854978"/>
            <a:r>
              <a:rPr lang="en-US" sz="1147" b="1" dirty="0">
                <a:solidFill>
                  <a:prstClr val="black"/>
                </a:solidFill>
                <a:latin typeface="Arial" pitchFamily="34" charset="0"/>
                <a:ea typeface="Times New Roman" pitchFamily="-111" charset="0"/>
                <a:cs typeface="Arial" pitchFamily="34" charset="0"/>
              </a:rPr>
              <a:t>ACTION</a:t>
            </a:r>
            <a:br>
              <a:rPr lang="en-US" sz="1147" b="1" dirty="0">
                <a:solidFill>
                  <a:prstClr val="black"/>
                </a:solidFill>
                <a:latin typeface="Arial" pitchFamily="34" charset="0"/>
                <a:ea typeface="Times New Roman" pitchFamily="-111" charset="0"/>
                <a:cs typeface="Arial" pitchFamily="34" charset="0"/>
              </a:rPr>
            </a:br>
            <a:r>
              <a:rPr lang="en-US" sz="1147" dirty="0">
                <a:solidFill>
                  <a:prstClr val="black"/>
                </a:solidFill>
                <a:latin typeface="Arial" pitchFamily="34" charset="0"/>
                <a:ea typeface="Times New Roman" pitchFamily="-111" charset="0"/>
                <a:cs typeface="Arial" pitchFamily="34" charset="0"/>
              </a:rPr>
              <a:t>Players do the Move on the coaches instructions, take the ball 45 degrees then end up facing each other waiting for next instruction to go</a:t>
            </a:r>
          </a:p>
          <a:p>
            <a:pPr defTabSz="854978"/>
            <a:endParaRPr lang="en-US" sz="1147" b="1" dirty="0">
              <a:solidFill>
                <a:srgbClr val="FF0000"/>
              </a:solidFill>
              <a:latin typeface="Arial" pitchFamily="34" charset="0"/>
              <a:ea typeface="Times New Roman" pitchFamily="-111" charset="0"/>
              <a:cs typeface="Arial" pitchFamily="34" charset="0"/>
            </a:endParaRPr>
          </a:p>
          <a:p>
            <a:pPr defTabSz="854978"/>
            <a:r>
              <a:rPr lang="en-US" sz="1147" b="1" dirty="0">
                <a:solidFill>
                  <a:srgbClr val="FF0000"/>
                </a:solidFill>
                <a:latin typeface="Arial" pitchFamily="34" charset="0"/>
                <a:ea typeface="Times New Roman" pitchFamily="-111" charset="0"/>
                <a:cs typeface="Arial" pitchFamily="34" charset="0"/>
              </a:rPr>
              <a:t>Make Harder</a:t>
            </a:r>
          </a:p>
          <a:p>
            <a:pPr defTabSz="854978"/>
            <a:r>
              <a:rPr lang="en-US" sz="1147" b="1" dirty="0">
                <a:solidFill>
                  <a:srgbClr val="FF0000"/>
                </a:solidFill>
                <a:latin typeface="Arial" pitchFamily="34" charset="0"/>
                <a:ea typeface="Times New Roman" pitchFamily="-111" charset="0"/>
                <a:cs typeface="Arial" pitchFamily="34" charset="0"/>
              </a:rPr>
              <a:t>Player with the ball </a:t>
            </a:r>
            <a:r>
              <a:rPr lang="en-US" sz="1147" dirty="0">
                <a:solidFill>
                  <a:srgbClr val="FF0000"/>
                </a:solidFill>
                <a:latin typeface="Arial" pitchFamily="34" charset="0"/>
                <a:ea typeface="Times New Roman" pitchFamily="-111" charset="0"/>
                <a:cs typeface="Arial" pitchFamily="34" charset="0"/>
              </a:rPr>
              <a:t>passes and follow as limited pressure defender. Receiver makes a Move and goes past him, the sequence continues.</a:t>
            </a:r>
          </a:p>
          <a:p>
            <a:pPr defTabSz="854978"/>
            <a:endParaRPr lang="en-US" sz="1147" dirty="0">
              <a:solidFill>
                <a:prstClr val="black"/>
              </a:solidFill>
              <a:latin typeface="Arial" pitchFamily="34" charset="0"/>
              <a:ea typeface="Times New Roman" pitchFamily="-111" charset="0"/>
              <a:cs typeface="Arial" pitchFamily="34" charset="0"/>
            </a:endParaRPr>
          </a:p>
          <a:p>
            <a:pPr defTabSz="854978"/>
            <a:endParaRPr lang="en-US" sz="1147" dirty="0">
              <a:solidFill>
                <a:prstClr val="black"/>
              </a:solidFill>
              <a:latin typeface="Arial" pitchFamily="34" charset="0"/>
              <a:ea typeface="Times New Roman" pitchFamily="-111" charset="0"/>
              <a:cs typeface="Arial" pitchFamily="34" charset="0"/>
            </a:endParaRPr>
          </a:p>
          <a:p>
            <a:pPr defTabSz="854978"/>
            <a:r>
              <a:rPr lang="en-US" sz="1147" b="1" dirty="0">
                <a:solidFill>
                  <a:srgbClr val="0070C0"/>
                </a:solidFill>
                <a:latin typeface="Arial" pitchFamily="34" charset="0"/>
                <a:ea typeface="Arial Unicode MS" pitchFamily="-111" charset="0"/>
                <a:cs typeface="Arial" pitchFamily="34" charset="0"/>
              </a:rPr>
              <a:t>COACH TIP TO PLAYER</a:t>
            </a:r>
          </a:p>
          <a:p>
            <a:pPr defTabSz="854978"/>
            <a:r>
              <a:rPr lang="en-US" sz="1147" dirty="0">
                <a:solidFill>
                  <a:srgbClr val="0070C0"/>
                </a:solidFill>
                <a:latin typeface="Arial" pitchFamily="34" charset="0"/>
                <a:ea typeface="Times New Roman" pitchFamily="-111" charset="0"/>
                <a:cs typeface="Arial" pitchFamily="34" charset="0"/>
              </a:rPr>
              <a:t>Start slowly and then add speed and the movement is perfected.</a:t>
            </a:r>
          </a:p>
          <a:p>
            <a:pPr defTabSz="854978"/>
            <a:r>
              <a:rPr lang="en-US" sz="1147" dirty="0">
                <a:solidFill>
                  <a:srgbClr val="0070C0"/>
                </a:solidFill>
                <a:latin typeface="Arial" pitchFamily="34" charset="0"/>
                <a:ea typeface="Times New Roman" pitchFamily="-111" charset="0"/>
                <a:cs typeface="Arial" pitchFamily="34" charset="0"/>
              </a:rPr>
              <a:t> </a:t>
            </a:r>
          </a:p>
        </p:txBody>
      </p:sp>
      <p:sp>
        <p:nvSpPr>
          <p:cNvPr id="5" name="TextBox 4"/>
          <p:cNvSpPr txBox="1"/>
          <p:nvPr/>
        </p:nvSpPr>
        <p:spPr>
          <a:xfrm>
            <a:off x="72008" y="997370"/>
            <a:ext cx="6858000" cy="398722"/>
          </a:xfrm>
          <a:prstGeom prst="rect">
            <a:avLst/>
          </a:prstGeom>
          <a:noFill/>
        </p:spPr>
        <p:txBody>
          <a:bodyPr wrap="square" lIns="85495" tIns="42747" rIns="85495" bIns="42747" rtlCol="0">
            <a:spAutoFit/>
          </a:bodyPr>
          <a:lstStyle/>
          <a:p>
            <a:pPr algn="ctr"/>
            <a:r>
              <a:rPr lang="en-US" sz="2030" b="1" dirty="0">
                <a:solidFill>
                  <a:prstClr val="black"/>
                </a:solidFill>
                <a:latin typeface="Arial" pitchFamily="34" charset="0"/>
                <a:cs typeface="Arial" pitchFamily="34" charset="0"/>
              </a:rPr>
              <a:t> </a:t>
            </a:r>
            <a:endParaRPr lang="en-US" sz="1853" b="1" cap="all" dirty="0">
              <a:solidFill>
                <a:prstClr val="black"/>
              </a:solidFill>
              <a:latin typeface="Arial" pitchFamily="34" charset="0"/>
              <a:cs typeface="Arial" pitchFamily="34" charset="0"/>
            </a:endParaRPr>
          </a:p>
        </p:txBody>
      </p:sp>
      <p:pic>
        <p:nvPicPr>
          <p:cNvPr id="4098" name="Picture 2" descr="C:\Users\Public\Documents\YOUTH DIPLOMA 2014\ASC_Session_Image_12-5-2014_8533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672" y="935282"/>
            <a:ext cx="6364245" cy="374520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03907" y="196352"/>
            <a:ext cx="1850186" cy="707886"/>
          </a:xfrm>
          <a:prstGeom prst="rect">
            <a:avLst/>
          </a:prstGeom>
          <a:noFill/>
        </p:spPr>
        <p:txBody>
          <a:bodyPr wrap="none" rtlCol="0">
            <a:spAutoFit/>
          </a:bodyPr>
          <a:lstStyle/>
          <a:p>
            <a:r>
              <a:rPr lang="en-US" sz="2000" b="1" dirty="0">
                <a:solidFill>
                  <a:srgbClr val="000000"/>
                </a:solidFill>
                <a:latin typeface="Arial" panose="020B0604020202020204" pitchFamily="34" charset="0"/>
                <a:cs typeface="Arial" panose="020B0604020202020204" pitchFamily="34" charset="0"/>
              </a:rPr>
              <a:t>MOVES (M14)</a:t>
            </a:r>
          </a:p>
          <a:p>
            <a:endParaRPr lang="en-US" sz="2000" b="1" cap="all" dirty="0">
              <a:latin typeface="Arial" charset="0"/>
              <a:cs typeface="Arial" charset="0"/>
            </a:endParaRPr>
          </a:p>
        </p:txBody>
      </p:sp>
      <p:pic>
        <p:nvPicPr>
          <p:cNvPr id="8" name="Picture 7"/>
          <p:cNvPicPr>
            <a:picLocks noChangeAspect="1"/>
          </p:cNvPicPr>
          <p:nvPr/>
        </p:nvPicPr>
        <p:blipFill>
          <a:blip r:embed="rId3"/>
          <a:stretch>
            <a:fillRect/>
          </a:stretch>
        </p:blipFill>
        <p:spPr>
          <a:xfrm>
            <a:off x="2717800" y="8326329"/>
            <a:ext cx="1422400" cy="719347"/>
          </a:xfrm>
          <a:prstGeom prst="rect">
            <a:avLst/>
          </a:prstGeom>
        </p:spPr>
      </p:pic>
    </p:spTree>
    <p:extLst>
      <p:ext uri="{BB962C8B-B14F-4D97-AF65-F5344CB8AC3E}">
        <p14:creationId xmlns:p14="http://schemas.microsoft.com/office/powerpoint/2010/main" val="1524369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008" y="997370"/>
            <a:ext cx="6858000" cy="398722"/>
          </a:xfrm>
          <a:prstGeom prst="rect">
            <a:avLst/>
          </a:prstGeom>
          <a:noFill/>
        </p:spPr>
        <p:txBody>
          <a:bodyPr wrap="square" lIns="85495" tIns="42747" rIns="85495" bIns="42747" rtlCol="0">
            <a:spAutoFit/>
          </a:bodyPr>
          <a:lstStyle/>
          <a:p>
            <a:pPr algn="ctr"/>
            <a:r>
              <a:rPr lang="en-US" sz="2030" b="1" dirty="0">
                <a:solidFill>
                  <a:prstClr val="black"/>
                </a:solidFill>
                <a:latin typeface="Arial" pitchFamily="34" charset="0"/>
                <a:cs typeface="Arial" pitchFamily="34" charset="0"/>
              </a:rPr>
              <a:t> </a:t>
            </a:r>
            <a:endParaRPr lang="en-US" sz="1853" b="1" cap="all" dirty="0">
              <a:solidFill>
                <a:prstClr val="black"/>
              </a:solidFill>
              <a:latin typeface="Arial" pitchFamily="34" charset="0"/>
              <a:cs typeface="Arial" pitchFamily="34" charset="0"/>
            </a:endParaRPr>
          </a:p>
        </p:txBody>
      </p:sp>
      <p:sp>
        <p:nvSpPr>
          <p:cNvPr id="2" name="TextBox 1"/>
          <p:cNvSpPr txBox="1"/>
          <p:nvPr/>
        </p:nvSpPr>
        <p:spPr>
          <a:xfrm>
            <a:off x="1973021" y="191105"/>
            <a:ext cx="1050288" cy="338554"/>
          </a:xfrm>
          <a:prstGeom prst="rect">
            <a:avLst/>
          </a:prstGeom>
          <a:noFill/>
        </p:spPr>
        <p:txBody>
          <a:bodyPr wrap="none" rtlCol="0">
            <a:spAutoFit/>
          </a:bodyPr>
          <a:lstStyle/>
          <a:p>
            <a:r>
              <a:rPr lang="en-US" sz="1600" b="1" cap="all" dirty="0">
                <a:latin typeface="Arial" charset="0"/>
                <a:cs typeface="Arial" charset="0"/>
              </a:rPr>
              <a:t>               </a:t>
            </a:r>
          </a:p>
        </p:txBody>
      </p:sp>
      <p:pic>
        <p:nvPicPr>
          <p:cNvPr id="8" name="Picture 7"/>
          <p:cNvPicPr>
            <a:picLocks noChangeAspect="1"/>
          </p:cNvPicPr>
          <p:nvPr/>
        </p:nvPicPr>
        <p:blipFill>
          <a:blip r:embed="rId2"/>
          <a:stretch>
            <a:fillRect/>
          </a:stretch>
        </p:blipFill>
        <p:spPr>
          <a:xfrm>
            <a:off x="2717800" y="8305210"/>
            <a:ext cx="1422400" cy="719347"/>
          </a:xfrm>
          <a:prstGeom prst="rect">
            <a:avLst/>
          </a:prstGeom>
        </p:spPr>
      </p:pic>
      <p:sp>
        <p:nvSpPr>
          <p:cNvPr id="9" name="TextBox 8">
            <a:extLst>
              <a:ext uri="{FF2B5EF4-FFF2-40B4-BE49-F238E27FC236}">
                <a16:creationId xmlns:a16="http://schemas.microsoft.com/office/drawing/2014/main" id="{30980717-2C0B-CD4C-9EF5-9FA9376A2229}"/>
              </a:ext>
            </a:extLst>
          </p:cNvPr>
          <p:cNvSpPr txBox="1"/>
          <p:nvPr/>
        </p:nvSpPr>
        <p:spPr>
          <a:xfrm>
            <a:off x="317504" y="4430179"/>
            <a:ext cx="6222992" cy="3754874"/>
          </a:xfrm>
          <a:prstGeom prst="rect">
            <a:avLst/>
          </a:prstGeom>
          <a:noFill/>
          <a:ln>
            <a:solidFill>
              <a:srgbClr val="000000"/>
            </a:solidFill>
          </a:ln>
        </p:spPr>
        <p:txBody>
          <a:bodyPr wrap="square" rtlCol="0">
            <a:spAutoFit/>
          </a:bodyPr>
          <a:lstStyle/>
          <a:p>
            <a:r>
              <a:rPr lang="en-US" sz="1100" b="1" dirty="0">
                <a:latin typeface="Arial"/>
                <a:cs typeface="Arial"/>
              </a:rPr>
              <a:t>Purpose: To Improve C.O.Ds and Passing.</a:t>
            </a:r>
          </a:p>
          <a:p>
            <a:endParaRPr lang="en-US" sz="1100" b="1" dirty="0">
              <a:latin typeface="Arial"/>
              <a:cs typeface="Arial"/>
            </a:endParaRPr>
          </a:p>
          <a:p>
            <a:r>
              <a:rPr lang="en-US" sz="1100" b="1" dirty="0">
                <a:latin typeface="Arial"/>
                <a:cs typeface="Arial"/>
              </a:rPr>
              <a:t>SET UP</a:t>
            </a:r>
          </a:p>
          <a:p>
            <a:r>
              <a:rPr lang="en-US" sz="1100" dirty="0">
                <a:latin typeface="Arial"/>
                <a:cs typeface="Arial"/>
              </a:rPr>
              <a:t>A 16x12yd Area with 4x6yd boxes marked at each end.</a:t>
            </a:r>
          </a:p>
          <a:p>
            <a:r>
              <a:rPr lang="en-US" sz="1100" dirty="0">
                <a:latin typeface="Arial"/>
                <a:cs typeface="Arial"/>
              </a:rPr>
              <a:t>Half of each team lines up in Diagonally opposite boxes with a ball to each half team.</a:t>
            </a:r>
          </a:p>
          <a:p>
            <a:endParaRPr lang="en-US" sz="1100" dirty="0">
              <a:latin typeface="Arial"/>
              <a:cs typeface="Arial"/>
            </a:endParaRPr>
          </a:p>
          <a:p>
            <a:r>
              <a:rPr lang="en-US" sz="1100" b="1" dirty="0">
                <a:latin typeface="Arial"/>
                <a:cs typeface="Arial"/>
              </a:rPr>
              <a:t>ACTION</a:t>
            </a:r>
          </a:p>
          <a:p>
            <a:r>
              <a:rPr lang="en-US" sz="1100" dirty="0">
                <a:latin typeface="Arial"/>
                <a:cs typeface="Arial"/>
              </a:rPr>
              <a:t>On the Coach’s signal the first player on each half team pushes the ball across the grid into the next 4x6 box then passes to a teammate in the opposite box and follows their pass.</a:t>
            </a:r>
          </a:p>
          <a:p>
            <a:r>
              <a:rPr lang="en-US" sz="1100" dirty="0">
                <a:latin typeface="Arial"/>
                <a:cs typeface="Arial"/>
              </a:rPr>
              <a:t>The teammate receives with the outside of the foot, pushes the ball into the adjoining box and continues the sequence. 2 balls are always in play and count in the scoring..</a:t>
            </a:r>
          </a:p>
          <a:p>
            <a:r>
              <a:rPr lang="en-US" sz="1100" dirty="0">
                <a:latin typeface="Arial"/>
                <a:cs typeface="Arial"/>
              </a:rPr>
              <a:t>Teams win by completing the most passes in the time allotted by the coach.</a:t>
            </a:r>
          </a:p>
          <a:p>
            <a:endParaRPr lang="en-US" sz="1100" dirty="0">
              <a:latin typeface="Arial"/>
              <a:cs typeface="Arial"/>
            </a:endParaRPr>
          </a:p>
          <a:p>
            <a:r>
              <a:rPr lang="en-US" sz="1100" b="1" dirty="0">
                <a:solidFill>
                  <a:srgbClr val="FF0000"/>
                </a:solidFill>
                <a:latin typeface="Arial"/>
                <a:cs typeface="Arial"/>
              </a:rPr>
              <a:t>MAKE HARDER</a:t>
            </a:r>
          </a:p>
          <a:p>
            <a:r>
              <a:rPr lang="en-US" sz="1100" dirty="0">
                <a:solidFill>
                  <a:srgbClr val="FF0000"/>
                </a:solidFill>
                <a:latin typeface="Arial"/>
                <a:cs typeface="Arial"/>
              </a:rPr>
              <a:t>The Receiver pushes the ball with the outside of foot into the adjacent box and  executes TWIST OFF COD moves then passes and follows.</a:t>
            </a:r>
          </a:p>
          <a:p>
            <a:r>
              <a:rPr lang="en-US" sz="1100" dirty="0">
                <a:solidFill>
                  <a:srgbClr val="FF0000"/>
                </a:solidFill>
                <a:latin typeface="Arial"/>
                <a:cs typeface="Arial"/>
              </a:rPr>
              <a:t>The same moves can be practiced using the opposite foot when moving R to L in the boxes.</a:t>
            </a:r>
          </a:p>
          <a:p>
            <a:endParaRPr lang="en-US" sz="1100" dirty="0">
              <a:solidFill>
                <a:srgbClr val="FF0000"/>
              </a:solidFill>
              <a:latin typeface="Arial"/>
              <a:cs typeface="Arial"/>
            </a:endParaRPr>
          </a:p>
          <a:p>
            <a:r>
              <a:rPr lang="en-US" sz="1100" b="1" dirty="0">
                <a:solidFill>
                  <a:srgbClr val="0070C0"/>
                </a:solidFill>
                <a:latin typeface="Arial"/>
                <a:cs typeface="Arial"/>
              </a:rPr>
              <a:t>COACH TIP TO PLAYER</a:t>
            </a:r>
          </a:p>
          <a:p>
            <a:r>
              <a:rPr lang="en-US" sz="1100" dirty="0">
                <a:solidFill>
                  <a:srgbClr val="0070C0"/>
                </a:solidFill>
                <a:latin typeface="Arial"/>
                <a:cs typeface="Arial"/>
              </a:rPr>
              <a:t>Do extra Practice with your weaker foot.</a:t>
            </a:r>
          </a:p>
          <a:p>
            <a:endParaRPr lang="en-US" dirty="0"/>
          </a:p>
        </p:txBody>
      </p:sp>
      <p:sp>
        <p:nvSpPr>
          <p:cNvPr id="4" name="Rectangle 3">
            <a:extLst>
              <a:ext uri="{FF2B5EF4-FFF2-40B4-BE49-F238E27FC236}">
                <a16:creationId xmlns:a16="http://schemas.microsoft.com/office/drawing/2014/main" id="{19DCF08E-1E61-464E-AA61-2C51CDDED81A}"/>
              </a:ext>
            </a:extLst>
          </p:cNvPr>
          <p:cNvSpPr/>
          <p:nvPr/>
        </p:nvSpPr>
        <p:spPr>
          <a:xfrm>
            <a:off x="2825948" y="265219"/>
            <a:ext cx="168507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MOVES (M15)</a:t>
            </a:r>
          </a:p>
        </p:txBody>
      </p:sp>
      <p:grpSp>
        <p:nvGrpSpPr>
          <p:cNvPr id="6" name="Group 5">
            <a:extLst>
              <a:ext uri="{FF2B5EF4-FFF2-40B4-BE49-F238E27FC236}">
                <a16:creationId xmlns:a16="http://schemas.microsoft.com/office/drawing/2014/main" id="{5D34A644-D696-4DD4-9BE3-E8DC92A8935E}"/>
              </a:ext>
            </a:extLst>
          </p:cNvPr>
          <p:cNvGrpSpPr/>
          <p:nvPr/>
        </p:nvGrpSpPr>
        <p:grpSpPr>
          <a:xfrm>
            <a:off x="326016" y="1142082"/>
            <a:ext cx="6222992" cy="3124434"/>
            <a:chOff x="596908" y="1196731"/>
            <a:chExt cx="5617912" cy="3124434"/>
          </a:xfrm>
        </p:grpSpPr>
        <p:pic>
          <p:nvPicPr>
            <p:cNvPr id="7" name="Picture 6">
              <a:extLst>
                <a:ext uri="{FF2B5EF4-FFF2-40B4-BE49-F238E27FC236}">
                  <a16:creationId xmlns:a16="http://schemas.microsoft.com/office/drawing/2014/main" id="{DED4CC4C-71C5-7C45-88D5-414CB53069E8}"/>
                </a:ext>
              </a:extLst>
            </p:cNvPr>
            <p:cNvPicPr>
              <a:picLocks noChangeAspect="1"/>
            </p:cNvPicPr>
            <p:nvPr/>
          </p:nvPicPr>
          <p:blipFill>
            <a:blip r:embed="rId3"/>
            <a:stretch>
              <a:fillRect/>
            </a:stretch>
          </p:blipFill>
          <p:spPr>
            <a:xfrm>
              <a:off x="596908" y="1196731"/>
              <a:ext cx="5617912" cy="3124434"/>
            </a:xfrm>
            <a:prstGeom prst="rect">
              <a:avLst/>
            </a:prstGeom>
            <a:ln>
              <a:solidFill>
                <a:srgbClr val="000000"/>
              </a:solidFill>
            </a:ln>
          </p:spPr>
        </p:pic>
        <p:pic>
          <p:nvPicPr>
            <p:cNvPr id="3" name="図 2">
              <a:extLst>
                <a:ext uri="{FF2B5EF4-FFF2-40B4-BE49-F238E27FC236}">
                  <a16:creationId xmlns:a16="http://schemas.microsoft.com/office/drawing/2014/main" id="{F29B7BA7-B221-4DAB-A464-44F8EF7F97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5273" y="2304416"/>
              <a:ext cx="1377582" cy="617107"/>
            </a:xfrm>
            <a:prstGeom prst="rect">
              <a:avLst/>
            </a:prstGeom>
          </p:spPr>
        </p:pic>
      </p:grpSp>
    </p:spTree>
    <p:extLst>
      <p:ext uri="{BB962C8B-B14F-4D97-AF65-F5344CB8AC3E}">
        <p14:creationId xmlns:p14="http://schemas.microsoft.com/office/powerpoint/2010/main" val="2976449814"/>
      </p:ext>
    </p:extLst>
  </p:cSld>
  <p:clrMapOvr>
    <a:masterClrMapping/>
  </p:clrMapOvr>
  <mc:AlternateContent xmlns:mc="http://schemas.openxmlformats.org/markup-compatibility/2006" xmlns:p14="http://schemas.microsoft.com/office/powerpoint/2010/main">
    <mc:Choice Requires="p14">
      <p:transition spd="slow" p14:dur="2000" advTm="18269"/>
    </mc:Choice>
    <mc:Fallback xmlns="">
      <p:transition spd="slow" advTm="18269"/>
    </mc:Fallback>
  </mc:AlternateContent>
  <p:extLst>
    <p:ext uri="{E180D4A7-C9FB-4DFB-919C-405C955672EB}">
      <p14:showEvtLst xmlns:p14="http://schemas.microsoft.com/office/powerpoint/2010/main">
        <p14:playEvt time="1864" objId="3"/>
        <p14:triggerEvt type="onClick" time="1864" objId="3"/>
        <p14:stopEvt time="18269" objId="3"/>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0125" y="4156126"/>
            <a:ext cx="184731" cy="369332"/>
          </a:xfrm>
          <a:prstGeom prst="rect">
            <a:avLst/>
          </a:prstGeom>
          <a:noFill/>
        </p:spPr>
        <p:txBody>
          <a:bodyPr wrap="none" rtlCol="0">
            <a:spAutoFit/>
          </a:bodyPr>
          <a:lstStyle/>
          <a:p>
            <a:endParaRPr lang="en-US" dirty="0"/>
          </a:p>
        </p:txBody>
      </p:sp>
      <p:sp>
        <p:nvSpPr>
          <p:cNvPr id="4" name="Rectangle 3"/>
          <p:cNvSpPr/>
          <p:nvPr/>
        </p:nvSpPr>
        <p:spPr>
          <a:xfrm>
            <a:off x="766229" y="5315991"/>
            <a:ext cx="5059202" cy="369332"/>
          </a:xfrm>
          <a:prstGeom prst="rect">
            <a:avLst/>
          </a:prstGeom>
        </p:spPr>
        <p:txBody>
          <a:bodyPr wrap="square">
            <a:spAutoFit/>
          </a:bodyPr>
          <a:lstStyle/>
          <a:p>
            <a:pPr defTabSz="814587"/>
            <a:endParaRPr lang="en-US" b="1" dirty="0">
              <a:solidFill>
                <a:prstClr val="black"/>
              </a:solidFill>
              <a:latin typeface="Arial"/>
              <a:ea typeface="Arial"/>
              <a:cs typeface="Arial"/>
            </a:endParaRPr>
          </a:p>
        </p:txBody>
      </p:sp>
      <p:pic>
        <p:nvPicPr>
          <p:cNvPr id="9" name="Picture 8"/>
          <p:cNvPicPr>
            <a:picLocks noChangeAspect="1"/>
          </p:cNvPicPr>
          <p:nvPr/>
        </p:nvPicPr>
        <p:blipFill>
          <a:blip r:embed="rId2"/>
          <a:stretch>
            <a:fillRect/>
          </a:stretch>
        </p:blipFill>
        <p:spPr>
          <a:xfrm>
            <a:off x="2717800" y="8326330"/>
            <a:ext cx="1422400" cy="719347"/>
          </a:xfrm>
          <a:prstGeom prst="rect">
            <a:avLst/>
          </a:prstGeom>
        </p:spPr>
      </p:pic>
      <p:sp>
        <p:nvSpPr>
          <p:cNvPr id="7" name="TextBox 6">
            <a:extLst>
              <a:ext uri="{FF2B5EF4-FFF2-40B4-BE49-F238E27FC236}">
                <a16:creationId xmlns:a16="http://schemas.microsoft.com/office/drawing/2014/main" id="{B55B6EE7-3BC6-9046-B261-ADDA80804241}"/>
              </a:ext>
            </a:extLst>
          </p:cNvPr>
          <p:cNvSpPr txBox="1"/>
          <p:nvPr/>
        </p:nvSpPr>
        <p:spPr>
          <a:xfrm>
            <a:off x="304800" y="4455112"/>
            <a:ext cx="6248400" cy="3308598"/>
          </a:xfrm>
          <a:prstGeom prst="rect">
            <a:avLst/>
          </a:prstGeom>
          <a:noFill/>
          <a:ln>
            <a:solidFill>
              <a:srgbClr val="000000"/>
            </a:solidFill>
          </a:ln>
        </p:spPr>
        <p:txBody>
          <a:bodyPr wrap="square" rtlCol="0">
            <a:spAutoFit/>
          </a:bodyPr>
          <a:lstStyle/>
          <a:p>
            <a:r>
              <a:rPr lang="en-US" sz="1100" b="1" dirty="0">
                <a:latin typeface="Arial"/>
                <a:cs typeface="Arial"/>
              </a:rPr>
              <a:t>PURPOSE. </a:t>
            </a:r>
            <a:r>
              <a:rPr lang="en-US" sz="1100" dirty="0">
                <a:latin typeface="Arial"/>
                <a:cs typeface="Arial"/>
              </a:rPr>
              <a:t>Technical Warm Up.</a:t>
            </a:r>
          </a:p>
          <a:p>
            <a:endParaRPr lang="en-US" sz="1100" dirty="0">
              <a:latin typeface="Arial"/>
              <a:cs typeface="Arial"/>
            </a:endParaRPr>
          </a:p>
          <a:p>
            <a:r>
              <a:rPr lang="en-US" sz="1100" b="1" dirty="0">
                <a:latin typeface="Arial"/>
                <a:cs typeface="Arial"/>
              </a:rPr>
              <a:t>SET UP</a:t>
            </a:r>
          </a:p>
          <a:p>
            <a:r>
              <a:rPr lang="en-US" sz="1100" dirty="0">
                <a:latin typeface="Arial"/>
                <a:cs typeface="Arial"/>
              </a:rPr>
              <a:t>2 8 x 16yd adjacent grids.</a:t>
            </a:r>
          </a:p>
          <a:p>
            <a:r>
              <a:rPr lang="en-US" sz="1100" dirty="0">
                <a:latin typeface="Arial"/>
                <a:cs typeface="Arial"/>
              </a:rPr>
              <a:t>2 teams split evenly at either end of their grid with a ball to the first player in the four teams.</a:t>
            </a:r>
          </a:p>
          <a:p>
            <a:endParaRPr lang="en-US" sz="1100" dirty="0">
              <a:latin typeface="Arial"/>
              <a:cs typeface="Arial"/>
            </a:endParaRPr>
          </a:p>
          <a:p>
            <a:r>
              <a:rPr lang="en-US" sz="1100" b="1" dirty="0">
                <a:latin typeface="Arial"/>
                <a:cs typeface="Arial"/>
              </a:rPr>
              <a:t>ACTION</a:t>
            </a:r>
          </a:p>
          <a:p>
            <a:r>
              <a:rPr lang="en-US" sz="1100" dirty="0">
                <a:latin typeface="Arial"/>
                <a:cs typeface="Arial"/>
              </a:rPr>
              <a:t>V1 On the Coach’s signal the first players dribble to the middle of their grid, Inside Cut or Outside Cut around their teammate opposite and when around pass to their next team mate and rejoin the back of their team. </a:t>
            </a:r>
          </a:p>
          <a:p>
            <a:r>
              <a:rPr lang="en-US" sz="1100" dirty="0">
                <a:latin typeface="Arial"/>
                <a:cs typeface="Arial"/>
              </a:rPr>
              <a:t>The winning team is the one that has most actions completed in the time the coach allows.</a:t>
            </a:r>
          </a:p>
          <a:p>
            <a:endParaRPr lang="en-US" sz="1100" dirty="0">
              <a:latin typeface="Arial"/>
              <a:cs typeface="Arial"/>
            </a:endParaRPr>
          </a:p>
          <a:p>
            <a:r>
              <a:rPr lang="en-US" sz="1100" b="1" dirty="0">
                <a:solidFill>
                  <a:srgbClr val="FF0000"/>
                </a:solidFill>
                <a:latin typeface="Arial"/>
                <a:cs typeface="Arial"/>
              </a:rPr>
              <a:t>Make Harder</a:t>
            </a:r>
          </a:p>
          <a:p>
            <a:r>
              <a:rPr lang="en-US" sz="1100" b="1" dirty="0">
                <a:solidFill>
                  <a:srgbClr val="FF0000"/>
                </a:solidFill>
                <a:latin typeface="Arial"/>
                <a:cs typeface="Arial"/>
              </a:rPr>
              <a:t>Now use Moves to pass to opposite Player</a:t>
            </a:r>
          </a:p>
          <a:p>
            <a:r>
              <a:rPr lang="en-US" sz="1100" dirty="0">
                <a:solidFill>
                  <a:srgbClr val="FF0000"/>
                </a:solidFill>
                <a:latin typeface="Arial"/>
                <a:cs typeface="Arial"/>
              </a:rPr>
              <a:t>High wave 2. Pull Push  3. Pull Spin  U Turn Step Over.</a:t>
            </a:r>
          </a:p>
          <a:p>
            <a:endParaRPr lang="en-US" sz="1100" b="1" dirty="0">
              <a:solidFill>
                <a:srgbClr val="FF0000"/>
              </a:solidFill>
              <a:latin typeface="Arial"/>
              <a:cs typeface="Arial"/>
            </a:endParaRPr>
          </a:p>
          <a:p>
            <a:endParaRPr lang="en-US" sz="1100" dirty="0">
              <a:latin typeface="Arial"/>
              <a:cs typeface="Arial"/>
            </a:endParaRPr>
          </a:p>
          <a:p>
            <a:r>
              <a:rPr lang="en-US" sz="1100" b="1" dirty="0">
                <a:solidFill>
                  <a:srgbClr val="0070C0"/>
                </a:solidFill>
                <a:latin typeface="Arial"/>
                <a:cs typeface="Arial"/>
              </a:rPr>
              <a:t>COACH TIP TO PLAYER</a:t>
            </a:r>
          </a:p>
          <a:p>
            <a:r>
              <a:rPr lang="en-US" sz="1100" b="1" dirty="0">
                <a:solidFill>
                  <a:srgbClr val="0070C0"/>
                </a:solidFill>
                <a:latin typeface="Arial"/>
                <a:cs typeface="Arial"/>
              </a:rPr>
              <a:t>Go into a Move slowly accelerate away quickly.</a:t>
            </a:r>
          </a:p>
        </p:txBody>
      </p:sp>
      <p:sp>
        <p:nvSpPr>
          <p:cNvPr id="8" name="TextBox 7">
            <a:extLst>
              <a:ext uri="{FF2B5EF4-FFF2-40B4-BE49-F238E27FC236}">
                <a16:creationId xmlns:a16="http://schemas.microsoft.com/office/drawing/2014/main" id="{60B86C07-9B35-A148-A004-063708407135}"/>
              </a:ext>
            </a:extLst>
          </p:cNvPr>
          <p:cNvSpPr txBox="1"/>
          <p:nvPr/>
        </p:nvSpPr>
        <p:spPr>
          <a:xfrm>
            <a:off x="2700884" y="185817"/>
            <a:ext cx="168507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MOVES (M16)</a:t>
            </a:r>
            <a:endParaRPr lang="en-US"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E2539A7D-5F11-4DC4-8CEA-E968AE0D5AB4}"/>
              </a:ext>
            </a:extLst>
          </p:cNvPr>
          <p:cNvGrpSpPr/>
          <p:nvPr/>
        </p:nvGrpSpPr>
        <p:grpSpPr>
          <a:xfrm>
            <a:off x="304800" y="786199"/>
            <a:ext cx="6248400" cy="3492799"/>
            <a:chOff x="304800" y="786199"/>
            <a:chExt cx="6248400" cy="3492799"/>
          </a:xfrm>
        </p:grpSpPr>
        <p:pic>
          <p:nvPicPr>
            <p:cNvPr id="6" name="Picture 5">
              <a:extLst>
                <a:ext uri="{FF2B5EF4-FFF2-40B4-BE49-F238E27FC236}">
                  <a16:creationId xmlns:a16="http://schemas.microsoft.com/office/drawing/2014/main" id="{81C2F31B-A1D5-7D45-9C62-F8B764DF62C2}"/>
                </a:ext>
              </a:extLst>
            </p:cNvPr>
            <p:cNvPicPr>
              <a:picLocks noChangeAspect="1"/>
            </p:cNvPicPr>
            <p:nvPr/>
          </p:nvPicPr>
          <p:blipFill>
            <a:blip r:embed="rId3"/>
            <a:stretch>
              <a:fillRect/>
            </a:stretch>
          </p:blipFill>
          <p:spPr>
            <a:xfrm>
              <a:off x="304800" y="786199"/>
              <a:ext cx="6248400" cy="3492799"/>
            </a:xfrm>
            <a:prstGeom prst="rect">
              <a:avLst/>
            </a:prstGeom>
            <a:ln>
              <a:solidFill>
                <a:schemeClr val="tx1"/>
              </a:solidFill>
            </a:ln>
          </p:spPr>
        </p:pic>
        <p:pic>
          <p:nvPicPr>
            <p:cNvPr id="2" name="図 2">
              <a:extLst>
                <a:ext uri="{FF2B5EF4-FFF2-40B4-BE49-F238E27FC236}">
                  <a16:creationId xmlns:a16="http://schemas.microsoft.com/office/drawing/2014/main" id="{77B656D0-0BF3-42EE-B7C8-19EAB51B9C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5273" y="2304416"/>
              <a:ext cx="1377582" cy="617107"/>
            </a:xfrm>
            <a:prstGeom prst="rect">
              <a:avLst/>
            </a:prstGeom>
          </p:spPr>
        </p:pic>
      </p:grpSp>
    </p:spTree>
    <p:extLst>
      <p:ext uri="{BB962C8B-B14F-4D97-AF65-F5344CB8AC3E}">
        <p14:creationId xmlns:p14="http://schemas.microsoft.com/office/powerpoint/2010/main" val="338782761"/>
      </p:ext>
    </p:extLst>
  </p:cSld>
  <p:clrMapOvr>
    <a:masterClrMapping/>
  </p:clrMapOvr>
  <mc:AlternateContent xmlns:mc="http://schemas.openxmlformats.org/markup-compatibility/2006" xmlns:p14="http://schemas.microsoft.com/office/powerpoint/2010/main">
    <mc:Choice Requires="p14">
      <p:transition spd="slow" p14:dur="2000" advTm="20594"/>
    </mc:Choice>
    <mc:Fallback xmlns="">
      <p:transition spd="slow" advTm="20594"/>
    </mc:Fallback>
  </mc:AlternateContent>
  <p:extLst>
    <p:ext uri="{E180D4A7-C9FB-4DFB-919C-405C955672EB}">
      <p14:showEvtLst xmlns:p14="http://schemas.microsoft.com/office/powerpoint/2010/main">
        <p14:playEvt time="2134" objId="6"/>
        <p14:triggerEvt type="onClick" time="2134" objId="6"/>
        <p14:stopEvt time="20594" objId="6"/>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0733" y="1381493"/>
            <a:ext cx="6060934" cy="2196689"/>
          </a:xfrm>
          <a:prstGeom prst="rect">
            <a:avLst/>
          </a:prstGeom>
        </p:spPr>
        <p:txBody>
          <a:bodyPr vert="horz" lIns="91440" tIns="45720" rIns="91440" bIns="45720" rtlCol="0" anchor="t">
            <a:noAutofit/>
          </a:bodyPr>
          <a:lstStyle>
            <a:lvl1pPr marL="0" indent="0" algn="r" defTabSz="316531" rtl="0" eaLnBrk="1" latinLnBrk="0" hangingPunct="1">
              <a:spcBef>
                <a:spcPts val="692"/>
              </a:spcBef>
              <a:spcAft>
                <a:spcPts val="0"/>
              </a:spcAft>
              <a:buClr>
                <a:schemeClr val="accent1"/>
              </a:buClr>
              <a:buSzPct val="80000"/>
              <a:buFont typeface="Wingdings 3" charset="2"/>
              <a:buNone/>
              <a:defRPr sz="1246" kern="1200">
                <a:solidFill>
                  <a:schemeClr val="tx1">
                    <a:lumMod val="50000"/>
                    <a:lumOff val="50000"/>
                  </a:schemeClr>
                </a:solidFill>
                <a:latin typeface="+mn-lt"/>
                <a:ea typeface="+mn-ea"/>
                <a:cs typeface="+mn-cs"/>
              </a:defRPr>
            </a:lvl1pPr>
            <a:lvl2pPr marL="316531" indent="0" algn="ctr" defTabSz="316531" rtl="0" eaLnBrk="1" latinLnBrk="0" hangingPunct="1">
              <a:spcBef>
                <a:spcPts val="692"/>
              </a:spcBef>
              <a:spcAft>
                <a:spcPts val="0"/>
              </a:spcAft>
              <a:buClr>
                <a:schemeClr val="accent1"/>
              </a:buClr>
              <a:buSzPct val="80000"/>
              <a:buFont typeface="Wingdings 3" charset="2"/>
              <a:buNone/>
              <a:defRPr sz="1108" kern="1200">
                <a:solidFill>
                  <a:schemeClr val="tx1">
                    <a:tint val="75000"/>
                  </a:schemeClr>
                </a:solidFill>
                <a:latin typeface="+mn-lt"/>
                <a:ea typeface="+mn-ea"/>
                <a:cs typeface="+mn-cs"/>
              </a:defRPr>
            </a:lvl2pPr>
            <a:lvl3pPr marL="633062" indent="0" algn="ctr" defTabSz="316531" rtl="0" eaLnBrk="1" latinLnBrk="0" hangingPunct="1">
              <a:spcBef>
                <a:spcPts val="692"/>
              </a:spcBef>
              <a:spcAft>
                <a:spcPts val="0"/>
              </a:spcAft>
              <a:buClr>
                <a:schemeClr val="accent1"/>
              </a:buClr>
              <a:buSzPct val="80000"/>
              <a:buFont typeface="Wingdings 3" charset="2"/>
              <a:buNone/>
              <a:defRPr sz="969" kern="1200">
                <a:solidFill>
                  <a:schemeClr val="tx1">
                    <a:tint val="75000"/>
                  </a:schemeClr>
                </a:solidFill>
                <a:latin typeface="+mn-lt"/>
                <a:ea typeface="+mn-ea"/>
                <a:cs typeface="+mn-cs"/>
              </a:defRPr>
            </a:lvl3pPr>
            <a:lvl4pPr marL="949593"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4pPr>
            <a:lvl5pPr marL="1266124"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5pPr>
            <a:lvl6pPr marL="1582655"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6pPr>
            <a:lvl7pPr marL="1899186"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7pPr>
            <a:lvl8pPr marL="2215717"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8pPr>
            <a:lvl9pPr marL="2532248"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9pPr>
          </a:lstStyle>
          <a:p>
            <a:pPr algn="ctr"/>
            <a:r>
              <a:rPr lang="en-US" sz="5400" b="1" dirty="0">
                <a:solidFill>
                  <a:schemeClr val="tx1"/>
                </a:solidFill>
                <a:latin typeface="Arial" charset="0"/>
                <a:ea typeface="Arial" charset="0"/>
                <a:cs typeface="Arial" charset="0"/>
              </a:rPr>
              <a:t> </a:t>
            </a:r>
          </a:p>
        </p:txBody>
      </p:sp>
      <p:pic>
        <p:nvPicPr>
          <p:cNvPr id="5" name="Picture 4"/>
          <p:cNvPicPr>
            <a:picLocks noChangeAspect="1"/>
          </p:cNvPicPr>
          <p:nvPr/>
        </p:nvPicPr>
        <p:blipFill>
          <a:blip r:embed="rId3"/>
          <a:stretch>
            <a:fillRect/>
          </a:stretch>
        </p:blipFill>
        <p:spPr>
          <a:xfrm>
            <a:off x="2620354" y="7762507"/>
            <a:ext cx="1617292" cy="817909"/>
          </a:xfrm>
          <a:prstGeom prst="rect">
            <a:avLst/>
          </a:prstGeom>
        </p:spPr>
      </p:pic>
      <p:sp>
        <p:nvSpPr>
          <p:cNvPr id="2" name="TextBox 1"/>
          <p:cNvSpPr txBox="1"/>
          <p:nvPr/>
        </p:nvSpPr>
        <p:spPr>
          <a:xfrm>
            <a:off x="110366" y="2408248"/>
            <a:ext cx="6637267" cy="2123658"/>
          </a:xfrm>
          <a:prstGeom prst="rect">
            <a:avLst/>
          </a:prstGeom>
          <a:noFill/>
        </p:spPr>
        <p:txBody>
          <a:bodyPr wrap="square" rtlCol="0">
            <a:spAutoFit/>
          </a:bodyPr>
          <a:lstStyle/>
          <a:p>
            <a:pPr algn="ctr"/>
            <a:r>
              <a:rPr lang="en-US" sz="4400" b="1" cap="all" dirty="0">
                <a:latin typeface="Arial" panose="020B0604020202020204" pitchFamily="34" charset="0"/>
                <a:cs typeface="Arial" panose="020B0604020202020204" pitchFamily="34" charset="0"/>
              </a:rPr>
              <a:t>1 v 1 Competition </a:t>
            </a:r>
          </a:p>
          <a:p>
            <a:pPr algn="ctr"/>
            <a:r>
              <a:rPr lang="en-US" sz="4400" b="1" cap="all" dirty="0">
                <a:latin typeface="Arial" panose="020B0604020202020204" pitchFamily="34" charset="0"/>
                <a:cs typeface="Arial" panose="020B0604020202020204" pitchFamily="34" charset="0"/>
              </a:rPr>
              <a:t>Attack &amp; </a:t>
            </a:r>
            <a:r>
              <a:rPr lang="en-US" sz="4400" b="1" cap="all" dirty="0" err="1">
                <a:latin typeface="Arial" panose="020B0604020202020204" pitchFamily="34" charset="0"/>
                <a:cs typeface="Arial" panose="020B0604020202020204" pitchFamily="34" charset="0"/>
              </a:rPr>
              <a:t>Defence</a:t>
            </a:r>
            <a:r>
              <a:rPr lang="en-US" sz="4400" b="1" cap="all" dirty="0">
                <a:latin typeface="Arial" panose="020B0604020202020204" pitchFamily="34" charset="0"/>
                <a:cs typeface="Arial" panose="020B0604020202020204" pitchFamily="34" charset="0"/>
              </a:rPr>
              <a:t>  </a:t>
            </a:r>
          </a:p>
          <a:p>
            <a:pPr algn="ctr"/>
            <a:r>
              <a:rPr lang="en-US" sz="4400" b="1" dirty="0"/>
              <a:t> </a:t>
            </a:r>
          </a:p>
        </p:txBody>
      </p:sp>
    </p:spTree>
    <p:extLst>
      <p:ext uri="{BB962C8B-B14F-4D97-AF65-F5344CB8AC3E}">
        <p14:creationId xmlns:p14="http://schemas.microsoft.com/office/powerpoint/2010/main" val="565756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0125" y="4156126"/>
            <a:ext cx="184731" cy="369332"/>
          </a:xfrm>
          <a:prstGeom prst="rect">
            <a:avLst/>
          </a:prstGeom>
          <a:noFill/>
        </p:spPr>
        <p:txBody>
          <a:bodyPr wrap="none" rtlCol="0">
            <a:spAutoFit/>
          </a:bodyPr>
          <a:lstStyle/>
          <a:p>
            <a:endParaRPr lang="en-US" dirty="0"/>
          </a:p>
        </p:txBody>
      </p:sp>
      <p:sp>
        <p:nvSpPr>
          <p:cNvPr id="4" name="Rectangle 3"/>
          <p:cNvSpPr/>
          <p:nvPr/>
        </p:nvSpPr>
        <p:spPr>
          <a:xfrm>
            <a:off x="766229" y="5315991"/>
            <a:ext cx="5059202" cy="369332"/>
          </a:xfrm>
          <a:prstGeom prst="rect">
            <a:avLst/>
          </a:prstGeom>
        </p:spPr>
        <p:txBody>
          <a:bodyPr wrap="square">
            <a:spAutoFit/>
          </a:bodyPr>
          <a:lstStyle/>
          <a:p>
            <a:pPr defTabSz="814587"/>
            <a:endParaRPr lang="en-US" b="1" dirty="0">
              <a:solidFill>
                <a:prstClr val="black"/>
              </a:solidFill>
              <a:latin typeface="Arial"/>
              <a:ea typeface="Arial"/>
              <a:cs typeface="Arial"/>
            </a:endParaRPr>
          </a:p>
        </p:txBody>
      </p:sp>
      <p:pic>
        <p:nvPicPr>
          <p:cNvPr id="9" name="Picture 8"/>
          <p:cNvPicPr>
            <a:picLocks noChangeAspect="1"/>
          </p:cNvPicPr>
          <p:nvPr/>
        </p:nvPicPr>
        <p:blipFill>
          <a:blip r:embed="rId3"/>
          <a:stretch>
            <a:fillRect/>
          </a:stretch>
        </p:blipFill>
        <p:spPr>
          <a:xfrm>
            <a:off x="2584630" y="8424653"/>
            <a:ext cx="1422400" cy="719347"/>
          </a:xfrm>
          <a:prstGeom prst="rect">
            <a:avLst/>
          </a:prstGeom>
        </p:spPr>
      </p:pic>
      <p:sp>
        <p:nvSpPr>
          <p:cNvPr id="5" name="TextBox 4">
            <a:extLst>
              <a:ext uri="{FF2B5EF4-FFF2-40B4-BE49-F238E27FC236}">
                <a16:creationId xmlns:a16="http://schemas.microsoft.com/office/drawing/2014/main" id="{2BCF11C1-3EF2-7A4E-A47F-14C210AA371A}"/>
              </a:ext>
            </a:extLst>
          </p:cNvPr>
          <p:cNvSpPr txBox="1"/>
          <p:nvPr/>
        </p:nvSpPr>
        <p:spPr>
          <a:xfrm>
            <a:off x="183454" y="4340792"/>
            <a:ext cx="6480000" cy="4149279"/>
          </a:xfrm>
          <a:prstGeom prst="rect">
            <a:avLst/>
          </a:prstGeom>
          <a:noFill/>
          <a:ln>
            <a:solidFill>
              <a:srgbClr val="000000"/>
            </a:solidFill>
          </a:ln>
        </p:spPr>
        <p:txBody>
          <a:bodyPr wrap="square" lIns="80328" tIns="40165" rIns="80328" bIns="40165" rtlCol="0">
            <a:spAutoFit/>
          </a:bodyPr>
          <a:lstStyle/>
          <a:p>
            <a:r>
              <a:rPr lang="en-US" sz="1147" b="1" dirty="0">
                <a:latin typeface="Arial" panose="020B0604020202020204" pitchFamily="34" charset="0"/>
                <a:cs typeface="Arial" panose="020B0604020202020204" pitchFamily="34" charset="0"/>
              </a:rPr>
              <a:t>Purpose</a:t>
            </a:r>
            <a:r>
              <a:rPr lang="en-US" sz="1147" dirty="0">
                <a:latin typeface="Arial" panose="020B0604020202020204" pitchFamily="34" charset="0"/>
                <a:cs typeface="Arial" panose="020B0604020202020204" pitchFamily="34" charset="0"/>
              </a:rPr>
              <a:t>: To improve 1 v1 Attacking &amp; Defending.</a:t>
            </a:r>
          </a:p>
          <a:p>
            <a:endParaRPr lang="en-US" sz="1147" dirty="0">
              <a:latin typeface="Arial" panose="020B0604020202020204" pitchFamily="34" charset="0"/>
              <a:cs typeface="Arial" panose="020B0604020202020204" pitchFamily="34" charset="0"/>
            </a:endParaRPr>
          </a:p>
          <a:p>
            <a:r>
              <a:rPr lang="en-US" sz="1147" b="1" dirty="0">
                <a:latin typeface="Arial" panose="020B0604020202020204" pitchFamily="34" charset="0"/>
                <a:cs typeface="Arial" panose="020B0604020202020204" pitchFamily="34" charset="0"/>
              </a:rPr>
              <a:t>SET UP</a:t>
            </a:r>
          </a:p>
          <a:p>
            <a:r>
              <a:rPr lang="en-US" sz="1147" dirty="0">
                <a:latin typeface="Arial" panose="020B0604020202020204" pitchFamily="34" charset="0"/>
                <a:cs typeface="Arial" panose="020B0604020202020204" pitchFamily="34" charset="0"/>
              </a:rPr>
              <a:t>A 16  x 8</a:t>
            </a:r>
            <a:r>
              <a:rPr lang="en-US" sz="1147" dirty="0">
                <a:solidFill>
                  <a:srgbClr val="000000"/>
                </a:solidFill>
                <a:latin typeface="Arial" panose="020B0604020202020204" pitchFamily="34" charset="0"/>
                <a:cs typeface="Arial" panose="020B0604020202020204" pitchFamily="34" charset="0"/>
              </a:rPr>
              <a:t>y</a:t>
            </a:r>
            <a:r>
              <a:rPr lang="en-US" sz="1147" dirty="0">
                <a:latin typeface="Arial" panose="020B0604020202020204" pitchFamily="34" charset="0"/>
                <a:cs typeface="Arial" panose="020B0604020202020204" pitchFamily="34" charset="0"/>
              </a:rPr>
              <a:t>d area. Two teams facing each other across the grid.</a:t>
            </a:r>
          </a:p>
          <a:p>
            <a:r>
              <a:rPr lang="en-US" sz="1147" dirty="0">
                <a:latin typeface="Arial" panose="020B0604020202020204" pitchFamily="34" charset="0"/>
                <a:cs typeface="Arial" panose="020B0604020202020204" pitchFamily="34" charset="0"/>
              </a:rPr>
              <a:t>Two small Goals on each end line.</a:t>
            </a:r>
          </a:p>
          <a:p>
            <a:r>
              <a:rPr lang="en-US" sz="1147" dirty="0">
                <a:latin typeface="Arial" panose="020B0604020202020204" pitchFamily="34" charset="0"/>
                <a:cs typeface="Arial" panose="020B0604020202020204" pitchFamily="34" charset="0"/>
              </a:rPr>
              <a:t>One or two servers at each end with 5 balls each.</a:t>
            </a:r>
          </a:p>
          <a:p>
            <a:endParaRPr lang="en-US" sz="1147" dirty="0">
              <a:latin typeface="Arial" panose="020B0604020202020204" pitchFamily="34" charset="0"/>
              <a:cs typeface="Arial" panose="020B0604020202020204" pitchFamily="34" charset="0"/>
            </a:endParaRPr>
          </a:p>
          <a:p>
            <a:r>
              <a:rPr lang="en-US" sz="1147" b="1" dirty="0">
                <a:latin typeface="Arial" panose="020B0604020202020204" pitchFamily="34" charset="0"/>
                <a:cs typeface="Arial" panose="020B0604020202020204" pitchFamily="34" charset="0"/>
              </a:rPr>
              <a:t>ACTION</a:t>
            </a:r>
          </a:p>
          <a:p>
            <a:r>
              <a:rPr lang="en-US" sz="1147" b="1" dirty="0">
                <a:latin typeface="Arial" panose="020B0604020202020204" pitchFamily="34" charset="0"/>
                <a:cs typeface="Arial" panose="020B0604020202020204" pitchFamily="34" charset="0"/>
              </a:rPr>
              <a:t>V1 </a:t>
            </a:r>
            <a:r>
              <a:rPr lang="en-US" sz="1147" dirty="0">
                <a:latin typeface="Arial" panose="020B0604020202020204" pitchFamily="34" charset="0"/>
                <a:cs typeface="Arial" panose="020B0604020202020204" pitchFamily="34" charset="0"/>
              </a:rPr>
              <a:t>1 v 1 for 30 seconds. Outside players job is to keep the ball in play.</a:t>
            </a:r>
          </a:p>
          <a:p>
            <a:r>
              <a:rPr lang="en-US" sz="1147" dirty="0">
                <a:latin typeface="Arial" panose="020B0604020202020204" pitchFamily="34" charset="0"/>
                <a:cs typeface="Arial" panose="020B0604020202020204" pitchFamily="34" charset="0"/>
              </a:rPr>
              <a:t>If goal scored, the scorer has to run back and around his goal then can defend.</a:t>
            </a:r>
          </a:p>
          <a:p>
            <a:r>
              <a:rPr lang="en-US" sz="1147" dirty="0">
                <a:latin typeface="Arial" panose="020B0604020202020204" pitchFamily="34" charset="0"/>
                <a:cs typeface="Arial" panose="020B0604020202020204" pitchFamily="34" charset="0"/>
              </a:rPr>
              <a:t>If goal scored the server on that side passes to the player who has</a:t>
            </a:r>
            <a:r>
              <a:rPr lang="uk-UA" sz="1147" dirty="0">
                <a:latin typeface="Arial" panose="020B0604020202020204" pitchFamily="34" charset="0"/>
                <a:cs typeface="Arial" panose="020B0604020202020204" pitchFamily="34" charset="0"/>
              </a:rPr>
              <a:t>’</a:t>
            </a:r>
            <a:r>
              <a:rPr lang="en-US" sz="1147" dirty="0">
                <a:latin typeface="Arial" panose="020B0604020202020204" pitchFamily="34" charset="0"/>
                <a:cs typeface="Arial" panose="020B0604020202020204" pitchFamily="34" charset="0"/>
              </a:rPr>
              <a:t>t scored to try and score in opposite goal.</a:t>
            </a:r>
          </a:p>
          <a:p>
            <a:r>
              <a:rPr lang="en-US" sz="1147" dirty="0">
                <a:latin typeface="Arial" panose="020B0604020202020204" pitchFamily="34" charset="0"/>
                <a:cs typeface="Arial" panose="020B0604020202020204" pitchFamily="34" charset="0"/>
              </a:rPr>
              <a:t>If a shot misses the goal, the server passes the ball to the defender who becomes an attacker.</a:t>
            </a:r>
          </a:p>
          <a:p>
            <a:endParaRPr lang="en-US" sz="1147" dirty="0">
              <a:latin typeface="Arial" panose="020B0604020202020204" pitchFamily="34" charset="0"/>
              <a:cs typeface="Arial" panose="020B0604020202020204" pitchFamily="34" charset="0"/>
            </a:endParaRPr>
          </a:p>
          <a:p>
            <a:r>
              <a:rPr lang="en-US" sz="1147" dirty="0">
                <a:solidFill>
                  <a:srgbClr val="FF0000"/>
                </a:solidFill>
                <a:latin typeface="Arial" panose="020B0604020202020204" pitchFamily="34" charset="0"/>
                <a:cs typeface="Arial" panose="020B0604020202020204" pitchFamily="34" charset="0"/>
              </a:rPr>
              <a:t>Make Harder </a:t>
            </a:r>
          </a:p>
          <a:p>
            <a:r>
              <a:rPr lang="en-US" sz="1147" dirty="0">
                <a:solidFill>
                  <a:srgbClr val="FF0000"/>
                </a:solidFill>
                <a:latin typeface="Arial" panose="020B0604020202020204" pitchFamily="34" charset="0"/>
                <a:cs typeface="Arial" panose="020B0604020202020204" pitchFamily="34" charset="0"/>
              </a:rPr>
              <a:t>Scorer now has to run back and touch the crossbar of his goal instead of going around it, then he can defend.</a:t>
            </a:r>
          </a:p>
          <a:p>
            <a:endParaRPr lang="en-US" sz="1147" dirty="0">
              <a:latin typeface="Arial" panose="020B0604020202020204" pitchFamily="34" charset="0"/>
              <a:cs typeface="Arial" panose="020B0604020202020204" pitchFamily="34" charset="0"/>
            </a:endParaRPr>
          </a:p>
          <a:p>
            <a:r>
              <a:rPr lang="en-US" sz="1200" b="1" dirty="0">
                <a:solidFill>
                  <a:schemeClr val="accent1"/>
                </a:solidFill>
                <a:latin typeface="Arial"/>
              </a:rPr>
              <a:t>COACH TIP TO PLAYER </a:t>
            </a:r>
            <a:endParaRPr lang="en-US" sz="1147" b="1" dirty="0">
              <a:solidFill>
                <a:schemeClr val="accent1"/>
              </a:solidFill>
              <a:latin typeface="Arial" panose="020B0604020202020204" pitchFamily="34" charset="0"/>
              <a:cs typeface="Arial" panose="020B0604020202020204" pitchFamily="34" charset="0"/>
            </a:endParaRPr>
          </a:p>
          <a:p>
            <a:r>
              <a:rPr lang="en-US" sz="1147" b="1" dirty="0">
                <a:solidFill>
                  <a:schemeClr val="accent1"/>
                </a:solidFill>
                <a:latin typeface="Arial" panose="020B0604020202020204" pitchFamily="34" charset="0"/>
                <a:cs typeface="Arial" panose="020B0604020202020204" pitchFamily="34" charset="0"/>
              </a:rPr>
              <a:t>Defenders: </a:t>
            </a:r>
            <a:r>
              <a:rPr lang="en-US" sz="1147" dirty="0">
                <a:solidFill>
                  <a:schemeClr val="accent1"/>
                </a:solidFill>
                <a:latin typeface="Arial" panose="020B0604020202020204" pitchFamily="34" charset="0"/>
                <a:cs typeface="Arial" panose="020B0604020202020204" pitchFamily="34" charset="0"/>
              </a:rPr>
              <a:t>Try to be touch close when pressing and keep opponent from crossing the mid line. The longer you press the more likely the opponent will tire and make mistakes, forced and unforced.</a:t>
            </a:r>
          </a:p>
          <a:p>
            <a:r>
              <a:rPr lang="en-US" sz="1147" dirty="0">
                <a:solidFill>
                  <a:schemeClr val="accent1"/>
                </a:solidFill>
                <a:latin typeface="Arial" panose="020B0604020202020204" pitchFamily="34" charset="0"/>
                <a:cs typeface="Arial" panose="020B0604020202020204" pitchFamily="34" charset="0"/>
              </a:rPr>
              <a:t>Attacker adjust your body shape so your first touch takes you away from the defender</a:t>
            </a:r>
          </a:p>
        </p:txBody>
      </p:sp>
      <p:pic>
        <p:nvPicPr>
          <p:cNvPr id="6" name="Picture 5" descr="C:\Documents and Settings\Charlie Cooke\My Documents\ASC_Session_Image_14-6-2013_91557.png">
            <a:extLst>
              <a:ext uri="{FF2B5EF4-FFF2-40B4-BE49-F238E27FC236}">
                <a16:creationId xmlns:a16="http://schemas.microsoft.com/office/drawing/2014/main" id="{BE450622-3141-2A4F-95AD-BE62FBAB1D9F}"/>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454" y="679436"/>
            <a:ext cx="6480000" cy="3476690"/>
          </a:xfrm>
          <a:prstGeom prst="rect">
            <a:avLst/>
          </a:prstGeom>
          <a:noFill/>
          <a:ln>
            <a:solidFill>
              <a:schemeClr val="tx1"/>
            </a:solidFill>
          </a:ln>
        </p:spPr>
      </p:pic>
      <p:sp>
        <p:nvSpPr>
          <p:cNvPr id="2" name="TextBox 1">
            <a:extLst>
              <a:ext uri="{FF2B5EF4-FFF2-40B4-BE49-F238E27FC236}">
                <a16:creationId xmlns:a16="http://schemas.microsoft.com/office/drawing/2014/main" id="{4A8F3034-32A6-274E-8F69-3EE115D23E4A}"/>
              </a:ext>
            </a:extLst>
          </p:cNvPr>
          <p:cNvSpPr txBox="1"/>
          <p:nvPr/>
        </p:nvSpPr>
        <p:spPr>
          <a:xfrm>
            <a:off x="2613296" y="96346"/>
            <a:ext cx="1685077"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MOVES (M17)</a:t>
            </a:r>
          </a:p>
          <a:p>
            <a:endParaRPr lang="en-US" dirty="0"/>
          </a:p>
        </p:txBody>
      </p:sp>
    </p:spTree>
    <p:extLst>
      <p:ext uri="{BB962C8B-B14F-4D97-AF65-F5344CB8AC3E}">
        <p14:creationId xmlns:p14="http://schemas.microsoft.com/office/powerpoint/2010/main" val="752546113"/>
      </p:ext>
    </p:extLst>
  </p:cSld>
  <p:clrMapOvr>
    <a:masterClrMapping/>
  </p:clrMapOvr>
  <mc:AlternateContent xmlns:mc="http://schemas.openxmlformats.org/markup-compatibility/2006" xmlns:p14="http://schemas.microsoft.com/office/powerpoint/2010/main">
    <mc:Choice Requires="p14">
      <p:transition spd="slow" p14:dur="2000" advTm="20594"/>
    </mc:Choice>
    <mc:Fallback xmlns="">
      <p:transition spd="slow" advTm="20594"/>
    </mc:Fallback>
  </mc:AlternateContent>
  <p:extLst>
    <p:ext uri="{E180D4A7-C9FB-4DFB-919C-405C955672EB}">
      <p14:showEvtLst xmlns:p14="http://schemas.microsoft.com/office/powerpoint/2010/main">
        <p14:playEvt time="2134" objId="6"/>
        <p14:triggerEvt type="onClick" time="2134" objId="6"/>
        <p14:stopEvt time="20594"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363928" y="4766338"/>
            <a:ext cx="6230301" cy="3423069"/>
          </a:xfrm>
          <a:prstGeom prst="rect">
            <a:avLst/>
          </a:prstGeom>
          <a:noFill/>
          <a:ln w="9525">
            <a:solidFill>
              <a:srgbClr val="000000"/>
            </a:solidFill>
            <a:miter lim="800000"/>
            <a:headEnd/>
            <a:tailEnd/>
          </a:ln>
          <a:effectLst/>
        </p:spPr>
        <p:txBody>
          <a:bodyPr vert="horz" wrap="square" lIns="33762" tIns="33762" rIns="33762" bIns="33762" numCol="1" anchor="t" anchorCtr="0" compatLnSpc="1">
            <a:prstTxWarp prst="textNoShape">
              <a:avLst/>
            </a:prstTxWarp>
          </a:bodyPr>
          <a:lstStyle/>
          <a:p>
            <a:pPr defTabSz="844083" fontAlgn="base">
              <a:spcBef>
                <a:spcPct val="0"/>
              </a:spcBef>
              <a:spcAft>
                <a:spcPct val="0"/>
              </a:spcAft>
            </a:pPr>
            <a:endParaRPr lang="en-US" sz="1108" b="1" dirty="0">
              <a:latin typeface="Arial"/>
              <a:ea typeface="Arial"/>
              <a:cs typeface="Arial"/>
            </a:endParaRPr>
          </a:p>
          <a:p>
            <a:pPr defTabSz="844083" fontAlgn="base">
              <a:spcBef>
                <a:spcPct val="0"/>
              </a:spcBef>
              <a:spcAft>
                <a:spcPct val="0"/>
              </a:spcAft>
            </a:pPr>
            <a:r>
              <a:rPr lang="en-US" sz="1108" b="1" dirty="0">
                <a:latin typeface="Arial"/>
                <a:ea typeface="Arial"/>
                <a:cs typeface="Arial"/>
              </a:rPr>
              <a:t>PURPOSE: To improve stops and starts &amp; Changes of Direction.</a:t>
            </a:r>
          </a:p>
          <a:p>
            <a:pPr defTabSz="844083" fontAlgn="base">
              <a:spcBef>
                <a:spcPct val="0"/>
              </a:spcBef>
              <a:spcAft>
                <a:spcPct val="0"/>
              </a:spcAft>
            </a:pPr>
            <a:endParaRPr lang="en-US" sz="1108" b="1" dirty="0">
              <a:latin typeface="Arial"/>
              <a:ea typeface="Arial"/>
              <a:cs typeface="Arial"/>
            </a:endParaRPr>
          </a:p>
          <a:p>
            <a:pPr defTabSz="844083" fontAlgn="base">
              <a:spcBef>
                <a:spcPct val="0"/>
              </a:spcBef>
              <a:spcAft>
                <a:spcPct val="0"/>
              </a:spcAft>
            </a:pPr>
            <a:r>
              <a:rPr lang="en-US" sz="1108" b="1" dirty="0">
                <a:latin typeface="Arial"/>
                <a:ea typeface="Arial"/>
                <a:cs typeface="Arial"/>
              </a:rPr>
              <a:t>SET UP</a:t>
            </a:r>
          </a:p>
          <a:p>
            <a:pPr defTabSz="844083" fontAlgn="base">
              <a:spcBef>
                <a:spcPct val="0"/>
              </a:spcBef>
              <a:spcAft>
                <a:spcPct val="0"/>
              </a:spcAft>
            </a:pPr>
            <a:r>
              <a:rPr lang="en-US" sz="1108" dirty="0">
                <a:latin typeface="Arial"/>
                <a:ea typeface="Arial"/>
                <a:cs typeface="Arial"/>
              </a:rPr>
              <a:t>A player with a ball on each corner of a 15 yard square.</a:t>
            </a:r>
          </a:p>
          <a:p>
            <a:pPr defTabSz="844083" fontAlgn="base">
              <a:spcBef>
                <a:spcPct val="0"/>
              </a:spcBef>
              <a:spcAft>
                <a:spcPct val="0"/>
              </a:spcAft>
            </a:pPr>
            <a:r>
              <a:rPr lang="en-US" sz="1108" dirty="0">
                <a:latin typeface="Arial"/>
                <a:ea typeface="Arial"/>
                <a:cs typeface="Arial"/>
              </a:rPr>
              <a:t>A ball on a cone in the middle of the square.</a:t>
            </a:r>
          </a:p>
          <a:p>
            <a:pPr defTabSz="844083" fontAlgn="base">
              <a:spcBef>
                <a:spcPct val="0"/>
              </a:spcBef>
              <a:spcAft>
                <a:spcPct val="0"/>
              </a:spcAft>
            </a:pPr>
            <a:endParaRPr lang="en-US" sz="1108" b="1" dirty="0">
              <a:latin typeface="Arial"/>
              <a:ea typeface="Arial"/>
              <a:cs typeface="Arial"/>
            </a:endParaRPr>
          </a:p>
          <a:p>
            <a:pPr defTabSz="844083" fontAlgn="base">
              <a:spcBef>
                <a:spcPct val="0"/>
              </a:spcBef>
              <a:spcAft>
                <a:spcPct val="0"/>
              </a:spcAft>
            </a:pPr>
            <a:r>
              <a:rPr lang="en-US" sz="1108" b="1" dirty="0">
                <a:latin typeface="Arial"/>
                <a:ea typeface="Arial"/>
                <a:cs typeface="Arial"/>
              </a:rPr>
              <a:t>ACTION</a:t>
            </a:r>
          </a:p>
          <a:p>
            <a:pPr defTabSz="844083" fontAlgn="base">
              <a:spcBef>
                <a:spcPct val="0"/>
              </a:spcBef>
              <a:spcAft>
                <a:spcPct val="0"/>
              </a:spcAft>
            </a:pPr>
            <a:r>
              <a:rPr lang="en-US" sz="1108" b="1" dirty="0">
                <a:latin typeface="Arial"/>
                <a:ea typeface="Arial"/>
                <a:cs typeface="Arial"/>
              </a:rPr>
              <a:t>V1: </a:t>
            </a:r>
            <a:r>
              <a:rPr lang="en-US" sz="1108" dirty="0">
                <a:latin typeface="Arial"/>
                <a:ea typeface="Arial"/>
                <a:cs typeface="Arial"/>
              </a:rPr>
              <a:t>On the Coach’s signal each player dribbles at speed around the square making a </a:t>
            </a:r>
            <a:r>
              <a:rPr lang="en-US" sz="1108" b="1" dirty="0">
                <a:latin typeface="Arial"/>
                <a:ea typeface="Arial"/>
                <a:cs typeface="Arial"/>
              </a:rPr>
              <a:t>Stop and Start </a:t>
            </a:r>
            <a:r>
              <a:rPr lang="en-US" sz="1108" dirty="0">
                <a:latin typeface="Arial"/>
                <a:ea typeface="Arial"/>
                <a:cs typeface="Arial"/>
              </a:rPr>
              <a:t>Move in the middle of each side of the square.</a:t>
            </a:r>
          </a:p>
          <a:p>
            <a:pPr defTabSz="844083" fontAlgn="base">
              <a:spcBef>
                <a:spcPct val="0"/>
              </a:spcBef>
              <a:spcAft>
                <a:spcPct val="0"/>
              </a:spcAft>
            </a:pPr>
            <a:r>
              <a:rPr lang="en-US" sz="1108" dirty="0">
                <a:latin typeface="Arial"/>
                <a:ea typeface="Arial"/>
                <a:cs typeface="Arial"/>
              </a:rPr>
              <a:t>On completing the circuit and going around their starter cone they try to be first to hit the middle target.</a:t>
            </a:r>
          </a:p>
          <a:p>
            <a:pPr defTabSz="844083" fontAlgn="base">
              <a:spcBef>
                <a:spcPct val="0"/>
              </a:spcBef>
              <a:spcAft>
                <a:spcPct val="0"/>
              </a:spcAft>
            </a:pPr>
            <a:endParaRPr lang="en-US" sz="1108" dirty="0">
              <a:latin typeface="Arial"/>
              <a:ea typeface="Arial"/>
              <a:cs typeface="Arial"/>
            </a:endParaRPr>
          </a:p>
          <a:p>
            <a:pPr defTabSz="844083" fontAlgn="base">
              <a:spcBef>
                <a:spcPct val="0"/>
              </a:spcBef>
              <a:spcAft>
                <a:spcPct val="0"/>
              </a:spcAft>
            </a:pPr>
            <a:r>
              <a:rPr lang="en-US" sz="1108" b="1" dirty="0">
                <a:solidFill>
                  <a:srgbClr val="FF0000"/>
                </a:solidFill>
                <a:latin typeface="Arial"/>
                <a:ea typeface="Arial"/>
                <a:cs typeface="Arial"/>
              </a:rPr>
              <a:t>Make Harder</a:t>
            </a:r>
          </a:p>
          <a:p>
            <a:pPr defTabSz="844083" fontAlgn="base">
              <a:spcBef>
                <a:spcPct val="0"/>
              </a:spcBef>
              <a:spcAft>
                <a:spcPct val="0"/>
              </a:spcAft>
            </a:pPr>
            <a:r>
              <a:rPr lang="en-US" sz="1108" b="1" dirty="0">
                <a:solidFill>
                  <a:srgbClr val="FF0000"/>
                </a:solidFill>
                <a:latin typeface="Arial"/>
                <a:ea typeface="Arial"/>
                <a:cs typeface="Arial"/>
              </a:rPr>
              <a:t>V2: Now 2 Stops &amp; Start in the middle</a:t>
            </a:r>
          </a:p>
          <a:p>
            <a:pPr defTabSz="844083" fontAlgn="base">
              <a:spcBef>
                <a:spcPct val="0"/>
              </a:spcBef>
              <a:spcAft>
                <a:spcPct val="0"/>
              </a:spcAft>
            </a:pPr>
            <a:endParaRPr lang="en-US" sz="1108" b="1" dirty="0">
              <a:solidFill>
                <a:srgbClr val="FF0000"/>
              </a:solidFill>
              <a:latin typeface="Arial"/>
              <a:ea typeface="Arial"/>
              <a:cs typeface="Arial"/>
            </a:endParaRPr>
          </a:p>
          <a:p>
            <a:pPr defTabSz="844083" fontAlgn="base">
              <a:spcBef>
                <a:spcPct val="0"/>
              </a:spcBef>
              <a:spcAft>
                <a:spcPct val="0"/>
              </a:spcAft>
            </a:pPr>
            <a:r>
              <a:rPr lang="en-US" sz="1108" b="1" dirty="0">
                <a:solidFill>
                  <a:schemeClr val="accent1"/>
                </a:solidFill>
                <a:latin typeface="Arial"/>
                <a:ea typeface="Arial"/>
                <a:cs typeface="Arial"/>
              </a:rPr>
              <a:t>COACH’S TIP TO PLAYER</a:t>
            </a:r>
          </a:p>
          <a:p>
            <a:pPr defTabSz="844083" fontAlgn="base">
              <a:spcBef>
                <a:spcPct val="0"/>
              </a:spcBef>
              <a:spcAft>
                <a:spcPct val="0"/>
              </a:spcAft>
            </a:pPr>
            <a:r>
              <a:rPr lang="en-US" sz="1108" dirty="0">
                <a:solidFill>
                  <a:schemeClr val="accent1"/>
                </a:solidFill>
                <a:latin typeface="Arial"/>
                <a:ea typeface="Arial"/>
                <a:cs typeface="Arial"/>
              </a:rPr>
              <a:t>Encourage 2 touch turns at the corners if players able. Keep team scores. Eyes up to be aware of other shooters progress and accurate shooting.</a:t>
            </a:r>
          </a:p>
        </p:txBody>
      </p:sp>
      <p:sp>
        <p:nvSpPr>
          <p:cNvPr id="4" name="Rectangle 3"/>
          <p:cNvSpPr/>
          <p:nvPr/>
        </p:nvSpPr>
        <p:spPr>
          <a:xfrm>
            <a:off x="263768" y="299486"/>
            <a:ext cx="6330462" cy="369332"/>
          </a:xfrm>
          <a:prstGeom prst="rect">
            <a:avLst/>
          </a:prstGeom>
        </p:spPr>
        <p:txBody>
          <a:bodyPr wrap="square">
            <a:spAutoFit/>
          </a:bodyPr>
          <a:lstStyle/>
          <a:p>
            <a:pPr algn="ctr"/>
            <a:r>
              <a:rPr lang="en-US" b="1" dirty="0">
                <a:solidFill>
                  <a:srgbClr val="000000"/>
                </a:solidFill>
                <a:latin typeface="Arial" panose="020B0604020202020204" pitchFamily="34" charset="0"/>
                <a:cs typeface="Arial" panose="020B0604020202020204" pitchFamily="34" charset="0"/>
              </a:rPr>
              <a:t>MOVES (M1)</a:t>
            </a:r>
          </a:p>
        </p:txBody>
      </p:sp>
      <p:pic>
        <p:nvPicPr>
          <p:cNvPr id="7" name="Picture 6" descr="ASC_DRILL_LIBRARY_(S_15)-5-2014_133810.png"/>
          <p:cNvPicPr>
            <a:picLocks noChangeAspect="1"/>
          </p:cNvPicPr>
          <p:nvPr/>
        </p:nvPicPr>
        <p:blipFill>
          <a:blip r:embed="rId2"/>
          <a:stretch>
            <a:fillRect/>
          </a:stretch>
        </p:blipFill>
        <p:spPr>
          <a:xfrm>
            <a:off x="363928" y="1043477"/>
            <a:ext cx="6230301" cy="3532867"/>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2767878" y="8379401"/>
            <a:ext cx="1422400" cy="719347"/>
          </a:xfrm>
          <a:prstGeom prst="rect">
            <a:avLst/>
          </a:prstGeom>
        </p:spPr>
      </p:pic>
    </p:spTree>
    <p:extLst>
      <p:ext uri="{BB962C8B-B14F-4D97-AF65-F5344CB8AC3E}">
        <p14:creationId xmlns:p14="http://schemas.microsoft.com/office/powerpoint/2010/main" val="637245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17800" y="8339227"/>
            <a:ext cx="1422400" cy="719347"/>
          </a:xfrm>
          <a:prstGeom prst="rect">
            <a:avLst/>
          </a:prstGeom>
        </p:spPr>
      </p:pic>
      <p:sp>
        <p:nvSpPr>
          <p:cNvPr id="5" name="TextBox 4"/>
          <p:cNvSpPr txBox="1"/>
          <p:nvPr/>
        </p:nvSpPr>
        <p:spPr>
          <a:xfrm>
            <a:off x="1239157" y="250657"/>
            <a:ext cx="457796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MOVES (M18)</a:t>
            </a:r>
          </a:p>
          <a:p>
            <a:pPr algn="ctr"/>
            <a:endParaRPr kumimoji="1" lang="en-US" b="1" cap="all" dirty="0">
              <a:solidFill>
                <a:prstClr val="black"/>
              </a:solidFill>
              <a:latin typeface="Arial" panose="020B0604020202020204" pitchFamily="34" charset="0"/>
              <a:cs typeface="Arial" panose="020B0604020202020204" pitchFamily="34" charset="0"/>
            </a:endParaRPr>
          </a:p>
        </p:txBody>
      </p:sp>
      <p:sp>
        <p:nvSpPr>
          <p:cNvPr id="11" name="Content Placeholder 2"/>
          <p:cNvSpPr txBox="1">
            <a:spLocks/>
          </p:cNvSpPr>
          <p:nvPr/>
        </p:nvSpPr>
        <p:spPr>
          <a:xfrm rot="16200000">
            <a:off x="1629957" y="3282245"/>
            <a:ext cx="3636624" cy="6477339"/>
          </a:xfrm>
          <a:prstGeom prst="rect">
            <a:avLst/>
          </a:prstGeom>
          <a:ln>
            <a:solidFill>
              <a:srgbClr val="000000"/>
            </a:solidFill>
          </a:ln>
        </p:spPr>
        <p:txBody>
          <a:bodyPr vert="eaVert" lIns="91440" tIns="45720" rIns="91440" bIns="45720" rtlCol="0">
            <a:no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US" sz="1100" b="1" dirty="0">
                <a:solidFill>
                  <a:srgbClr val="000000"/>
                </a:solidFill>
                <a:latin typeface="Arial" panose="020B0604020202020204" pitchFamily="34" charset="0"/>
                <a:cs typeface="Arial" panose="020B0604020202020204" pitchFamily="34" charset="0"/>
              </a:rPr>
              <a:t>Purpose: To Improve speed with &amp; without the ball.</a:t>
            </a:r>
          </a:p>
          <a:p>
            <a:pPr marL="0" indent="0">
              <a:buFont typeface="Arial" panose="020B0604020202020204" pitchFamily="34" charset="0"/>
              <a:buNone/>
            </a:pPr>
            <a:endParaRPr lang="en-US" sz="1100" b="1"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dirty="0">
                <a:latin typeface="Arial" panose="020B0604020202020204" pitchFamily="34" charset="0"/>
                <a:cs typeface="Arial" panose="020B0604020202020204" pitchFamily="34" charset="0"/>
              </a:rPr>
              <a:t>SET UP</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 3 Lanes of 4 x 12 yards Yellows start  as attackers, reds defenders.</a:t>
            </a:r>
          </a:p>
          <a:p>
            <a:pPr marL="0" indent="0">
              <a:buFont typeface="Arial" panose="020B0604020202020204" pitchFamily="34" charset="0"/>
              <a:buNone/>
            </a:pPr>
            <a:endParaRPr lang="en-US" sz="110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dirty="0">
                <a:latin typeface="Arial" panose="020B0604020202020204" pitchFamily="34" charset="0"/>
                <a:cs typeface="Arial" panose="020B0604020202020204" pitchFamily="34" charset="0"/>
              </a:rPr>
              <a:t>ACTION</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Yellow takes ball into middle lane, red shadows his/her movements. Yellow tries to make space by leaving the ball ,going to either side, then quickly coming back and trying to run past yellow. Defender can not tackle.</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cap="all" dirty="0">
                <a:solidFill>
                  <a:srgbClr val="FF0000"/>
                </a:solidFill>
                <a:latin typeface="Arial" panose="020B0604020202020204" pitchFamily="34" charset="0"/>
                <a:cs typeface="Arial" panose="020B0604020202020204" pitchFamily="34" charset="0"/>
              </a:rPr>
              <a:t>Make Harder</a:t>
            </a:r>
          </a:p>
          <a:p>
            <a:pPr marL="0" indent="0">
              <a:buFont typeface="Arial" panose="020B0604020202020204" pitchFamily="34" charset="0"/>
              <a:buNone/>
            </a:pPr>
            <a:r>
              <a:rPr lang="en-US" sz="1100" dirty="0">
                <a:solidFill>
                  <a:srgbClr val="FF0000"/>
                </a:solidFill>
                <a:latin typeface="Arial" panose="020B0604020202020204" pitchFamily="34" charset="0"/>
                <a:cs typeface="Arial" panose="020B0604020202020204" pitchFamily="34" charset="0"/>
              </a:rPr>
              <a:t>Defender can now tag attacker before attacker crosses end line.</a:t>
            </a:r>
          </a:p>
          <a:p>
            <a:pPr marL="0" indent="0">
              <a:buFont typeface="Arial" panose="020B0604020202020204" pitchFamily="34" charset="0"/>
              <a:buNone/>
            </a:pPr>
            <a:endParaRPr lang="en-US" sz="1100" b="1" dirty="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cap="all" dirty="0">
                <a:solidFill>
                  <a:schemeClr val="accent1"/>
                </a:solidFill>
                <a:latin typeface="Arial" panose="020B0604020202020204" pitchFamily="34" charset="0"/>
                <a:cs typeface="Arial" panose="020B0604020202020204" pitchFamily="34" charset="0"/>
              </a:rPr>
              <a:t>Coach Tip To Player</a:t>
            </a:r>
          </a:p>
          <a:p>
            <a:pPr marL="0" indent="0">
              <a:buFont typeface="Arial" panose="020B0604020202020204" pitchFamily="34" charset="0"/>
              <a:buNone/>
            </a:pPr>
            <a:r>
              <a:rPr lang="en-US" sz="1100" dirty="0">
                <a:solidFill>
                  <a:schemeClr val="accent1"/>
                </a:solidFill>
                <a:latin typeface="Arial" panose="020B0604020202020204" pitchFamily="34" charset="0"/>
                <a:cs typeface="Arial" panose="020B0604020202020204" pitchFamily="34" charset="0"/>
              </a:rPr>
              <a:t>Attacker use your feints to fake to take the ball.</a:t>
            </a:r>
          </a:p>
          <a:p>
            <a:pPr marL="0" indent="0">
              <a:buFont typeface="Arial" panose="020B0604020202020204" pitchFamily="34" charset="0"/>
              <a:buNone/>
            </a:pPr>
            <a:r>
              <a:rPr lang="en-US" sz="1100" dirty="0">
                <a:solidFill>
                  <a:schemeClr val="accent1"/>
                </a:solidFill>
                <a:latin typeface="Arial" panose="020B0604020202020204" pitchFamily="34" charset="0"/>
                <a:cs typeface="Arial" panose="020B0604020202020204" pitchFamily="34" charset="0"/>
              </a:rPr>
              <a:t>Defender, shadow , don’t rush in.</a:t>
            </a:r>
          </a:p>
          <a:p>
            <a:pPr marL="0" indent="0">
              <a:buFont typeface="Arial" panose="020B0604020202020204" pitchFamily="34" charset="0"/>
              <a:buNone/>
            </a:pPr>
            <a:r>
              <a:rPr lang="en-US" sz="1100" dirty="0">
                <a:solidFill>
                  <a:schemeClr val="accent1"/>
                </a:solidFill>
                <a:latin typeface="Arial" panose="020B0604020202020204" pitchFamily="34" charset="0"/>
                <a:cs typeface="Arial" panose="020B0604020202020204" pitchFamily="34" charset="0"/>
              </a:rPr>
              <a:t> </a:t>
            </a:r>
          </a:p>
        </p:txBody>
      </p:sp>
      <p:grpSp>
        <p:nvGrpSpPr>
          <p:cNvPr id="3" name="Group 2">
            <a:extLst>
              <a:ext uri="{FF2B5EF4-FFF2-40B4-BE49-F238E27FC236}">
                <a16:creationId xmlns:a16="http://schemas.microsoft.com/office/drawing/2014/main" id="{E146C843-64FB-47DF-9BFD-B1DA41285246}"/>
              </a:ext>
            </a:extLst>
          </p:cNvPr>
          <p:cNvGrpSpPr/>
          <p:nvPr/>
        </p:nvGrpSpPr>
        <p:grpSpPr>
          <a:xfrm>
            <a:off x="242994" y="731089"/>
            <a:ext cx="6458937" cy="3802524"/>
            <a:chOff x="242994" y="731089"/>
            <a:chExt cx="6458937" cy="3802524"/>
          </a:xfrm>
        </p:grpSpPr>
        <p:grpSp>
          <p:nvGrpSpPr>
            <p:cNvPr id="6" name="Group 5">
              <a:extLst>
                <a:ext uri="{FF2B5EF4-FFF2-40B4-BE49-F238E27FC236}">
                  <a16:creationId xmlns:a16="http://schemas.microsoft.com/office/drawing/2014/main" id="{921ACF81-A3FF-024F-ABB0-76241B34A70E}"/>
                </a:ext>
              </a:extLst>
            </p:cNvPr>
            <p:cNvGrpSpPr/>
            <p:nvPr/>
          </p:nvGrpSpPr>
          <p:grpSpPr>
            <a:xfrm>
              <a:off x="242994" y="731089"/>
              <a:ext cx="6458937" cy="3802524"/>
              <a:chOff x="1177525" y="1227383"/>
              <a:chExt cx="5018819" cy="3802524"/>
            </a:xfrm>
          </p:grpSpPr>
          <p:pic>
            <p:nvPicPr>
              <p:cNvPr id="7" name="Picture 6">
                <a:extLst>
                  <a:ext uri="{FF2B5EF4-FFF2-40B4-BE49-F238E27FC236}">
                    <a16:creationId xmlns:a16="http://schemas.microsoft.com/office/drawing/2014/main" id="{AF265139-D87D-2E46-A786-F6E1DE8B2BCE}"/>
                  </a:ext>
                </a:extLst>
              </p:cNvPr>
              <p:cNvPicPr>
                <a:picLocks noChangeAspect="1"/>
              </p:cNvPicPr>
              <p:nvPr/>
            </p:nvPicPr>
            <p:blipFill>
              <a:blip r:embed="rId3"/>
              <a:stretch>
                <a:fillRect/>
              </a:stretch>
            </p:blipFill>
            <p:spPr>
              <a:xfrm>
                <a:off x="1177525" y="1227383"/>
                <a:ext cx="5018819" cy="3802524"/>
              </a:xfrm>
              <a:prstGeom prst="rect">
                <a:avLst/>
              </a:prstGeom>
              <a:ln>
                <a:solidFill>
                  <a:schemeClr val="tx1"/>
                </a:solidFill>
              </a:ln>
            </p:spPr>
          </p:pic>
          <p:sp>
            <p:nvSpPr>
              <p:cNvPr id="9" name="TextBox 8">
                <a:extLst>
                  <a:ext uri="{FF2B5EF4-FFF2-40B4-BE49-F238E27FC236}">
                    <a16:creationId xmlns:a16="http://schemas.microsoft.com/office/drawing/2014/main" id="{3F22AC31-C912-2B49-967A-4822B4D007A3}"/>
                  </a:ext>
                </a:extLst>
              </p:cNvPr>
              <p:cNvSpPr txBox="1"/>
              <p:nvPr/>
            </p:nvSpPr>
            <p:spPr>
              <a:xfrm>
                <a:off x="3991273" y="4632034"/>
                <a:ext cx="2162383" cy="369332"/>
              </a:xfrm>
              <a:prstGeom prst="rect">
                <a:avLst/>
              </a:prstGeom>
              <a:solidFill>
                <a:srgbClr val="FFFFFF"/>
              </a:solidFill>
              <a:ln>
                <a:noFill/>
              </a:ln>
            </p:spPr>
            <p:txBody>
              <a:bodyPr wrap="square" rtlCol="0">
                <a:spAutoFit/>
              </a:bodyPr>
              <a:lstStyle/>
              <a:p>
                <a:endParaRPr lang="en-US" dirty="0"/>
              </a:p>
            </p:txBody>
          </p:sp>
        </p:grpSp>
        <p:pic>
          <p:nvPicPr>
            <p:cNvPr id="2" name="図 2">
              <a:extLst>
                <a:ext uri="{FF2B5EF4-FFF2-40B4-BE49-F238E27FC236}">
                  <a16:creationId xmlns:a16="http://schemas.microsoft.com/office/drawing/2014/main" id="{216D5279-F22E-4960-B5E8-A9AEE84980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5273" y="2304416"/>
              <a:ext cx="1377582" cy="617107"/>
            </a:xfrm>
            <a:prstGeom prst="rect">
              <a:avLst/>
            </a:prstGeom>
          </p:spPr>
        </p:pic>
      </p:grpSp>
    </p:spTree>
    <p:extLst>
      <p:ext uri="{BB962C8B-B14F-4D97-AF65-F5344CB8AC3E}">
        <p14:creationId xmlns:p14="http://schemas.microsoft.com/office/powerpoint/2010/main" val="4269861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Charlie Cooke\My Documents\ASC_Session_Image_30-6-2013_93523.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507" y="815108"/>
            <a:ext cx="6238578" cy="3554952"/>
          </a:xfrm>
          <a:prstGeom prst="rect">
            <a:avLst/>
          </a:prstGeom>
          <a:noFill/>
          <a:ln>
            <a:solidFill>
              <a:schemeClr val="tx1"/>
            </a:solidFill>
          </a:ln>
        </p:spPr>
      </p:pic>
      <p:sp>
        <p:nvSpPr>
          <p:cNvPr id="3" name="TextBox 2"/>
          <p:cNvSpPr txBox="1"/>
          <p:nvPr/>
        </p:nvSpPr>
        <p:spPr>
          <a:xfrm>
            <a:off x="322934" y="4370885"/>
            <a:ext cx="6262917" cy="3472138"/>
          </a:xfrm>
          <a:prstGeom prst="rect">
            <a:avLst/>
          </a:prstGeom>
          <a:noFill/>
          <a:ln>
            <a:solidFill>
              <a:schemeClr val="tx1"/>
            </a:solidFill>
          </a:ln>
        </p:spPr>
        <p:txBody>
          <a:bodyPr wrap="square" lIns="85758" tIns="42879" rIns="85758" bIns="42879" rtlCol="0">
            <a:spAutoFit/>
          </a:bodyPr>
          <a:lstStyle/>
          <a:p>
            <a:r>
              <a:rPr lang="en-US" sz="1100" b="1" dirty="0">
                <a:latin typeface="Arial"/>
              </a:rPr>
              <a:t>PURPOSE. To improve 1v1 Attack &amp; </a:t>
            </a:r>
            <a:r>
              <a:rPr lang="en-US" sz="1100" b="1" dirty="0" err="1">
                <a:latin typeface="Arial"/>
              </a:rPr>
              <a:t>Defence</a:t>
            </a:r>
            <a:r>
              <a:rPr lang="en-US" sz="1100" b="1" dirty="0">
                <a:latin typeface="Arial"/>
              </a:rPr>
              <a:t>.</a:t>
            </a:r>
          </a:p>
          <a:p>
            <a:endParaRPr lang="en-US" sz="1100" b="1" dirty="0">
              <a:latin typeface="Arial" pitchFamily="34" charset="0"/>
              <a:cs typeface="Arial" pitchFamily="34" charset="0"/>
            </a:endParaRPr>
          </a:p>
          <a:p>
            <a:r>
              <a:rPr lang="en-US" sz="1100" b="1" dirty="0">
                <a:latin typeface="Arial" pitchFamily="34" charset="0"/>
                <a:cs typeface="Arial" pitchFamily="34" charset="0"/>
              </a:rPr>
              <a:t>SET UP</a:t>
            </a:r>
          </a:p>
          <a:p>
            <a:r>
              <a:rPr lang="en-US" sz="1100" dirty="0">
                <a:latin typeface="Arial" pitchFamily="34" charset="0"/>
                <a:cs typeface="Arial" pitchFamily="34" charset="0"/>
              </a:rPr>
              <a:t>A 12x12yd grid with two teams with a ball to each player lined up on adjacent sidelines.</a:t>
            </a:r>
          </a:p>
          <a:p>
            <a:endParaRPr lang="en-GB" sz="1100" dirty="0">
              <a:latin typeface="Arial" pitchFamily="34" charset="0"/>
              <a:cs typeface="Arial" pitchFamily="34" charset="0"/>
            </a:endParaRPr>
          </a:p>
          <a:p>
            <a:r>
              <a:rPr lang="en-US" sz="1100" b="1" dirty="0">
                <a:latin typeface="Arial" pitchFamily="34" charset="0"/>
                <a:cs typeface="Arial" pitchFamily="34" charset="0"/>
              </a:rPr>
              <a:t>ACTION</a:t>
            </a:r>
          </a:p>
          <a:p>
            <a:r>
              <a:rPr lang="en-US" sz="1100" b="1" dirty="0">
                <a:latin typeface="Arial" pitchFamily="34" charset="0"/>
                <a:cs typeface="Arial" pitchFamily="34" charset="0"/>
              </a:rPr>
              <a:t>V1 No Ball</a:t>
            </a:r>
          </a:p>
          <a:p>
            <a:r>
              <a:rPr lang="en-US" sz="1100" dirty="0">
                <a:latin typeface="Arial" pitchFamily="34" charset="0"/>
                <a:cs typeface="Arial" pitchFamily="34" charset="0"/>
              </a:rPr>
              <a:t>A Yellow player is nominated as first defender.</a:t>
            </a:r>
            <a:endParaRPr lang="en-GB" sz="1100" dirty="0">
              <a:latin typeface="Arial" pitchFamily="34" charset="0"/>
              <a:cs typeface="Arial" pitchFamily="34" charset="0"/>
            </a:endParaRPr>
          </a:p>
          <a:p>
            <a:r>
              <a:rPr lang="en-US" sz="1100" dirty="0">
                <a:latin typeface="Arial" pitchFamily="34" charset="0"/>
                <a:cs typeface="Arial" pitchFamily="34" charset="0"/>
              </a:rPr>
              <a:t>A Red player tries to cross the grid and over his opposite line</a:t>
            </a:r>
            <a:endParaRPr lang="en-GB" sz="1100" dirty="0">
              <a:latin typeface="Arial" pitchFamily="34" charset="0"/>
              <a:cs typeface="Arial" pitchFamily="34" charset="0"/>
            </a:endParaRPr>
          </a:p>
          <a:p>
            <a:r>
              <a:rPr lang="en-US" sz="1100" dirty="0">
                <a:latin typeface="Arial" pitchFamily="34" charset="0"/>
                <a:cs typeface="Arial" pitchFamily="34" charset="0"/>
              </a:rPr>
              <a:t>If Red is successful a second Red tries </a:t>
            </a:r>
            <a:endParaRPr lang="en-GB" sz="1100" dirty="0">
              <a:latin typeface="Arial" pitchFamily="34" charset="0"/>
              <a:cs typeface="Arial" pitchFamily="34" charset="0"/>
            </a:endParaRPr>
          </a:p>
          <a:p>
            <a:r>
              <a:rPr lang="en-US" sz="1100" dirty="0">
                <a:latin typeface="Arial" pitchFamily="34" charset="0"/>
                <a:cs typeface="Arial" pitchFamily="34" charset="0"/>
              </a:rPr>
              <a:t>If successful a third Red tries.</a:t>
            </a:r>
            <a:endParaRPr lang="en-GB" sz="1100" dirty="0">
              <a:latin typeface="Arial" pitchFamily="34" charset="0"/>
              <a:cs typeface="Arial" pitchFamily="34" charset="0"/>
            </a:endParaRPr>
          </a:p>
          <a:p>
            <a:r>
              <a:rPr lang="en-US" sz="1100" dirty="0">
                <a:latin typeface="Arial" pitchFamily="34" charset="0"/>
                <a:cs typeface="Arial" pitchFamily="34" charset="0"/>
              </a:rPr>
              <a:t>The Yellow Defender must defend by tagging attacker, if he/she does ,</a:t>
            </a:r>
            <a:r>
              <a:rPr lang="en-GB" sz="1100" dirty="0">
                <a:latin typeface="Arial" pitchFamily="34" charset="0"/>
                <a:cs typeface="Arial" pitchFamily="34" charset="0"/>
              </a:rPr>
              <a:t>then </a:t>
            </a:r>
            <a:r>
              <a:rPr lang="en-US" sz="1100" dirty="0">
                <a:latin typeface="Arial" pitchFamily="34" charset="0"/>
                <a:cs typeface="Arial" pitchFamily="34" charset="0"/>
              </a:rPr>
              <a:t>Red player becomes the new Defender and now it is Yellow team’s turn to attack.</a:t>
            </a:r>
            <a:endParaRPr lang="en-GB" sz="1100" dirty="0">
              <a:latin typeface="Arial" pitchFamily="34" charset="0"/>
              <a:cs typeface="Arial" pitchFamily="34" charset="0"/>
            </a:endParaRPr>
          </a:p>
          <a:p>
            <a:r>
              <a:rPr lang="en-US" sz="1100" dirty="0">
                <a:latin typeface="Arial" pitchFamily="34" charset="0"/>
                <a:cs typeface="Arial" pitchFamily="34" charset="0"/>
              </a:rPr>
              <a:t>When a team gets all their players to the opposite line the game continues in the opposite direction without a stoppage.</a:t>
            </a:r>
            <a:endParaRPr lang="en-GB" sz="1100" dirty="0">
              <a:latin typeface="Arial" pitchFamily="34" charset="0"/>
              <a:cs typeface="Arial" pitchFamily="34" charset="0"/>
            </a:endParaRPr>
          </a:p>
          <a:p>
            <a:r>
              <a:rPr lang="en-US" sz="1100" dirty="0">
                <a:latin typeface="Arial" pitchFamily="34" charset="0"/>
                <a:cs typeface="Arial" pitchFamily="34" charset="0"/>
              </a:rPr>
              <a:t>The sequence continues until the winning score as set by the coach.</a:t>
            </a:r>
          </a:p>
          <a:p>
            <a:endParaRPr lang="en-US" sz="1100" dirty="0">
              <a:latin typeface="Arial" pitchFamily="34" charset="0"/>
              <a:cs typeface="Arial" pitchFamily="34" charset="0"/>
            </a:endParaRPr>
          </a:p>
          <a:p>
            <a:r>
              <a:rPr lang="en-US" sz="1100" b="1" dirty="0">
                <a:solidFill>
                  <a:srgbClr val="FF0000"/>
                </a:solidFill>
                <a:latin typeface="Arial" pitchFamily="34" charset="0"/>
                <a:cs typeface="Arial" pitchFamily="34" charset="0"/>
              </a:rPr>
              <a:t>MAKE HARDER</a:t>
            </a:r>
          </a:p>
          <a:p>
            <a:r>
              <a:rPr lang="en-US" sz="1100" b="1" dirty="0">
                <a:solidFill>
                  <a:srgbClr val="FF0000"/>
                </a:solidFill>
                <a:latin typeface="Arial" pitchFamily="34" charset="0"/>
                <a:cs typeface="Arial" pitchFamily="34" charset="0"/>
              </a:rPr>
              <a:t>Add Ball.</a:t>
            </a:r>
            <a:endParaRPr lang="en-GB" sz="1100" b="1" dirty="0">
              <a:solidFill>
                <a:srgbClr val="FF0000"/>
              </a:solidFill>
              <a:latin typeface="Arial" pitchFamily="34" charset="0"/>
              <a:cs typeface="Arial" pitchFamily="34" charset="0"/>
            </a:endParaRPr>
          </a:p>
          <a:p>
            <a:endParaRPr lang="en-US" sz="1100" dirty="0">
              <a:latin typeface="Arial"/>
              <a:cs typeface="Arial"/>
            </a:endParaRPr>
          </a:p>
        </p:txBody>
      </p:sp>
      <p:sp>
        <p:nvSpPr>
          <p:cNvPr id="4" name="TextBox 3"/>
          <p:cNvSpPr txBox="1"/>
          <p:nvPr/>
        </p:nvSpPr>
        <p:spPr>
          <a:xfrm>
            <a:off x="427836" y="138234"/>
            <a:ext cx="6103917" cy="794482"/>
          </a:xfrm>
          <a:prstGeom prst="rect">
            <a:avLst/>
          </a:prstGeom>
          <a:noFill/>
        </p:spPr>
        <p:txBody>
          <a:bodyPr wrap="square" lIns="85758" tIns="42879" rIns="85758" bIns="42879" rtlCol="0">
            <a:spAutoFit/>
          </a:bodyPr>
          <a:lstStyle/>
          <a:p>
            <a:pPr algn="ctr"/>
            <a:r>
              <a:rPr lang="en-US" b="1" dirty="0">
                <a:latin typeface="Arial" panose="020B0604020202020204" pitchFamily="34" charset="0"/>
                <a:cs typeface="Arial" panose="020B0604020202020204" pitchFamily="34" charset="0"/>
              </a:rPr>
              <a:t>MOVES (M19)</a:t>
            </a:r>
          </a:p>
          <a:p>
            <a:pPr algn="ctr"/>
            <a:endParaRPr lang="en-US" sz="2800" b="1" i="1" cap="all" dirty="0">
              <a:solidFill>
                <a:prstClr val="black"/>
              </a:solidFill>
              <a:latin typeface="Franklin Gothic Heavy" charset="0"/>
            </a:endParaRPr>
          </a:p>
        </p:txBody>
      </p:sp>
      <p:pic>
        <p:nvPicPr>
          <p:cNvPr id="6" name="Picture 5">
            <a:extLst>
              <a:ext uri="{FF2B5EF4-FFF2-40B4-BE49-F238E27FC236}">
                <a16:creationId xmlns:a16="http://schemas.microsoft.com/office/drawing/2014/main" id="{EA86780F-5751-4106-B904-7EC4BBE14D60}"/>
              </a:ext>
            </a:extLst>
          </p:cNvPr>
          <p:cNvPicPr>
            <a:picLocks noChangeAspect="1"/>
          </p:cNvPicPr>
          <p:nvPr/>
        </p:nvPicPr>
        <p:blipFill>
          <a:blip r:embed="rId4"/>
          <a:stretch>
            <a:fillRect/>
          </a:stretch>
        </p:blipFill>
        <p:spPr>
          <a:xfrm>
            <a:off x="2798999" y="8455405"/>
            <a:ext cx="1361593" cy="688595"/>
          </a:xfrm>
          <a:prstGeom prst="rect">
            <a:avLst/>
          </a:prstGeom>
        </p:spPr>
      </p:pic>
    </p:spTree>
    <p:extLst>
      <p:ext uri="{BB962C8B-B14F-4D97-AF65-F5344CB8AC3E}">
        <p14:creationId xmlns:p14="http://schemas.microsoft.com/office/powerpoint/2010/main" val="3180136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0125" y="4156126"/>
            <a:ext cx="184731" cy="369332"/>
          </a:xfrm>
          <a:prstGeom prst="rect">
            <a:avLst/>
          </a:prstGeom>
          <a:noFill/>
        </p:spPr>
        <p:txBody>
          <a:bodyPr wrap="none" rtlCol="0">
            <a:spAutoFit/>
          </a:bodyPr>
          <a:lstStyle/>
          <a:p>
            <a:endParaRPr lang="en-US" dirty="0"/>
          </a:p>
        </p:txBody>
      </p:sp>
      <p:sp>
        <p:nvSpPr>
          <p:cNvPr id="4" name="Rectangle 3"/>
          <p:cNvSpPr/>
          <p:nvPr/>
        </p:nvSpPr>
        <p:spPr>
          <a:xfrm>
            <a:off x="766229" y="5315991"/>
            <a:ext cx="5059202" cy="369332"/>
          </a:xfrm>
          <a:prstGeom prst="rect">
            <a:avLst/>
          </a:prstGeom>
        </p:spPr>
        <p:txBody>
          <a:bodyPr wrap="square">
            <a:spAutoFit/>
          </a:bodyPr>
          <a:lstStyle/>
          <a:p>
            <a:pPr defTabSz="814587"/>
            <a:endParaRPr lang="en-US" b="1" dirty="0">
              <a:solidFill>
                <a:prstClr val="black"/>
              </a:solidFill>
              <a:latin typeface="Arial"/>
              <a:ea typeface="Arial"/>
              <a:cs typeface="Arial"/>
            </a:endParaRPr>
          </a:p>
        </p:txBody>
      </p:sp>
      <p:pic>
        <p:nvPicPr>
          <p:cNvPr id="9" name="Picture 8"/>
          <p:cNvPicPr>
            <a:picLocks noChangeAspect="1"/>
          </p:cNvPicPr>
          <p:nvPr/>
        </p:nvPicPr>
        <p:blipFill>
          <a:blip r:embed="rId2"/>
          <a:stretch>
            <a:fillRect/>
          </a:stretch>
        </p:blipFill>
        <p:spPr>
          <a:xfrm>
            <a:off x="2717800" y="8326330"/>
            <a:ext cx="1422400" cy="719347"/>
          </a:xfrm>
          <a:prstGeom prst="rect">
            <a:avLst/>
          </a:prstGeom>
        </p:spPr>
      </p:pic>
      <p:sp>
        <p:nvSpPr>
          <p:cNvPr id="5" name="TextBox 4">
            <a:extLst>
              <a:ext uri="{FF2B5EF4-FFF2-40B4-BE49-F238E27FC236}">
                <a16:creationId xmlns:a16="http://schemas.microsoft.com/office/drawing/2014/main" id="{DD45EA81-3ACE-8149-B56B-AD9927210948}"/>
              </a:ext>
            </a:extLst>
          </p:cNvPr>
          <p:cNvSpPr txBox="1"/>
          <p:nvPr/>
        </p:nvSpPr>
        <p:spPr>
          <a:xfrm>
            <a:off x="2532544" y="240962"/>
            <a:ext cx="1685077"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MOVES (M20)</a:t>
            </a:r>
          </a:p>
          <a:p>
            <a:endParaRPr lang="en-US" dirty="0"/>
          </a:p>
        </p:txBody>
      </p:sp>
      <p:sp>
        <p:nvSpPr>
          <p:cNvPr id="7" name="TextBox 6">
            <a:extLst>
              <a:ext uri="{FF2B5EF4-FFF2-40B4-BE49-F238E27FC236}">
                <a16:creationId xmlns:a16="http://schemas.microsoft.com/office/drawing/2014/main" id="{49FEC104-9EEC-5745-A33B-76E3C59E8E47}"/>
              </a:ext>
            </a:extLst>
          </p:cNvPr>
          <p:cNvSpPr txBox="1"/>
          <p:nvPr/>
        </p:nvSpPr>
        <p:spPr>
          <a:xfrm>
            <a:off x="272473" y="4071636"/>
            <a:ext cx="6344226" cy="4149246"/>
          </a:xfrm>
          <a:prstGeom prst="rect">
            <a:avLst/>
          </a:prstGeom>
          <a:noFill/>
          <a:ln>
            <a:solidFill>
              <a:schemeClr val="tx1"/>
            </a:solidFill>
          </a:ln>
        </p:spPr>
        <p:txBody>
          <a:bodyPr wrap="square" lIns="85758" tIns="42879" rIns="85758" bIns="42879" rtlCol="0">
            <a:spAutoFit/>
          </a:bodyPr>
          <a:lstStyle/>
          <a:p>
            <a:r>
              <a:rPr lang="en-US" sz="1100" b="1" dirty="0">
                <a:latin typeface="Arial"/>
              </a:rPr>
              <a:t>PURPOSE. To improve 1v1 Attack &amp; </a:t>
            </a:r>
            <a:r>
              <a:rPr lang="en-US" sz="1100" b="1" dirty="0" err="1">
                <a:latin typeface="Arial"/>
              </a:rPr>
              <a:t>Defence</a:t>
            </a:r>
            <a:r>
              <a:rPr lang="en-US" sz="1100" b="1" dirty="0">
                <a:latin typeface="Arial"/>
              </a:rPr>
              <a:t>.</a:t>
            </a:r>
          </a:p>
          <a:p>
            <a:endParaRPr lang="en-US" sz="1100" b="1" dirty="0">
              <a:latin typeface="Arial" pitchFamily="34" charset="0"/>
              <a:cs typeface="Arial" pitchFamily="34" charset="0"/>
            </a:endParaRPr>
          </a:p>
          <a:p>
            <a:r>
              <a:rPr lang="en-US" sz="1100" b="1" dirty="0">
                <a:latin typeface="Arial" pitchFamily="34" charset="0"/>
                <a:cs typeface="Arial" pitchFamily="34" charset="0"/>
              </a:rPr>
              <a:t>SET UP</a:t>
            </a:r>
          </a:p>
          <a:p>
            <a:r>
              <a:rPr lang="en-US" sz="1100" dirty="0">
                <a:latin typeface="Arial" pitchFamily="34" charset="0"/>
                <a:cs typeface="Arial" pitchFamily="34" charset="0"/>
              </a:rPr>
              <a:t>A 12x12yd grid with two teams with a ball to each player lined up on adjacent sidelines.2 goals on each side.</a:t>
            </a:r>
          </a:p>
          <a:p>
            <a:endParaRPr lang="en-GB" sz="1100" dirty="0">
              <a:latin typeface="Arial" pitchFamily="34" charset="0"/>
              <a:cs typeface="Arial" pitchFamily="34" charset="0"/>
            </a:endParaRPr>
          </a:p>
          <a:p>
            <a:r>
              <a:rPr lang="en-US" sz="1100" b="1" dirty="0">
                <a:latin typeface="Arial" pitchFamily="34" charset="0"/>
                <a:cs typeface="Arial" pitchFamily="34" charset="0"/>
              </a:rPr>
              <a:t>ACTION</a:t>
            </a:r>
          </a:p>
          <a:p>
            <a:r>
              <a:rPr lang="en-US" sz="1100" dirty="0">
                <a:latin typeface="Arial" pitchFamily="34" charset="0"/>
                <a:cs typeface="Arial" pitchFamily="34" charset="0"/>
              </a:rPr>
              <a:t>A Yellow player is nominated as first defender.</a:t>
            </a:r>
            <a:endParaRPr lang="en-GB" sz="1100" dirty="0">
              <a:latin typeface="Arial" pitchFamily="34" charset="0"/>
              <a:cs typeface="Arial" pitchFamily="34" charset="0"/>
            </a:endParaRPr>
          </a:p>
          <a:p>
            <a:r>
              <a:rPr lang="en-US" sz="1100" dirty="0">
                <a:latin typeface="Arial" pitchFamily="34" charset="0"/>
                <a:cs typeface="Arial" pitchFamily="34" charset="0"/>
              </a:rPr>
              <a:t>A Red player tries to dribbles across the grid and </a:t>
            </a:r>
            <a:r>
              <a:rPr lang="en-US" sz="1100" b="1" dirty="0">
                <a:latin typeface="Arial" pitchFamily="34" charset="0"/>
                <a:cs typeface="Arial" pitchFamily="34" charset="0"/>
              </a:rPr>
              <a:t>over his opposite line </a:t>
            </a:r>
            <a:r>
              <a:rPr lang="en-US" sz="1100" dirty="0">
                <a:latin typeface="Arial" pitchFamily="34" charset="0"/>
                <a:cs typeface="Arial" pitchFamily="34" charset="0"/>
              </a:rPr>
              <a:t>with the ball under control.</a:t>
            </a:r>
            <a:endParaRPr lang="en-GB" sz="1100" dirty="0">
              <a:latin typeface="Arial" pitchFamily="34" charset="0"/>
              <a:cs typeface="Arial" pitchFamily="34" charset="0"/>
            </a:endParaRPr>
          </a:p>
          <a:p>
            <a:r>
              <a:rPr lang="en-US" sz="1100" dirty="0">
                <a:latin typeface="Arial" pitchFamily="34" charset="0"/>
                <a:cs typeface="Arial" pitchFamily="34" charset="0"/>
              </a:rPr>
              <a:t>If Red is successful a second Red tries to dribble across the area.</a:t>
            </a:r>
            <a:endParaRPr lang="en-GB" sz="1100" dirty="0">
              <a:latin typeface="Arial" pitchFamily="34" charset="0"/>
              <a:cs typeface="Arial" pitchFamily="34" charset="0"/>
            </a:endParaRPr>
          </a:p>
          <a:p>
            <a:r>
              <a:rPr lang="en-US" sz="1100" dirty="0">
                <a:latin typeface="Arial" pitchFamily="34" charset="0"/>
                <a:cs typeface="Arial" pitchFamily="34" charset="0"/>
              </a:rPr>
              <a:t>If successful a third Red tries.</a:t>
            </a:r>
            <a:endParaRPr lang="en-GB" sz="1100" dirty="0">
              <a:latin typeface="Arial" pitchFamily="34" charset="0"/>
              <a:cs typeface="Arial" pitchFamily="34" charset="0"/>
            </a:endParaRPr>
          </a:p>
          <a:p>
            <a:r>
              <a:rPr lang="en-US" sz="1100" dirty="0">
                <a:latin typeface="Arial" pitchFamily="34" charset="0"/>
                <a:cs typeface="Arial" pitchFamily="34" charset="0"/>
              </a:rPr>
              <a:t>The Yellow Defender must defend until he has stopped a Red crossing their line in control of the ball.</a:t>
            </a:r>
            <a:r>
              <a:rPr lang="en-GB" sz="1100" dirty="0">
                <a:latin typeface="Arial" pitchFamily="34" charset="0"/>
                <a:cs typeface="Arial" pitchFamily="34" charset="0"/>
              </a:rPr>
              <a:t> Then </a:t>
            </a:r>
            <a:r>
              <a:rPr lang="en-US" sz="1100" dirty="0">
                <a:latin typeface="Arial" pitchFamily="34" charset="0"/>
                <a:cs typeface="Arial" pitchFamily="34" charset="0"/>
              </a:rPr>
              <a:t>Red player becomes the new Defender and now it is Yellow team’s turn to attack.</a:t>
            </a:r>
            <a:endParaRPr lang="en-GB" sz="1100" dirty="0">
              <a:latin typeface="Arial" pitchFamily="34" charset="0"/>
              <a:cs typeface="Arial" pitchFamily="34" charset="0"/>
            </a:endParaRPr>
          </a:p>
          <a:p>
            <a:r>
              <a:rPr lang="en-US" sz="1100" dirty="0">
                <a:latin typeface="Arial" pitchFamily="34" charset="0"/>
                <a:cs typeface="Arial" pitchFamily="34" charset="0"/>
              </a:rPr>
              <a:t>When a team gets all their players to the opposite line the game continues in the opposite direction without a stoppage.</a:t>
            </a:r>
            <a:endParaRPr lang="en-GB" sz="1100" dirty="0">
              <a:latin typeface="Arial" pitchFamily="34" charset="0"/>
              <a:cs typeface="Arial" pitchFamily="34" charset="0"/>
            </a:endParaRPr>
          </a:p>
          <a:p>
            <a:r>
              <a:rPr lang="en-US" sz="1100" dirty="0">
                <a:latin typeface="Arial" pitchFamily="34" charset="0"/>
                <a:cs typeface="Arial" pitchFamily="34" charset="0"/>
              </a:rPr>
              <a:t>The sequence continues until the winning score as set by the coach.</a:t>
            </a:r>
          </a:p>
          <a:p>
            <a:endParaRPr lang="en-US" sz="1100" dirty="0">
              <a:latin typeface="Arial" pitchFamily="34" charset="0"/>
              <a:cs typeface="Arial" pitchFamily="34" charset="0"/>
            </a:endParaRPr>
          </a:p>
          <a:p>
            <a:r>
              <a:rPr lang="en-US" sz="1100" b="1" dirty="0">
                <a:solidFill>
                  <a:srgbClr val="FF0000"/>
                </a:solidFill>
                <a:latin typeface="Arial" pitchFamily="34" charset="0"/>
                <a:cs typeface="Arial" pitchFamily="34" charset="0"/>
              </a:rPr>
              <a:t>MAKE HARDER</a:t>
            </a:r>
          </a:p>
          <a:p>
            <a:r>
              <a:rPr lang="en-US" sz="1100" b="1" dirty="0">
                <a:solidFill>
                  <a:srgbClr val="FF0000"/>
                </a:solidFill>
                <a:latin typeface="Arial" pitchFamily="34" charset="0"/>
                <a:cs typeface="Arial" pitchFamily="34" charset="0"/>
              </a:rPr>
              <a:t>Add two mini goals to each side of the area.</a:t>
            </a:r>
            <a:endParaRPr lang="en-GB" sz="1100" b="1" dirty="0">
              <a:solidFill>
                <a:srgbClr val="FF0000"/>
              </a:solidFill>
              <a:latin typeface="Arial" pitchFamily="34" charset="0"/>
              <a:cs typeface="Arial" pitchFamily="34" charset="0"/>
            </a:endParaRPr>
          </a:p>
          <a:p>
            <a:endParaRPr lang="en-US" sz="1100" dirty="0">
              <a:latin typeface="Arial"/>
              <a:cs typeface="Arial"/>
            </a:endParaRPr>
          </a:p>
          <a:p>
            <a:r>
              <a:rPr lang="en-US" sz="1100" b="1" dirty="0">
                <a:solidFill>
                  <a:srgbClr val="0070C0"/>
                </a:solidFill>
                <a:latin typeface="Arial"/>
                <a:cs typeface="Arial"/>
              </a:rPr>
              <a:t>COACH TIP TO PLAYER </a:t>
            </a:r>
          </a:p>
          <a:p>
            <a:r>
              <a:rPr lang="en-US" sz="1100" b="1" dirty="0">
                <a:solidFill>
                  <a:schemeClr val="accent1"/>
                </a:solidFill>
                <a:latin typeface="Arial"/>
                <a:cs typeface="Arial"/>
              </a:rPr>
              <a:t>Attack: If you have apace use Speed ,if you are blocked try a Game Move.</a:t>
            </a:r>
          </a:p>
          <a:p>
            <a:r>
              <a:rPr lang="en-US" sz="1100" b="1" dirty="0" err="1">
                <a:solidFill>
                  <a:schemeClr val="accent1"/>
                </a:solidFill>
                <a:latin typeface="Arial"/>
                <a:cs typeface="Arial"/>
              </a:rPr>
              <a:t>Defence</a:t>
            </a:r>
            <a:r>
              <a:rPr lang="en-US" sz="1100" b="1" dirty="0">
                <a:solidFill>
                  <a:schemeClr val="accent1"/>
                </a:solidFill>
                <a:latin typeface="Arial"/>
                <a:cs typeface="Arial"/>
              </a:rPr>
              <a:t>: Be patient don’t rush in to a tackle.</a:t>
            </a:r>
            <a:endParaRPr lang="en-US" sz="1100" dirty="0">
              <a:solidFill>
                <a:schemeClr val="accent1"/>
              </a:solidFill>
              <a:latin typeface="Arial"/>
              <a:cs typeface="Arial"/>
            </a:endParaRPr>
          </a:p>
          <a:p>
            <a:endParaRPr lang="en-GB" sz="1100" dirty="0">
              <a:latin typeface="Arial" pitchFamily="34" charset="0"/>
              <a:cs typeface="Arial" pitchFamily="34" charset="0"/>
            </a:endParaRPr>
          </a:p>
        </p:txBody>
      </p:sp>
      <p:grpSp>
        <p:nvGrpSpPr>
          <p:cNvPr id="10" name="Group 9">
            <a:extLst>
              <a:ext uri="{FF2B5EF4-FFF2-40B4-BE49-F238E27FC236}">
                <a16:creationId xmlns:a16="http://schemas.microsoft.com/office/drawing/2014/main" id="{CF0617E5-F2E9-42BE-B7DE-344748146D7B}"/>
              </a:ext>
            </a:extLst>
          </p:cNvPr>
          <p:cNvGrpSpPr/>
          <p:nvPr/>
        </p:nvGrpSpPr>
        <p:grpSpPr>
          <a:xfrm>
            <a:off x="272473" y="736600"/>
            <a:ext cx="6349999" cy="3143516"/>
            <a:chOff x="272473" y="736600"/>
            <a:chExt cx="6349999" cy="3143516"/>
          </a:xfrm>
        </p:grpSpPr>
        <p:pic>
          <p:nvPicPr>
            <p:cNvPr id="6" name="Picture 5">
              <a:extLst>
                <a:ext uri="{FF2B5EF4-FFF2-40B4-BE49-F238E27FC236}">
                  <a16:creationId xmlns:a16="http://schemas.microsoft.com/office/drawing/2014/main" id="{F7153476-A501-AA41-AACA-CFBF5C8B48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473" y="736600"/>
              <a:ext cx="6349999" cy="3143516"/>
            </a:xfrm>
            <a:prstGeom prst="rect">
              <a:avLst/>
            </a:prstGeom>
            <a:ln>
              <a:solidFill>
                <a:srgbClr val="000000"/>
              </a:solidFill>
            </a:ln>
          </p:spPr>
        </p:pic>
        <p:pic>
          <p:nvPicPr>
            <p:cNvPr id="2" name="図 2">
              <a:extLst>
                <a:ext uri="{FF2B5EF4-FFF2-40B4-BE49-F238E27FC236}">
                  <a16:creationId xmlns:a16="http://schemas.microsoft.com/office/drawing/2014/main" id="{8761C010-1588-4C77-A0B6-5C91792C85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2618" y="1846519"/>
              <a:ext cx="1377582" cy="617107"/>
            </a:xfrm>
            <a:prstGeom prst="rect">
              <a:avLst/>
            </a:prstGeom>
          </p:spPr>
        </p:pic>
      </p:grpSp>
    </p:spTree>
    <p:extLst>
      <p:ext uri="{BB962C8B-B14F-4D97-AF65-F5344CB8AC3E}">
        <p14:creationId xmlns:p14="http://schemas.microsoft.com/office/powerpoint/2010/main" val="1456901428"/>
      </p:ext>
    </p:extLst>
  </p:cSld>
  <p:clrMapOvr>
    <a:masterClrMapping/>
  </p:clrMapOvr>
  <mc:AlternateContent xmlns:mc="http://schemas.openxmlformats.org/markup-compatibility/2006" xmlns:p14="http://schemas.microsoft.com/office/powerpoint/2010/main">
    <mc:Choice Requires="p14">
      <p:transition spd="slow" p14:dur="2000" advTm="20594"/>
    </mc:Choice>
    <mc:Fallback xmlns="">
      <p:transition spd="slow" advTm="20594"/>
    </mc:Fallback>
  </mc:AlternateContent>
  <p:extLst>
    <p:ext uri="{E180D4A7-C9FB-4DFB-919C-405C955672EB}">
      <p14:showEvtLst xmlns:p14="http://schemas.microsoft.com/office/powerpoint/2010/main">
        <p14:playEvt time="2134" objId="6"/>
        <p14:triggerEvt type="onClick" time="2134" objId="6"/>
        <p14:stopEvt time="20594" objId="6"/>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851" y="120616"/>
            <a:ext cx="6072298" cy="942907"/>
          </a:xfrm>
          <a:prstGeom prst="rect">
            <a:avLst/>
          </a:prstGeom>
          <a:noFill/>
        </p:spPr>
        <p:txBody>
          <a:bodyPr wrap="square" lIns="80348" tIns="40174" rIns="80348" bIns="40174" rtlCol="0">
            <a:spAutoFit/>
          </a:bodyPr>
          <a:lstStyle/>
          <a:p>
            <a:pPr algn="ctr"/>
            <a:r>
              <a:rPr lang="en-US" b="1" dirty="0">
                <a:solidFill>
                  <a:srgbClr val="000000"/>
                </a:solidFill>
                <a:latin typeface="Arial" panose="020B0604020202020204" pitchFamily="34" charset="0"/>
                <a:cs typeface="Arial" panose="020B0604020202020204" pitchFamily="34" charset="0"/>
              </a:rPr>
              <a:t> </a:t>
            </a:r>
            <a:r>
              <a:rPr lang="en-US" sz="2800" b="1" dirty="0"/>
              <a:t> </a:t>
            </a:r>
            <a:r>
              <a:rPr lang="en-US" b="1" dirty="0">
                <a:latin typeface="Arial" panose="020B0604020202020204" pitchFamily="34" charset="0"/>
                <a:cs typeface="Arial" panose="020B0604020202020204" pitchFamily="34" charset="0"/>
              </a:rPr>
              <a:t>MOVES (M21)</a:t>
            </a:r>
          </a:p>
          <a:p>
            <a:pPr algn="ctr"/>
            <a:endParaRPr kumimoji="1" lang="en-US" sz="2800" b="1" i="1" cap="all" dirty="0">
              <a:solidFill>
                <a:prstClr val="black"/>
              </a:solidFill>
              <a:latin typeface="Franklin Gothic Heavy" charset="0"/>
            </a:endParaRPr>
          </a:p>
        </p:txBody>
      </p:sp>
      <p:sp>
        <p:nvSpPr>
          <p:cNvPr id="6" name="TextBox 5"/>
          <p:cNvSpPr txBox="1"/>
          <p:nvPr/>
        </p:nvSpPr>
        <p:spPr>
          <a:xfrm>
            <a:off x="228596" y="4018410"/>
            <a:ext cx="6345431" cy="4005348"/>
          </a:xfrm>
          <a:prstGeom prst="rect">
            <a:avLst/>
          </a:prstGeom>
          <a:noFill/>
          <a:ln>
            <a:solidFill>
              <a:srgbClr val="000000"/>
            </a:solidFill>
          </a:ln>
        </p:spPr>
        <p:txBody>
          <a:bodyPr wrap="square" lIns="80348" tIns="40174" rIns="80348" bIns="40174" rtlCol="0">
            <a:spAutoFit/>
          </a:bodyPr>
          <a:lstStyle/>
          <a:p>
            <a:r>
              <a:rPr lang="en-US" sz="1200" b="1" dirty="0">
                <a:latin typeface="Arial"/>
              </a:rPr>
              <a:t>PURPOSE. To improve 1v1 Attack &amp; </a:t>
            </a:r>
            <a:r>
              <a:rPr lang="en-US" sz="1200" b="1" dirty="0" err="1">
                <a:latin typeface="Arial"/>
              </a:rPr>
              <a:t>Defence</a:t>
            </a:r>
            <a:r>
              <a:rPr lang="en-US" sz="1200" b="1" dirty="0">
                <a:latin typeface="Arial"/>
              </a:rPr>
              <a:t>.</a:t>
            </a:r>
          </a:p>
          <a:p>
            <a:endParaRPr lang="en-US" sz="1147" b="1" dirty="0">
              <a:latin typeface="Arial" panose="020B0604020202020204" pitchFamily="34" charset="0"/>
              <a:cs typeface="Arial" panose="020B0604020202020204" pitchFamily="34" charset="0"/>
            </a:endParaRPr>
          </a:p>
          <a:p>
            <a:r>
              <a:rPr lang="en-US" sz="1147" b="1" dirty="0">
                <a:latin typeface="Arial" panose="020B0604020202020204" pitchFamily="34" charset="0"/>
                <a:cs typeface="Arial" panose="020B0604020202020204" pitchFamily="34" charset="0"/>
              </a:rPr>
              <a:t>SET UP</a:t>
            </a:r>
          </a:p>
          <a:p>
            <a:r>
              <a:rPr lang="en-US" sz="1147" dirty="0">
                <a:latin typeface="Arial" panose="020B0604020202020204" pitchFamily="34" charset="0"/>
                <a:cs typeface="Arial" panose="020B0604020202020204" pitchFamily="34" charset="0"/>
              </a:rPr>
              <a:t>A 20x20yd field with two mini goals at opposite ends of field with 5 yd. shooting zones marked by cones and a center point about 12 yds. from goal marked by a cone.</a:t>
            </a:r>
          </a:p>
          <a:p>
            <a:r>
              <a:rPr lang="en-US" sz="1147" dirty="0">
                <a:latin typeface="Arial" panose="020B0604020202020204" pitchFamily="34" charset="0"/>
                <a:cs typeface="Arial" panose="020B0604020202020204" pitchFamily="34" charset="0"/>
              </a:rPr>
              <a:t>Two teams positioned on the same side of the field. The Defenders, Yellows, with a ball each approx. 18 yds. from the goals Red will attack. Reds are approx. 10 Yds. from the goal line.</a:t>
            </a:r>
          </a:p>
          <a:p>
            <a:endParaRPr lang="en-US" sz="1147" dirty="0">
              <a:latin typeface="Arial" panose="020B0604020202020204" pitchFamily="34" charset="0"/>
              <a:cs typeface="Arial" panose="020B0604020202020204" pitchFamily="34" charset="0"/>
            </a:endParaRPr>
          </a:p>
          <a:p>
            <a:r>
              <a:rPr lang="en-US" sz="1147" b="1" dirty="0">
                <a:latin typeface="Arial" panose="020B0604020202020204" pitchFamily="34" charset="0"/>
                <a:cs typeface="Arial" panose="020B0604020202020204" pitchFamily="34" charset="0"/>
              </a:rPr>
              <a:t>ACTION</a:t>
            </a:r>
          </a:p>
          <a:p>
            <a:r>
              <a:rPr lang="en-US" sz="1147" dirty="0">
                <a:latin typeface="Arial" panose="020B0604020202020204" pitchFamily="34" charset="0"/>
                <a:cs typeface="Arial" panose="020B0604020202020204" pitchFamily="34" charset="0"/>
              </a:rPr>
              <a:t>Yellow passes to Red and overlaps Red to defend the two goals on the line farthest from Yellow.</a:t>
            </a:r>
            <a:br>
              <a:rPr lang="en-US" sz="1147" dirty="0">
                <a:latin typeface="Arial" panose="020B0604020202020204" pitchFamily="34" charset="0"/>
                <a:cs typeface="Arial" panose="020B0604020202020204" pitchFamily="34" charset="0"/>
              </a:rPr>
            </a:br>
            <a:r>
              <a:rPr lang="en-US" sz="1147" dirty="0">
                <a:latin typeface="Arial" panose="020B0604020202020204" pitchFamily="34" charset="0"/>
                <a:cs typeface="Arial" panose="020B0604020202020204" pitchFamily="34" charset="0"/>
              </a:rPr>
              <a:t>Red must speed dribble to at least the mid point cone then when past the cone can attack either goal and must get inside the 5yd shooting Line to score.</a:t>
            </a:r>
            <a:br>
              <a:rPr lang="en-US" sz="1147" dirty="0">
                <a:latin typeface="Arial" panose="020B0604020202020204" pitchFamily="34" charset="0"/>
                <a:cs typeface="Arial" panose="020B0604020202020204" pitchFamily="34" charset="0"/>
              </a:rPr>
            </a:br>
            <a:r>
              <a:rPr lang="en-US" sz="1147" b="1" dirty="0">
                <a:latin typeface="Arial" panose="020B0604020202020204" pitchFamily="34" charset="0"/>
                <a:cs typeface="Arial" panose="020B0604020202020204" pitchFamily="34" charset="0"/>
              </a:rPr>
              <a:t>Defender can not cross the line.</a:t>
            </a:r>
          </a:p>
          <a:p>
            <a:r>
              <a:rPr lang="en-US" sz="1147" b="1" dirty="0">
                <a:latin typeface="Arial" panose="020B0604020202020204" pitchFamily="34" charset="0"/>
                <a:cs typeface="Arial" panose="020B0604020202020204" pitchFamily="34" charset="0"/>
              </a:rPr>
              <a:t>Game Moves: Scissors   Side Step  Drag Push   Drag Side Step</a:t>
            </a:r>
          </a:p>
          <a:p>
            <a:endParaRPr lang="en-US" sz="1147" b="1" dirty="0">
              <a:solidFill>
                <a:srgbClr val="FF0000"/>
              </a:solidFill>
              <a:latin typeface="Arial" panose="020B0604020202020204" pitchFamily="34" charset="0"/>
              <a:cs typeface="Arial" panose="020B0604020202020204" pitchFamily="34" charset="0"/>
            </a:endParaRPr>
          </a:p>
          <a:p>
            <a:r>
              <a:rPr lang="en-US" sz="1147" b="1" dirty="0">
                <a:solidFill>
                  <a:srgbClr val="FF0000"/>
                </a:solidFill>
                <a:latin typeface="Arial" panose="020B0604020202020204" pitchFamily="34" charset="0"/>
                <a:cs typeface="Arial" panose="020B0604020202020204" pitchFamily="34" charset="0"/>
              </a:rPr>
              <a:t>MAKE HARDER</a:t>
            </a:r>
          </a:p>
          <a:p>
            <a:r>
              <a:rPr lang="en-US" sz="1147" b="1" dirty="0">
                <a:solidFill>
                  <a:srgbClr val="FF0000"/>
                </a:solidFill>
                <a:latin typeface="Arial" panose="020B0604020202020204" pitchFamily="34" charset="0"/>
                <a:cs typeface="Arial" panose="020B0604020202020204" pitchFamily="34" charset="0"/>
              </a:rPr>
              <a:t>Defender can cross the line</a:t>
            </a:r>
          </a:p>
          <a:p>
            <a:endParaRPr lang="en-US" sz="1147" b="1" dirty="0">
              <a:solidFill>
                <a:srgbClr val="FF0000"/>
              </a:solidFill>
              <a:latin typeface="Arial" panose="020B0604020202020204" pitchFamily="34" charset="0"/>
              <a:cs typeface="Arial" panose="020B0604020202020204" pitchFamily="34" charset="0"/>
            </a:endParaRPr>
          </a:p>
          <a:p>
            <a:r>
              <a:rPr lang="en-US" sz="1200" b="1" dirty="0">
                <a:solidFill>
                  <a:srgbClr val="0070C0"/>
                </a:solidFill>
                <a:latin typeface="Arial"/>
              </a:rPr>
              <a:t>COACH TIP TO PLAYER </a:t>
            </a:r>
            <a:endParaRPr lang="en-US" sz="1200" b="1" dirty="0">
              <a:solidFill>
                <a:srgbClr val="0070C0"/>
              </a:solidFill>
              <a:latin typeface="Arial" panose="020B0604020202020204" pitchFamily="34" charset="0"/>
              <a:cs typeface="Arial" panose="020B0604020202020204" pitchFamily="34" charset="0"/>
            </a:endParaRPr>
          </a:p>
          <a:p>
            <a:r>
              <a:rPr lang="en-US" sz="1200" dirty="0">
                <a:solidFill>
                  <a:srgbClr val="0070C0"/>
                </a:solidFill>
                <a:latin typeface="Arial" panose="020B0604020202020204" pitchFamily="34" charset="0"/>
                <a:cs typeface="Arial" panose="020B0604020202020204" pitchFamily="34" charset="0"/>
              </a:rPr>
              <a:t>Attacking:</a:t>
            </a:r>
          </a:p>
          <a:p>
            <a:r>
              <a:rPr lang="en-US" sz="1200" dirty="0">
                <a:solidFill>
                  <a:srgbClr val="0070C0"/>
                </a:solidFill>
                <a:latin typeface="Arial" panose="020B0604020202020204" pitchFamily="34" charset="0"/>
                <a:cs typeface="Arial" panose="020B0604020202020204" pitchFamily="34" charset="0"/>
              </a:rPr>
              <a:t>Use Stop &amp; Start moves to gain an advantage. If confronted use your feint Moves to create space on either side of Defender.</a:t>
            </a:r>
          </a:p>
        </p:txBody>
      </p:sp>
      <p:pic>
        <p:nvPicPr>
          <p:cNvPr id="7" name="Picture 6"/>
          <p:cNvPicPr>
            <a:picLocks noChangeAspect="1"/>
          </p:cNvPicPr>
          <p:nvPr/>
        </p:nvPicPr>
        <p:blipFill>
          <a:blip r:embed="rId2"/>
          <a:stretch>
            <a:fillRect/>
          </a:stretch>
        </p:blipFill>
        <p:spPr>
          <a:xfrm>
            <a:off x="256285" y="813862"/>
            <a:ext cx="6345430" cy="3062366"/>
          </a:xfrm>
          <a:prstGeom prst="rect">
            <a:avLst/>
          </a:prstGeom>
          <a:ln>
            <a:solidFill>
              <a:srgbClr val="000000"/>
            </a:solidFill>
          </a:ln>
        </p:spPr>
      </p:pic>
      <p:pic>
        <p:nvPicPr>
          <p:cNvPr id="9" name="Picture 8">
            <a:extLst>
              <a:ext uri="{FF2B5EF4-FFF2-40B4-BE49-F238E27FC236}">
                <a16:creationId xmlns:a16="http://schemas.microsoft.com/office/drawing/2014/main" id="{A683EEB0-87EC-4490-A2B0-21C79E8C99DF}"/>
              </a:ext>
            </a:extLst>
          </p:cNvPr>
          <p:cNvPicPr>
            <a:picLocks noChangeAspect="1"/>
          </p:cNvPicPr>
          <p:nvPr/>
        </p:nvPicPr>
        <p:blipFill>
          <a:blip r:embed="rId3"/>
          <a:stretch>
            <a:fillRect/>
          </a:stretch>
        </p:blipFill>
        <p:spPr>
          <a:xfrm>
            <a:off x="2690112" y="8326330"/>
            <a:ext cx="1422400" cy="719347"/>
          </a:xfrm>
          <a:prstGeom prst="rect">
            <a:avLst/>
          </a:prstGeom>
        </p:spPr>
      </p:pic>
    </p:spTree>
    <p:extLst>
      <p:ext uri="{BB962C8B-B14F-4D97-AF65-F5344CB8AC3E}">
        <p14:creationId xmlns:p14="http://schemas.microsoft.com/office/powerpoint/2010/main" val="828944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983" y="688160"/>
            <a:ext cx="6160033" cy="3283084"/>
          </a:xfrm>
          <a:prstGeom prst="rect">
            <a:avLst/>
          </a:prstGeom>
          <a:ln>
            <a:solidFill>
              <a:schemeClr val="tx1"/>
            </a:solidFill>
          </a:ln>
        </p:spPr>
      </p:pic>
      <p:sp>
        <p:nvSpPr>
          <p:cNvPr id="7" name="TextBox 6"/>
          <p:cNvSpPr txBox="1"/>
          <p:nvPr/>
        </p:nvSpPr>
        <p:spPr>
          <a:xfrm>
            <a:off x="348982" y="4097568"/>
            <a:ext cx="6160033" cy="4145391"/>
          </a:xfrm>
          <a:prstGeom prst="rect">
            <a:avLst/>
          </a:prstGeom>
          <a:noFill/>
          <a:ln>
            <a:solidFill>
              <a:srgbClr val="000000"/>
            </a:solidFill>
          </a:ln>
        </p:spPr>
        <p:txBody>
          <a:bodyPr wrap="square" lIns="81940" tIns="40970" rIns="81940" bIns="40970" rtlCol="0">
            <a:spAutoFit/>
          </a:bodyPr>
          <a:lstStyle/>
          <a:p>
            <a:r>
              <a:rPr lang="en-US" sz="1100" b="1" dirty="0">
                <a:solidFill>
                  <a:srgbClr val="000000"/>
                </a:solidFill>
                <a:latin typeface="Arial" panose="020B0604020202020204" pitchFamily="34" charset="0"/>
                <a:cs typeface="Arial" panose="020B0604020202020204" pitchFamily="34" charset="0"/>
              </a:rPr>
              <a:t>PURPOSE. </a:t>
            </a:r>
            <a:r>
              <a:rPr lang="en-US" sz="1100" dirty="0">
                <a:solidFill>
                  <a:srgbClr val="000000"/>
                </a:solidFill>
                <a:latin typeface="Arial" panose="020B0604020202020204" pitchFamily="34" charset="0"/>
                <a:cs typeface="Arial" panose="020B0604020202020204" pitchFamily="34" charset="0"/>
              </a:rPr>
              <a:t>To improve decision making combine or go it alone.</a:t>
            </a:r>
          </a:p>
          <a:p>
            <a:endParaRPr lang="en-US" sz="1100" dirty="0">
              <a:solidFill>
                <a:srgbClr val="000000"/>
              </a:solidFill>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SET UP. </a:t>
            </a:r>
            <a:r>
              <a:rPr lang="en-US" sz="1100" dirty="0">
                <a:latin typeface="Arial" panose="020B0604020202020204" pitchFamily="34" charset="0"/>
                <a:cs typeface="Arial" panose="020B0604020202020204" pitchFamily="34" charset="0"/>
              </a:rPr>
              <a:t>A 20x20yd field with two mini goals at opposite ends of field with 5 yd shooting zones marked by cones.  A center point about 12 yds from goal marked by a cone.</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Two teams positioned on the same side of the field. Yellows, the Defenders with a ball each are positioned approx. </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18 yds from the goals and have second Defenders on the goal line between the Goals. Reds, the Attackers, are approx. 10 Yds from the goal line with a second Attacker on the midline between the opposite mini Goals.</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ACTION. </a:t>
            </a:r>
            <a:r>
              <a:rPr lang="en-US" sz="1100" dirty="0">
                <a:latin typeface="Arial" panose="020B0604020202020204" pitchFamily="34" charset="0"/>
                <a:cs typeface="Arial" panose="020B0604020202020204" pitchFamily="34" charset="0"/>
              </a:rPr>
              <a:t>Yellow passes to R1 and overlaps R1 to defend the two goals on the line beyond Red.</a:t>
            </a:r>
          </a:p>
          <a:p>
            <a:r>
              <a:rPr lang="en-US" sz="1100" dirty="0">
                <a:latin typeface="Arial" panose="020B0604020202020204" pitchFamily="34" charset="0"/>
                <a:cs typeface="Arial" panose="020B0604020202020204" pitchFamily="34" charset="0"/>
              </a:rPr>
              <a:t>R1 passes 1 touch to R2 who advances with the ball and R1 overlaps behind him/her and R2 &amp; R1 combine to try to score against the 2 Yellow Defenders.</a:t>
            </a:r>
          </a:p>
          <a:p>
            <a:endParaRPr lang="en-US" sz="1100" dirty="0">
              <a:latin typeface="Arial" panose="020B0604020202020204" pitchFamily="34" charset="0"/>
              <a:cs typeface="Arial" panose="020B0604020202020204" pitchFamily="34" charset="0"/>
            </a:endParaRPr>
          </a:p>
          <a:p>
            <a:r>
              <a:rPr lang="en-US" sz="1100" b="1" dirty="0">
                <a:solidFill>
                  <a:srgbClr val="FF0000"/>
                </a:solidFill>
                <a:latin typeface="Arial" panose="020B0604020202020204" pitchFamily="34" charset="0"/>
                <a:cs typeface="Arial" panose="020B0604020202020204" pitchFamily="34" charset="0"/>
              </a:rPr>
              <a:t>MAKE EASIER</a:t>
            </a:r>
          </a:p>
          <a:p>
            <a:r>
              <a:rPr lang="en-US" sz="1100" b="1" dirty="0">
                <a:solidFill>
                  <a:srgbClr val="FF0000"/>
                </a:solidFill>
                <a:latin typeface="Arial" panose="020B0604020202020204" pitchFamily="34" charset="0"/>
                <a:cs typeface="Arial" panose="020B0604020202020204" pitchFamily="34" charset="0"/>
              </a:rPr>
              <a:t> No Goals Just try and get over end line</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If the Defenders win the ball they can score on the opposite mini goals but must get inside the 5yd shooting zone to shoot. </a:t>
            </a:r>
          </a:p>
          <a:p>
            <a:endParaRPr lang="en-US" sz="1100" dirty="0">
              <a:latin typeface="Arial" panose="020B0604020202020204" pitchFamily="34" charset="0"/>
              <a:cs typeface="Arial" panose="020B0604020202020204" pitchFamily="34" charset="0"/>
            </a:endParaRPr>
          </a:p>
          <a:p>
            <a:r>
              <a:rPr lang="en-US" sz="1100" b="1" dirty="0">
                <a:solidFill>
                  <a:srgbClr val="0070C0"/>
                </a:solidFill>
                <a:latin typeface="Arial" panose="020B0604020202020204" pitchFamily="34" charset="0"/>
                <a:cs typeface="Arial" panose="020B0604020202020204" pitchFamily="34" charset="0"/>
              </a:rPr>
              <a:t>COACH TIP TO PLAYER</a:t>
            </a:r>
          </a:p>
          <a:p>
            <a:r>
              <a:rPr lang="en-US" sz="1100" dirty="0">
                <a:solidFill>
                  <a:srgbClr val="0070C0"/>
                </a:solidFill>
                <a:latin typeface="Arial" panose="020B0604020202020204" pitchFamily="34" charset="0"/>
                <a:cs typeface="Arial" panose="020B0604020202020204" pitchFamily="34" charset="0"/>
              </a:rPr>
              <a:t>Use overlaps 1-2s and screen runs to create openings for the player on the ball.</a:t>
            </a:r>
          </a:p>
        </p:txBody>
      </p:sp>
      <p:sp>
        <p:nvSpPr>
          <p:cNvPr id="8" name="Rectangle 7"/>
          <p:cNvSpPr/>
          <p:nvPr/>
        </p:nvSpPr>
        <p:spPr>
          <a:xfrm>
            <a:off x="2618475" y="140902"/>
            <a:ext cx="1665892" cy="713682"/>
          </a:xfrm>
          <a:prstGeom prst="rect">
            <a:avLst/>
          </a:prstGeom>
        </p:spPr>
        <p:txBody>
          <a:bodyPr wrap="none" lIns="81940" tIns="40970" rIns="81940" bIns="40970">
            <a:spAutoFit/>
          </a:bodyPr>
          <a:lstStyle/>
          <a:p>
            <a:pPr algn="ctr"/>
            <a:r>
              <a:rPr lang="en-US" b="1" dirty="0">
                <a:latin typeface="Arial" panose="020B0604020202020204" pitchFamily="34" charset="0"/>
                <a:cs typeface="Arial" panose="020B0604020202020204" pitchFamily="34" charset="0"/>
              </a:rPr>
              <a:t>MOVES (M22)</a:t>
            </a:r>
          </a:p>
          <a:p>
            <a:pPr algn="ctr"/>
            <a:endParaRPr lang="en-US" sz="2300" b="1" dirty="0">
              <a:solidFill>
                <a:srgbClr val="00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2717798" y="8336670"/>
            <a:ext cx="1422400" cy="719347"/>
          </a:xfrm>
          <a:prstGeom prst="rect">
            <a:avLst/>
          </a:prstGeom>
        </p:spPr>
      </p:pic>
    </p:spTree>
    <p:extLst>
      <p:ext uri="{BB962C8B-B14F-4D97-AF65-F5344CB8AC3E}">
        <p14:creationId xmlns:p14="http://schemas.microsoft.com/office/powerpoint/2010/main" val="201893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Charlie Cooke\My Documents\ASC_Session_Image_27-6-2013_133350.png"/>
          <p:cNvPicPr/>
          <p:nvPr/>
        </p:nvPicPr>
        <p:blipFill>
          <a:blip r:embed="rId2">
            <a:extLst>
              <a:ext uri="{28A0092B-C50C-407E-A947-70E740481C1C}">
                <a14:useLocalDpi xmlns:a14="http://schemas.microsoft.com/office/drawing/2010/main" val="0"/>
              </a:ext>
            </a:extLst>
          </a:blip>
          <a:srcRect/>
          <a:stretch>
            <a:fillRect/>
          </a:stretch>
        </p:blipFill>
        <p:spPr bwMode="auto">
          <a:xfrm>
            <a:off x="251696" y="628176"/>
            <a:ext cx="6330462" cy="3943824"/>
          </a:xfrm>
          <a:prstGeom prst="rect">
            <a:avLst/>
          </a:prstGeom>
          <a:noFill/>
          <a:ln>
            <a:solidFill>
              <a:schemeClr val="tx1"/>
            </a:solidFill>
          </a:ln>
        </p:spPr>
      </p:pic>
      <p:sp>
        <p:nvSpPr>
          <p:cNvPr id="3" name="TextBox 2"/>
          <p:cNvSpPr txBox="1"/>
          <p:nvPr/>
        </p:nvSpPr>
        <p:spPr>
          <a:xfrm>
            <a:off x="251696" y="4693198"/>
            <a:ext cx="6330462" cy="3496150"/>
          </a:xfrm>
          <a:prstGeom prst="rect">
            <a:avLst/>
          </a:prstGeom>
          <a:noFill/>
          <a:ln>
            <a:solidFill>
              <a:schemeClr val="tx1"/>
            </a:solidFill>
          </a:ln>
        </p:spPr>
        <p:txBody>
          <a:bodyPr wrap="square" rtlCol="0">
            <a:spAutoFit/>
          </a:bodyPr>
          <a:lstStyle/>
          <a:p>
            <a:r>
              <a:rPr lang="en-US" sz="1108" b="1" dirty="0">
                <a:latin typeface="Arial"/>
              </a:rPr>
              <a:t>PURPOSE. To improve 1v1 Attack &amp; </a:t>
            </a:r>
            <a:r>
              <a:rPr lang="en-US" sz="1108" b="1" dirty="0" err="1">
                <a:latin typeface="Arial"/>
              </a:rPr>
              <a:t>Defence</a:t>
            </a:r>
            <a:r>
              <a:rPr lang="en-US" sz="1108" b="1" dirty="0">
                <a:latin typeface="Arial"/>
              </a:rPr>
              <a:t>.</a:t>
            </a:r>
          </a:p>
          <a:p>
            <a:endParaRPr lang="en-US" sz="1108" b="1" dirty="0">
              <a:latin typeface="Arial"/>
            </a:endParaRPr>
          </a:p>
          <a:p>
            <a:r>
              <a:rPr lang="en-US" sz="1108" b="1" dirty="0">
                <a:latin typeface="Arial"/>
              </a:rPr>
              <a:t>SET UP</a:t>
            </a:r>
          </a:p>
          <a:p>
            <a:r>
              <a:rPr lang="en-US" sz="1108" dirty="0">
                <a:latin typeface="Arial"/>
              </a:rPr>
              <a:t>A 15x18yd grid with two mini goals 10/12 yds. apart and a 5 yd shooting line in front of them on one end line and another mini goal is on the middle of the opposite end line. A team each with a ball is stationed on the end line between the two goals. The other team is  stationed by the goal on the opposite end line.</a:t>
            </a:r>
          </a:p>
          <a:p>
            <a:endParaRPr lang="en-GB" sz="1108" dirty="0">
              <a:latin typeface="Arial"/>
            </a:endParaRPr>
          </a:p>
          <a:p>
            <a:r>
              <a:rPr lang="en-US" sz="1108" b="1" dirty="0">
                <a:latin typeface="Arial"/>
              </a:rPr>
              <a:t>ACTION</a:t>
            </a:r>
          </a:p>
          <a:p>
            <a:r>
              <a:rPr lang="en-US" sz="1108" dirty="0">
                <a:latin typeface="Arial"/>
              </a:rPr>
              <a:t>Y1 passes to R1 and advances to defend against R1. R 1 tries to penetrate the Yellow shooting zone and score. If Y1 wins the ball he can score on the lone Red goal but must be within 5yd to shoot.</a:t>
            </a:r>
            <a:r>
              <a:rPr lang="en-GB" sz="1108" dirty="0">
                <a:latin typeface="Arial"/>
              </a:rPr>
              <a:t> </a:t>
            </a:r>
            <a:r>
              <a:rPr lang="en-US" sz="1108" dirty="0">
                <a:latin typeface="Arial"/>
              </a:rPr>
              <a:t>Teams</a:t>
            </a:r>
            <a:r>
              <a:rPr lang="en-US" sz="1108" dirty="0">
                <a:solidFill>
                  <a:srgbClr val="0000FF"/>
                </a:solidFill>
                <a:latin typeface="Arial"/>
              </a:rPr>
              <a:t> </a:t>
            </a:r>
            <a:r>
              <a:rPr lang="en-US" sz="1108" dirty="0">
                <a:latin typeface="Arial"/>
              </a:rPr>
              <a:t>switch roles at Coach’s discretion.</a:t>
            </a:r>
          </a:p>
          <a:p>
            <a:endParaRPr lang="en-US" sz="1108" dirty="0">
              <a:latin typeface="Arial"/>
            </a:endParaRPr>
          </a:p>
          <a:p>
            <a:r>
              <a:rPr lang="en-US" sz="1108" b="1" dirty="0">
                <a:solidFill>
                  <a:srgbClr val="FF0000"/>
                </a:solidFill>
                <a:latin typeface="Arial"/>
              </a:rPr>
              <a:t>Make Harder</a:t>
            </a:r>
          </a:p>
          <a:p>
            <a:r>
              <a:rPr lang="en-US" sz="1108" b="1" dirty="0">
                <a:solidFill>
                  <a:srgbClr val="FF0000"/>
                </a:solidFill>
                <a:latin typeface="Arial"/>
              </a:rPr>
              <a:t>Decrease </a:t>
            </a:r>
            <a:r>
              <a:rPr lang="en-US" sz="1108" dirty="0">
                <a:solidFill>
                  <a:srgbClr val="FF0000"/>
                </a:solidFill>
                <a:latin typeface="Arial"/>
              </a:rPr>
              <a:t>Shooting Zone Area/oy Y2 becomes GK defending both.</a:t>
            </a:r>
          </a:p>
          <a:p>
            <a:endParaRPr lang="en-GB" sz="1100" dirty="0">
              <a:solidFill>
                <a:srgbClr val="FF0000"/>
              </a:solidFill>
              <a:latin typeface="Arial"/>
            </a:endParaRPr>
          </a:p>
          <a:p>
            <a:r>
              <a:rPr lang="en-US" sz="1100" b="1" dirty="0">
                <a:solidFill>
                  <a:srgbClr val="0070C0"/>
                </a:solidFill>
                <a:latin typeface="Arial"/>
              </a:rPr>
              <a:t>COACHS TIP TO PLAYER</a:t>
            </a:r>
          </a:p>
          <a:p>
            <a:r>
              <a:rPr lang="en-US" sz="1100" b="1" dirty="0">
                <a:solidFill>
                  <a:srgbClr val="0070C0"/>
                </a:solidFill>
                <a:latin typeface="Arial"/>
              </a:rPr>
              <a:t>Attacker: </a:t>
            </a:r>
            <a:r>
              <a:rPr lang="en-US" sz="1100" dirty="0">
                <a:solidFill>
                  <a:srgbClr val="0070C0"/>
                </a:solidFill>
                <a:latin typeface="Arial"/>
              </a:rPr>
              <a:t>Go forward and meet the ball on the run, your first touch distance relative to distance &amp; position of the defender</a:t>
            </a:r>
          </a:p>
          <a:p>
            <a:r>
              <a:rPr lang="en-US" sz="1100" b="1" dirty="0">
                <a:solidFill>
                  <a:srgbClr val="0070C0"/>
                </a:solidFill>
                <a:latin typeface="Arial"/>
              </a:rPr>
              <a:t>Defender: Close the distance quickly, then hold.</a:t>
            </a:r>
          </a:p>
        </p:txBody>
      </p:sp>
      <p:sp>
        <p:nvSpPr>
          <p:cNvPr id="4" name="TextBox 3"/>
          <p:cNvSpPr txBox="1"/>
          <p:nvPr/>
        </p:nvSpPr>
        <p:spPr>
          <a:xfrm>
            <a:off x="275842" y="157740"/>
            <a:ext cx="6330462" cy="62510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MOVES (M23)</a:t>
            </a:r>
          </a:p>
          <a:p>
            <a:pPr algn="ctr"/>
            <a:endParaRPr lang="en-US" sz="1662" dirty="0">
              <a:latin typeface="Arial"/>
            </a:endParaRPr>
          </a:p>
        </p:txBody>
      </p:sp>
      <p:pic>
        <p:nvPicPr>
          <p:cNvPr id="6" name="Picture 5"/>
          <p:cNvPicPr>
            <a:picLocks noChangeAspect="1"/>
          </p:cNvPicPr>
          <p:nvPr/>
        </p:nvPicPr>
        <p:blipFill>
          <a:blip r:embed="rId3"/>
          <a:stretch>
            <a:fillRect/>
          </a:stretch>
        </p:blipFill>
        <p:spPr>
          <a:xfrm>
            <a:off x="2705727" y="8326330"/>
            <a:ext cx="1422400" cy="719347"/>
          </a:xfrm>
          <a:prstGeom prst="rect">
            <a:avLst/>
          </a:prstGeom>
        </p:spPr>
      </p:pic>
    </p:spTree>
    <p:extLst>
      <p:ext uri="{BB962C8B-B14F-4D97-AF65-F5344CB8AC3E}">
        <p14:creationId xmlns:p14="http://schemas.microsoft.com/office/powerpoint/2010/main" val="3044019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Charlie Cooke\My Documents\ASC_Session_Image_13-6-2013_144654.png"/>
          <p:cNvPicPr/>
          <p:nvPr/>
        </p:nvPicPr>
        <p:blipFill>
          <a:blip r:embed="rId2">
            <a:extLst>
              <a:ext uri="{28A0092B-C50C-407E-A947-70E740481C1C}">
                <a14:useLocalDpi xmlns:a14="http://schemas.microsoft.com/office/drawing/2010/main" val="0"/>
              </a:ext>
            </a:extLst>
          </a:blip>
          <a:srcRect/>
          <a:stretch>
            <a:fillRect/>
          </a:stretch>
        </p:blipFill>
        <p:spPr bwMode="auto">
          <a:xfrm>
            <a:off x="333427" y="837194"/>
            <a:ext cx="6260803" cy="3972774"/>
          </a:xfrm>
          <a:prstGeom prst="rect">
            <a:avLst/>
          </a:prstGeom>
          <a:noFill/>
          <a:ln>
            <a:solidFill>
              <a:sysClr val="windowText" lastClr="000000"/>
            </a:solidFill>
          </a:ln>
        </p:spPr>
      </p:pic>
      <p:sp>
        <p:nvSpPr>
          <p:cNvPr id="3" name="TextBox 2"/>
          <p:cNvSpPr txBox="1"/>
          <p:nvPr/>
        </p:nvSpPr>
        <p:spPr>
          <a:xfrm>
            <a:off x="333427" y="4967900"/>
            <a:ext cx="6260804" cy="2791790"/>
          </a:xfrm>
          <a:prstGeom prst="rect">
            <a:avLst/>
          </a:prstGeom>
          <a:noFill/>
          <a:ln>
            <a:solidFill>
              <a:schemeClr val="tx1"/>
            </a:solidFill>
          </a:ln>
        </p:spPr>
        <p:txBody>
          <a:bodyPr wrap="square" rtlCol="0">
            <a:spAutoFit/>
          </a:bodyPr>
          <a:lstStyle/>
          <a:p>
            <a:r>
              <a:rPr lang="en-US" sz="1108" b="1" dirty="0">
                <a:latin typeface="Arial"/>
              </a:rPr>
              <a:t>PURPOSE. To improve 1v1 Attack &amp; </a:t>
            </a:r>
            <a:r>
              <a:rPr lang="en-US" sz="1108" b="1" dirty="0" err="1">
                <a:latin typeface="Arial"/>
              </a:rPr>
              <a:t>Defence</a:t>
            </a:r>
            <a:r>
              <a:rPr lang="en-US" sz="1108" b="1" dirty="0">
                <a:latin typeface="Arial"/>
              </a:rPr>
              <a:t>.</a:t>
            </a:r>
          </a:p>
          <a:p>
            <a:endParaRPr lang="en-US" sz="1108" b="1" dirty="0">
              <a:latin typeface="Arial"/>
            </a:endParaRPr>
          </a:p>
          <a:p>
            <a:r>
              <a:rPr lang="en-US" sz="1108" b="1" dirty="0">
                <a:latin typeface="Arial"/>
              </a:rPr>
              <a:t>SET UP</a:t>
            </a:r>
          </a:p>
          <a:p>
            <a:r>
              <a:rPr lang="en-US" sz="1108" dirty="0">
                <a:latin typeface="Arial"/>
              </a:rPr>
              <a:t>A 20x20yd grid with two mini goals 10/12 yd. apart at one end.</a:t>
            </a:r>
            <a:endParaRPr lang="en-GB" sz="1108" dirty="0">
              <a:latin typeface="Arial"/>
            </a:endParaRPr>
          </a:p>
          <a:p>
            <a:r>
              <a:rPr lang="en-US" sz="1108" dirty="0">
                <a:latin typeface="Arial"/>
              </a:rPr>
              <a:t>The Coach positioned at a corner on the opposite end of the field to the goals with Two Players, an Attacker A1 with a ball and a Defender D1 5yds beyond A1 on the end line.</a:t>
            </a:r>
          </a:p>
          <a:p>
            <a:endParaRPr lang="en-US" sz="1108" b="1" dirty="0">
              <a:latin typeface="Arial"/>
            </a:endParaRPr>
          </a:p>
          <a:p>
            <a:r>
              <a:rPr lang="en-US" sz="1108" b="1" dirty="0">
                <a:latin typeface="Arial"/>
              </a:rPr>
              <a:t>ACTION</a:t>
            </a:r>
          </a:p>
          <a:p>
            <a:r>
              <a:rPr lang="en-US" sz="1108" dirty="0">
                <a:latin typeface="Arial"/>
              </a:rPr>
              <a:t>Coach plays a one two with A 1 and sprints to the sideline to receive the return pass.</a:t>
            </a:r>
            <a:endParaRPr lang="en-GB" sz="1108" dirty="0">
              <a:latin typeface="Arial"/>
            </a:endParaRPr>
          </a:p>
          <a:p>
            <a:r>
              <a:rPr lang="en-US" sz="1108" dirty="0">
                <a:latin typeface="Arial"/>
              </a:rPr>
              <a:t>Defender D1 challenges as soon as the coach plays the ball down the line,</a:t>
            </a:r>
          </a:p>
          <a:p>
            <a:r>
              <a:rPr lang="en-US" sz="1108" dirty="0">
                <a:latin typeface="Arial"/>
              </a:rPr>
              <a:t> and tries to stop A1 scoring on either goal.</a:t>
            </a:r>
          </a:p>
          <a:p>
            <a:endParaRPr lang="en-US" sz="1108" b="1" dirty="0">
              <a:latin typeface="Arial"/>
            </a:endParaRPr>
          </a:p>
          <a:p>
            <a:r>
              <a:rPr lang="en-US" sz="1108" b="1" dirty="0">
                <a:latin typeface="Arial"/>
              </a:rPr>
              <a:t>COACHES TIP TO PLAYER </a:t>
            </a:r>
          </a:p>
          <a:p>
            <a:r>
              <a:rPr lang="en-US" sz="1108" dirty="0">
                <a:latin typeface="Arial"/>
              </a:rPr>
              <a:t>Attacker try to use at least one of your S&amp;S moves. The High Wave hesitation often works to gain an advantage.</a:t>
            </a:r>
          </a:p>
          <a:p>
            <a:endParaRPr lang="en-US" sz="923" dirty="0">
              <a:latin typeface="Arial"/>
            </a:endParaRPr>
          </a:p>
        </p:txBody>
      </p:sp>
      <p:sp>
        <p:nvSpPr>
          <p:cNvPr id="4" name="TextBox 3"/>
          <p:cNvSpPr txBox="1"/>
          <p:nvPr/>
        </p:nvSpPr>
        <p:spPr>
          <a:xfrm>
            <a:off x="409242" y="212086"/>
            <a:ext cx="6330462" cy="62510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MOVES (M24)</a:t>
            </a:r>
          </a:p>
          <a:p>
            <a:pPr algn="ctr"/>
            <a:endParaRPr lang="en-US" sz="1662" dirty="0">
              <a:latin typeface="Arial"/>
            </a:endParaRPr>
          </a:p>
        </p:txBody>
      </p:sp>
      <p:pic>
        <p:nvPicPr>
          <p:cNvPr id="6" name="Picture 5"/>
          <p:cNvPicPr>
            <a:picLocks noChangeAspect="1"/>
          </p:cNvPicPr>
          <p:nvPr/>
        </p:nvPicPr>
        <p:blipFill>
          <a:blip r:embed="rId3"/>
          <a:stretch>
            <a:fillRect/>
          </a:stretch>
        </p:blipFill>
        <p:spPr>
          <a:xfrm>
            <a:off x="2752628" y="8221327"/>
            <a:ext cx="1422400" cy="719347"/>
          </a:xfrm>
          <a:prstGeom prst="rect">
            <a:avLst/>
          </a:prstGeom>
        </p:spPr>
      </p:pic>
    </p:spTree>
    <p:extLst>
      <p:ext uri="{BB962C8B-B14F-4D97-AF65-F5344CB8AC3E}">
        <p14:creationId xmlns:p14="http://schemas.microsoft.com/office/powerpoint/2010/main" val="3404769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Charlie Cooke\My Documents\ASC_Session_Image_13-6-2013_14551.png"/>
          <p:cNvPicPr/>
          <p:nvPr/>
        </p:nvPicPr>
        <p:blipFill>
          <a:blip r:embed="rId2">
            <a:extLst>
              <a:ext uri="{28A0092B-C50C-407E-A947-70E740481C1C}">
                <a14:useLocalDpi xmlns:a14="http://schemas.microsoft.com/office/drawing/2010/main" val="0"/>
              </a:ext>
            </a:extLst>
          </a:blip>
          <a:srcRect/>
          <a:stretch>
            <a:fillRect/>
          </a:stretch>
        </p:blipFill>
        <p:spPr bwMode="auto">
          <a:xfrm>
            <a:off x="263769" y="684162"/>
            <a:ext cx="6422166" cy="3985215"/>
          </a:xfrm>
          <a:prstGeom prst="rect">
            <a:avLst/>
          </a:prstGeom>
          <a:noFill/>
          <a:ln>
            <a:solidFill>
              <a:sysClr val="windowText" lastClr="000000"/>
            </a:solidFill>
          </a:ln>
        </p:spPr>
      </p:pic>
      <p:sp>
        <p:nvSpPr>
          <p:cNvPr id="3" name="TextBox 2"/>
          <p:cNvSpPr txBox="1"/>
          <p:nvPr/>
        </p:nvSpPr>
        <p:spPr>
          <a:xfrm>
            <a:off x="263769" y="5015037"/>
            <a:ext cx="6422166" cy="3046988"/>
          </a:xfrm>
          <a:prstGeom prst="rect">
            <a:avLst/>
          </a:prstGeom>
          <a:noFill/>
          <a:ln>
            <a:solidFill>
              <a:schemeClr val="tx1"/>
            </a:solidFill>
          </a:ln>
        </p:spPr>
        <p:txBody>
          <a:bodyPr wrap="square" rtlCol="0">
            <a:spAutoFit/>
          </a:bodyPr>
          <a:lstStyle/>
          <a:p>
            <a:r>
              <a:rPr lang="en-US" sz="1200" b="1" dirty="0">
                <a:latin typeface="Arial"/>
              </a:rPr>
              <a:t>PURPOSE. To improve 1 v 1 Attack &amp; </a:t>
            </a:r>
            <a:r>
              <a:rPr lang="en-US" sz="1200" b="1" dirty="0" err="1">
                <a:latin typeface="Arial"/>
              </a:rPr>
              <a:t>Defence</a:t>
            </a:r>
            <a:r>
              <a:rPr lang="en-US" sz="1200" b="1" dirty="0">
                <a:latin typeface="Arial"/>
              </a:rPr>
              <a:t>.</a:t>
            </a:r>
          </a:p>
          <a:p>
            <a:endParaRPr lang="en-US" sz="1200" b="1" dirty="0">
              <a:latin typeface="Arial"/>
            </a:endParaRPr>
          </a:p>
          <a:p>
            <a:r>
              <a:rPr lang="en-US" sz="1200" b="1" dirty="0">
                <a:latin typeface="Arial"/>
              </a:rPr>
              <a:t>SET UP.</a:t>
            </a:r>
          </a:p>
          <a:p>
            <a:r>
              <a:rPr lang="en-US" sz="1200" dirty="0">
                <a:latin typeface="Arial"/>
              </a:rPr>
              <a:t>A 20x20 area with two small goals 12 yds. apart on one end line.</a:t>
            </a:r>
            <a:endParaRPr lang="en-GB" sz="1200" dirty="0">
              <a:latin typeface="Arial"/>
            </a:endParaRPr>
          </a:p>
          <a:p>
            <a:r>
              <a:rPr lang="en-US" sz="1200" dirty="0">
                <a:latin typeface="Arial"/>
              </a:rPr>
              <a:t>Two teams stationed between the goals. One team with a ball to each player, start as attackers</a:t>
            </a:r>
            <a:endParaRPr lang="en-GB" sz="1200" dirty="0">
              <a:latin typeface="Arial"/>
            </a:endParaRPr>
          </a:p>
          <a:p>
            <a:r>
              <a:rPr lang="en-US" sz="1200" dirty="0">
                <a:latin typeface="Arial"/>
              </a:rPr>
              <a:t>The Coach stationed 15 yards from the teams facing the teams.</a:t>
            </a:r>
            <a:endParaRPr lang="en-US" sz="1200" b="1" dirty="0">
              <a:latin typeface="Arial"/>
            </a:endParaRPr>
          </a:p>
          <a:p>
            <a:endParaRPr lang="en-US" sz="1200" b="1" dirty="0">
              <a:latin typeface="Arial"/>
            </a:endParaRPr>
          </a:p>
          <a:p>
            <a:r>
              <a:rPr lang="en-US" sz="1200" b="1" dirty="0">
                <a:latin typeface="Arial"/>
              </a:rPr>
              <a:t>ACTION</a:t>
            </a:r>
          </a:p>
          <a:p>
            <a:r>
              <a:rPr lang="en-US" sz="1200" dirty="0">
                <a:latin typeface="Arial"/>
              </a:rPr>
              <a:t>A1 passes to the Coach and sprints to take the return pass with his back to goal as D1 sprints to pressure him. A1 tries to turn and penetrate the shooting zone to score.</a:t>
            </a:r>
            <a:endParaRPr lang="en-GB" sz="1200" dirty="0">
              <a:latin typeface="Arial"/>
            </a:endParaRPr>
          </a:p>
          <a:p>
            <a:endParaRPr lang="en-US" sz="1200" b="1" dirty="0">
              <a:latin typeface="Arial"/>
            </a:endParaRPr>
          </a:p>
          <a:p>
            <a:r>
              <a:rPr lang="en-US" sz="1200" b="1" dirty="0">
                <a:solidFill>
                  <a:srgbClr val="0070C0"/>
                </a:solidFill>
                <a:latin typeface="Arial"/>
              </a:rPr>
              <a:t>COACH TIP TO PLAYER</a:t>
            </a:r>
            <a:r>
              <a:rPr lang="en-US" sz="1200" dirty="0">
                <a:solidFill>
                  <a:srgbClr val="0070C0"/>
                </a:solidFill>
                <a:latin typeface="Arial"/>
              </a:rPr>
              <a:t>. </a:t>
            </a:r>
          </a:p>
          <a:p>
            <a:r>
              <a:rPr lang="en-US" sz="1200" b="1" dirty="0">
                <a:solidFill>
                  <a:srgbClr val="0070C0"/>
                </a:solidFill>
                <a:latin typeface="Arial"/>
              </a:rPr>
              <a:t>Attacker</a:t>
            </a:r>
            <a:r>
              <a:rPr lang="en-US" sz="1200" dirty="0">
                <a:solidFill>
                  <a:srgbClr val="0070C0"/>
                </a:solidFill>
                <a:latin typeface="Arial"/>
              </a:rPr>
              <a:t>: Try to receive half turned and work the ball with the foot furthest from the opponent. </a:t>
            </a:r>
          </a:p>
          <a:p>
            <a:r>
              <a:rPr lang="en-US" sz="1200" b="1" dirty="0">
                <a:solidFill>
                  <a:srgbClr val="0070C0"/>
                </a:solidFill>
                <a:latin typeface="Arial"/>
              </a:rPr>
              <a:t>Defender: </a:t>
            </a:r>
            <a:r>
              <a:rPr lang="en-US" sz="1200" dirty="0">
                <a:solidFill>
                  <a:srgbClr val="0070C0"/>
                </a:solidFill>
                <a:latin typeface="Arial"/>
              </a:rPr>
              <a:t>Get touch close, then hold.</a:t>
            </a:r>
          </a:p>
        </p:txBody>
      </p:sp>
      <p:sp>
        <p:nvSpPr>
          <p:cNvPr id="4" name="TextBox 3"/>
          <p:cNvSpPr txBox="1"/>
          <p:nvPr/>
        </p:nvSpPr>
        <p:spPr>
          <a:xfrm>
            <a:off x="263769" y="169251"/>
            <a:ext cx="6330462" cy="684162"/>
          </a:xfrm>
          <a:prstGeom prst="rect">
            <a:avLst/>
          </a:prstGeom>
          <a:noFill/>
        </p:spPr>
        <p:txBody>
          <a:bodyPr wrap="square" rtlCol="0">
            <a:spAutoFit/>
          </a:bodyPr>
          <a:lstStyle/>
          <a:p>
            <a:pPr algn="ctr"/>
            <a:r>
              <a:rPr lang="en-US" sz="2000" b="1" cap="all" dirty="0">
                <a:latin typeface="Arial" charset="0"/>
                <a:cs typeface="Arial" charset="0"/>
              </a:rPr>
              <a:t> </a:t>
            </a:r>
            <a:r>
              <a:rPr lang="en-US" sz="2000" b="1" dirty="0">
                <a:latin typeface="Arial" panose="020B0604020202020204" pitchFamily="34" charset="0"/>
                <a:cs typeface="Arial" panose="020B0604020202020204" pitchFamily="34" charset="0"/>
              </a:rPr>
              <a:t>MOVES (M25)</a:t>
            </a:r>
          </a:p>
          <a:p>
            <a:pPr algn="ctr"/>
            <a:endParaRPr lang="en-US" sz="1846" dirty="0">
              <a:latin typeface="Arial"/>
            </a:endParaRPr>
          </a:p>
        </p:txBody>
      </p:sp>
      <p:pic>
        <p:nvPicPr>
          <p:cNvPr id="6" name="Picture 5"/>
          <p:cNvPicPr>
            <a:picLocks noChangeAspect="1"/>
          </p:cNvPicPr>
          <p:nvPr/>
        </p:nvPicPr>
        <p:blipFill>
          <a:blip r:embed="rId3"/>
          <a:stretch>
            <a:fillRect/>
          </a:stretch>
        </p:blipFill>
        <p:spPr>
          <a:xfrm>
            <a:off x="2863273" y="8326330"/>
            <a:ext cx="1422400" cy="719347"/>
          </a:xfrm>
          <a:prstGeom prst="rect">
            <a:avLst/>
          </a:prstGeom>
        </p:spPr>
      </p:pic>
    </p:spTree>
    <p:extLst>
      <p:ext uri="{BB962C8B-B14F-4D97-AF65-F5344CB8AC3E}">
        <p14:creationId xmlns:p14="http://schemas.microsoft.com/office/powerpoint/2010/main" val="2743302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34570" y="8255113"/>
            <a:ext cx="1422400" cy="719347"/>
          </a:xfrm>
          <a:prstGeom prst="rect">
            <a:avLst/>
          </a:prstGeom>
        </p:spPr>
      </p:pic>
      <p:sp>
        <p:nvSpPr>
          <p:cNvPr id="6" name="Rectangle 5">
            <a:extLst>
              <a:ext uri="{FF2B5EF4-FFF2-40B4-BE49-F238E27FC236}">
                <a16:creationId xmlns:a16="http://schemas.microsoft.com/office/drawing/2014/main" id="{F38A6307-4B49-F64E-A0CA-26CD391E6840}"/>
              </a:ext>
            </a:extLst>
          </p:cNvPr>
          <p:cNvSpPr/>
          <p:nvPr/>
        </p:nvSpPr>
        <p:spPr>
          <a:xfrm>
            <a:off x="217019" y="4897401"/>
            <a:ext cx="6457502" cy="3143754"/>
          </a:xfrm>
          <a:prstGeom prst="rect">
            <a:avLst/>
          </a:prstGeom>
          <a:ln>
            <a:solidFill>
              <a:srgbClr val="000000"/>
            </a:solidFill>
          </a:ln>
        </p:spPr>
        <p:txBody>
          <a:bodyPr wrap="square" lIns="80592" tIns="40295" rIns="80592" bIns="40295">
            <a:spAutoFit/>
          </a:bodyPr>
          <a:lstStyle/>
          <a:p>
            <a:r>
              <a:rPr lang="en-US" sz="1100" b="1" cap="all" dirty="0">
                <a:latin typeface="Arial" charset="0"/>
                <a:cs typeface="Arial" charset="0"/>
              </a:rPr>
              <a:t>Purpose : To improve decision making and creativity</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SET UP</a:t>
            </a:r>
          </a:p>
          <a:p>
            <a:r>
              <a:rPr lang="en-US" sz="1100" dirty="0">
                <a:latin typeface="Arial" panose="020B0604020202020204" pitchFamily="34" charset="0"/>
                <a:cs typeface="Arial" panose="020B0604020202020204" pitchFamily="34" charset="0"/>
              </a:rPr>
              <a:t>Two small goals 25/30 yards apart with 4 yd cone gates 2 yards in front of each goal. Two teams in pairs facing each other across the field. One team with a ball to each pair.</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ACTION. </a:t>
            </a:r>
          </a:p>
          <a:p>
            <a:r>
              <a:rPr lang="en-US" sz="1100" dirty="0">
                <a:latin typeface="Arial" panose="020B0604020202020204" pitchFamily="34" charset="0"/>
                <a:cs typeface="Arial" panose="020B0604020202020204" pitchFamily="34" charset="0"/>
              </a:rPr>
              <a:t>1v1. Attackers can only score if they dribble through the gate in front of the goal they shoot into. If a player dribbles through a gate at one end then changes direction for the other they must still go through the other gate before shooting. If the Defender wins the ball he can score.</a:t>
            </a:r>
          </a:p>
          <a:p>
            <a:endParaRPr lang="en-US" sz="1100" dirty="0">
              <a:latin typeface="Arial" panose="020B0604020202020204" pitchFamily="34" charset="0"/>
              <a:cs typeface="Arial" panose="020B0604020202020204" pitchFamily="34" charset="0"/>
            </a:endParaRPr>
          </a:p>
          <a:p>
            <a:r>
              <a:rPr lang="en-US" sz="1100" b="1" dirty="0">
                <a:solidFill>
                  <a:srgbClr val="FF0000"/>
                </a:solidFill>
                <a:latin typeface="Arial" panose="020B0604020202020204" pitchFamily="34" charset="0"/>
                <a:cs typeface="Arial" panose="020B0604020202020204" pitchFamily="34" charset="0"/>
              </a:rPr>
              <a:t>Make Harder</a:t>
            </a:r>
          </a:p>
          <a:p>
            <a:r>
              <a:rPr lang="en-US" sz="1100" b="1" dirty="0">
                <a:solidFill>
                  <a:srgbClr val="FF0000"/>
                </a:solidFill>
                <a:latin typeface="Arial" panose="020B0604020202020204" pitchFamily="34" charset="0"/>
                <a:cs typeface="Arial" panose="020B0604020202020204" pitchFamily="34" charset="0"/>
              </a:rPr>
              <a:t>Increase length of field to 40 yards</a:t>
            </a:r>
          </a:p>
          <a:p>
            <a:endParaRPr lang="en-US" sz="1100" b="1" dirty="0">
              <a:solidFill>
                <a:srgbClr val="FF0000"/>
              </a:solidFill>
              <a:latin typeface="Arial" panose="020B0604020202020204" pitchFamily="34" charset="0"/>
              <a:cs typeface="Arial" panose="020B0604020202020204" pitchFamily="34" charset="0"/>
            </a:endParaRPr>
          </a:p>
          <a:p>
            <a:r>
              <a:rPr lang="en-US" sz="1100" b="1" dirty="0">
                <a:solidFill>
                  <a:schemeClr val="accent1"/>
                </a:solidFill>
                <a:latin typeface="Arial" panose="020B0604020202020204" pitchFamily="34" charset="0"/>
                <a:cs typeface="Arial" panose="020B0604020202020204" pitchFamily="34" charset="0"/>
              </a:rPr>
              <a:t>COACH TIP TO PLAYER</a:t>
            </a:r>
          </a:p>
          <a:p>
            <a:r>
              <a:rPr lang="en-US" sz="1100" b="1" dirty="0">
                <a:solidFill>
                  <a:schemeClr val="accent1"/>
                </a:solidFill>
                <a:latin typeface="Arial" panose="020B0604020202020204" pitchFamily="34" charset="0"/>
                <a:cs typeface="Arial" panose="020B0604020202020204" pitchFamily="34" charset="0"/>
              </a:rPr>
              <a:t>Attackers: Adjust your body shape so your first touch goes towards one of the goals</a:t>
            </a:r>
          </a:p>
          <a:p>
            <a:r>
              <a:rPr lang="en-US" sz="1100" b="1" dirty="0">
                <a:solidFill>
                  <a:schemeClr val="accent1"/>
                </a:solidFill>
                <a:latin typeface="Arial" panose="020B0604020202020204" pitchFamily="34" charset="0"/>
                <a:cs typeface="Arial" panose="020B0604020202020204" pitchFamily="34" charset="0"/>
              </a:rPr>
              <a:t>Defender:  don’t give up, block your opponent from going through the gates till they tire, then go in and win the ball</a:t>
            </a:r>
            <a:r>
              <a:rPr lang="en-US" sz="1200" b="1" dirty="0">
                <a:solidFill>
                  <a:schemeClr val="accent1"/>
                </a:solidFill>
                <a:latin typeface="Arial" panose="020B0604020202020204" pitchFamily="34" charset="0"/>
                <a:cs typeface="Arial" panose="020B0604020202020204" pitchFamily="34" charset="0"/>
              </a:rPr>
              <a:t>.</a:t>
            </a:r>
            <a:endParaRPr lang="en-GB" sz="1200" b="1" dirty="0">
              <a:solidFill>
                <a:schemeClr val="accent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4B8ED6E-CF41-6D49-8814-82AF124AF8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433" y="1005239"/>
            <a:ext cx="6457502" cy="3705722"/>
          </a:xfrm>
          <a:prstGeom prst="rect">
            <a:avLst/>
          </a:prstGeom>
          <a:ln>
            <a:solidFill>
              <a:srgbClr val="000000"/>
            </a:solidFill>
          </a:ln>
        </p:spPr>
      </p:pic>
      <p:sp>
        <p:nvSpPr>
          <p:cNvPr id="9" name="TextBox 8">
            <a:extLst>
              <a:ext uri="{FF2B5EF4-FFF2-40B4-BE49-F238E27FC236}">
                <a16:creationId xmlns:a16="http://schemas.microsoft.com/office/drawing/2014/main" id="{54919F6E-C640-2C41-B4E3-DC8EE171C9B1}"/>
              </a:ext>
            </a:extLst>
          </p:cNvPr>
          <p:cNvSpPr txBox="1"/>
          <p:nvPr/>
        </p:nvSpPr>
        <p:spPr>
          <a:xfrm>
            <a:off x="2665714" y="327292"/>
            <a:ext cx="1685077"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MOVES (M26)</a:t>
            </a:r>
          </a:p>
          <a:p>
            <a:endParaRPr lang="en-US" dirty="0"/>
          </a:p>
        </p:txBody>
      </p:sp>
    </p:spTree>
    <p:extLst>
      <p:ext uri="{BB962C8B-B14F-4D97-AF65-F5344CB8AC3E}">
        <p14:creationId xmlns:p14="http://schemas.microsoft.com/office/powerpoint/2010/main" val="433785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Charlie Cooke\My Documents\ASC_Session_Image_23-6-2013_14102.png"/>
          <p:cNvPicPr/>
          <p:nvPr/>
        </p:nvPicPr>
        <p:blipFill>
          <a:blip r:embed="rId2">
            <a:extLst>
              <a:ext uri="{28A0092B-C50C-407E-A947-70E740481C1C}">
                <a14:useLocalDpi xmlns:a14="http://schemas.microsoft.com/office/drawing/2010/main" val="0"/>
              </a:ext>
            </a:extLst>
          </a:blip>
          <a:srcRect/>
          <a:stretch>
            <a:fillRect/>
          </a:stretch>
        </p:blipFill>
        <p:spPr bwMode="auto">
          <a:xfrm>
            <a:off x="332656" y="798096"/>
            <a:ext cx="6258644" cy="3288729"/>
          </a:xfrm>
          <a:prstGeom prst="rect">
            <a:avLst/>
          </a:prstGeom>
          <a:noFill/>
          <a:ln>
            <a:solidFill>
              <a:schemeClr val="tx1"/>
            </a:solidFill>
          </a:ln>
        </p:spPr>
      </p:pic>
      <p:sp>
        <p:nvSpPr>
          <p:cNvPr id="3" name="TextBox 2"/>
          <p:cNvSpPr txBox="1"/>
          <p:nvPr/>
        </p:nvSpPr>
        <p:spPr>
          <a:xfrm>
            <a:off x="332656" y="4340610"/>
            <a:ext cx="6258644" cy="3647152"/>
          </a:xfrm>
          <a:prstGeom prst="rect">
            <a:avLst/>
          </a:prstGeom>
          <a:noFill/>
          <a:ln>
            <a:solidFill>
              <a:schemeClr val="tx1"/>
            </a:solidFill>
          </a:ln>
        </p:spPr>
        <p:txBody>
          <a:bodyPr wrap="square" rtlCol="0">
            <a:spAutoFit/>
          </a:bodyPr>
          <a:lstStyle/>
          <a:p>
            <a:r>
              <a:rPr lang="en-US" sz="1100" b="1" dirty="0">
                <a:latin typeface="Arial"/>
              </a:rPr>
              <a:t>Purpose: </a:t>
            </a:r>
            <a:r>
              <a:rPr lang="en-US" sz="1100" dirty="0">
                <a:latin typeface="Arial"/>
              </a:rPr>
              <a:t>To Improve 1 v 1 decision making.</a:t>
            </a:r>
          </a:p>
          <a:p>
            <a:endParaRPr lang="en-US" sz="1100" b="1" dirty="0">
              <a:latin typeface="Arial"/>
            </a:endParaRPr>
          </a:p>
          <a:p>
            <a:r>
              <a:rPr lang="en-US" sz="1100" b="1" dirty="0">
                <a:latin typeface="Arial"/>
              </a:rPr>
              <a:t>SET UP</a:t>
            </a:r>
          </a:p>
          <a:p>
            <a:r>
              <a:rPr lang="en-US" sz="1100" dirty="0">
                <a:latin typeface="Arial"/>
              </a:rPr>
              <a:t>Two small goals 25/30 yards apart with 4 yd cone gates 2 yards in front of each goal. </a:t>
            </a:r>
            <a:endParaRPr lang="en-GB" sz="1100" dirty="0">
              <a:latin typeface="Arial"/>
            </a:endParaRPr>
          </a:p>
          <a:p>
            <a:r>
              <a:rPr lang="en-US" sz="1100" dirty="0">
                <a:latin typeface="Arial"/>
              </a:rPr>
              <a:t>Two teams in pairs facing each other across the field, one team, with a ball to each pair.</a:t>
            </a:r>
            <a:endParaRPr lang="en-GB" sz="1100" dirty="0">
              <a:latin typeface="Arial"/>
            </a:endParaRPr>
          </a:p>
          <a:p>
            <a:endParaRPr lang="en-US" sz="1100" b="1" dirty="0">
              <a:latin typeface="Arial"/>
            </a:endParaRPr>
          </a:p>
          <a:p>
            <a:r>
              <a:rPr lang="en-US" sz="1100" b="1" dirty="0">
                <a:latin typeface="Arial"/>
              </a:rPr>
              <a:t>ACTION</a:t>
            </a:r>
          </a:p>
          <a:p>
            <a:r>
              <a:rPr lang="en-US" sz="1100" dirty="0">
                <a:latin typeface="Arial"/>
              </a:rPr>
              <a:t>Y1 passes to R 1 who passes 1st touch to R2 and overlaps behind R2.</a:t>
            </a:r>
            <a:r>
              <a:rPr lang="en-GB" sz="1100" dirty="0">
                <a:latin typeface="Arial"/>
              </a:rPr>
              <a:t> </a:t>
            </a:r>
            <a:r>
              <a:rPr lang="en-US" sz="1100" dirty="0">
                <a:latin typeface="Arial"/>
              </a:rPr>
              <a:t>R2 can use R 1 on the overlap or can choose another action.</a:t>
            </a:r>
            <a:endParaRPr lang="en-GB" sz="1100" dirty="0">
              <a:latin typeface="Arial"/>
            </a:endParaRPr>
          </a:p>
          <a:p>
            <a:r>
              <a:rPr lang="en-US" sz="1100" dirty="0">
                <a:latin typeface="Arial"/>
              </a:rPr>
              <a:t>Defenders can score if they win the ball.</a:t>
            </a:r>
            <a:endParaRPr lang="en-GB" sz="1100" dirty="0">
              <a:latin typeface="Arial"/>
            </a:endParaRPr>
          </a:p>
          <a:p>
            <a:r>
              <a:rPr lang="en-US" sz="1100" dirty="0">
                <a:latin typeface="Arial"/>
              </a:rPr>
              <a:t>Teams can only score by either dribbling through one of the gates to shoot or passing through a gate for their team mate to shoot. </a:t>
            </a:r>
            <a:endParaRPr lang="en-GB" sz="1100" dirty="0">
              <a:latin typeface="Arial"/>
            </a:endParaRPr>
          </a:p>
          <a:p>
            <a:r>
              <a:rPr lang="en-US" sz="1100" dirty="0">
                <a:latin typeface="Arial"/>
              </a:rPr>
              <a:t>If a player dribbles through a gate at one end then changes direction for the other they must still go through the other gate before shooting.</a:t>
            </a:r>
          </a:p>
          <a:p>
            <a:endParaRPr lang="en-US" sz="1100" b="1" dirty="0">
              <a:latin typeface="Arial"/>
            </a:endParaRPr>
          </a:p>
          <a:p>
            <a:r>
              <a:rPr lang="en-US" sz="1100" b="1" dirty="0">
                <a:solidFill>
                  <a:srgbClr val="FF0000"/>
                </a:solidFill>
                <a:latin typeface="Arial"/>
              </a:rPr>
              <a:t>Make Harder</a:t>
            </a:r>
          </a:p>
          <a:p>
            <a:r>
              <a:rPr lang="en-US" sz="1100" dirty="0">
                <a:solidFill>
                  <a:srgbClr val="FF0000"/>
                </a:solidFill>
                <a:latin typeface="Arial"/>
              </a:rPr>
              <a:t>Players can only score with a first touch finish.</a:t>
            </a:r>
            <a:endParaRPr lang="en-GB" sz="1100" dirty="0">
              <a:solidFill>
                <a:srgbClr val="FF0000"/>
              </a:solidFill>
              <a:latin typeface="Arial"/>
            </a:endParaRPr>
          </a:p>
          <a:p>
            <a:endParaRPr lang="en-US" sz="1100" b="1" dirty="0">
              <a:latin typeface="Arial"/>
            </a:endParaRPr>
          </a:p>
          <a:p>
            <a:r>
              <a:rPr lang="en-US" sz="1100" b="1" dirty="0">
                <a:solidFill>
                  <a:srgbClr val="0070C0"/>
                </a:solidFill>
                <a:latin typeface="Arial"/>
              </a:rPr>
              <a:t>COACH TIP TO PLAYER</a:t>
            </a:r>
          </a:p>
          <a:p>
            <a:r>
              <a:rPr lang="en-US" sz="1100" b="1" dirty="0">
                <a:solidFill>
                  <a:srgbClr val="0070C0"/>
                </a:solidFill>
                <a:latin typeface="Arial"/>
              </a:rPr>
              <a:t>Attack: Pass &amp; move, find space.</a:t>
            </a:r>
          </a:p>
          <a:p>
            <a:r>
              <a:rPr lang="en-US" sz="1100" b="1" dirty="0">
                <a:solidFill>
                  <a:srgbClr val="0070C0"/>
                </a:solidFill>
                <a:latin typeface="Arial"/>
              </a:rPr>
              <a:t>Defenders: </a:t>
            </a:r>
            <a:r>
              <a:rPr lang="en-US" sz="1100" dirty="0">
                <a:solidFill>
                  <a:srgbClr val="0070C0"/>
                </a:solidFill>
                <a:latin typeface="Arial"/>
              </a:rPr>
              <a:t>work together, communicate constantly and don’t be too far away from each other.</a:t>
            </a:r>
          </a:p>
        </p:txBody>
      </p:sp>
      <p:sp>
        <p:nvSpPr>
          <p:cNvPr id="4" name="TextBox 3"/>
          <p:cNvSpPr txBox="1"/>
          <p:nvPr/>
        </p:nvSpPr>
        <p:spPr>
          <a:xfrm>
            <a:off x="5775" y="209220"/>
            <a:ext cx="6857998"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MOVES (M27)</a:t>
            </a:r>
          </a:p>
          <a:p>
            <a:endParaRPr lang="en-US" dirty="0">
              <a:latin typeface="Arial"/>
            </a:endParaRPr>
          </a:p>
        </p:txBody>
      </p:sp>
      <p:pic>
        <p:nvPicPr>
          <p:cNvPr id="6" name="Picture 5"/>
          <p:cNvPicPr>
            <a:picLocks noChangeAspect="1"/>
          </p:cNvPicPr>
          <p:nvPr/>
        </p:nvPicPr>
        <p:blipFill>
          <a:blip r:embed="rId3"/>
          <a:stretch>
            <a:fillRect/>
          </a:stretch>
        </p:blipFill>
        <p:spPr>
          <a:xfrm>
            <a:off x="2863273" y="8326330"/>
            <a:ext cx="1143749" cy="578425"/>
          </a:xfrm>
          <a:prstGeom prst="rect">
            <a:avLst/>
          </a:prstGeom>
        </p:spPr>
      </p:pic>
    </p:spTree>
    <p:extLst>
      <p:ext uri="{BB962C8B-B14F-4D97-AF65-F5344CB8AC3E}">
        <p14:creationId xmlns:p14="http://schemas.microsoft.com/office/powerpoint/2010/main" val="23806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92038" y="4308306"/>
            <a:ext cx="6486971" cy="3878316"/>
          </a:xfrm>
          <a:prstGeom prst="rect">
            <a:avLst/>
          </a:prstGeom>
          <a:noFill/>
          <a:ln w="9525">
            <a:solidFill>
              <a:srgbClr val="000000"/>
            </a:solidFill>
            <a:miter lim="800000"/>
            <a:headEnd/>
            <a:tailEnd/>
          </a:ln>
          <a:effectLst/>
        </p:spPr>
        <p:txBody>
          <a:bodyPr vert="horz" wrap="square" lIns="33762" tIns="33762" rIns="33762" bIns="33762" numCol="1" anchor="t" anchorCtr="0" compatLnSpc="1">
            <a:prstTxWarp prst="textNoShape">
              <a:avLst/>
            </a:prstTxWarp>
          </a:bodyPr>
          <a:lstStyle/>
          <a:p>
            <a:pPr defTabSz="844083" fontAlgn="base">
              <a:spcBef>
                <a:spcPct val="0"/>
              </a:spcBef>
              <a:spcAft>
                <a:spcPct val="0"/>
              </a:spcAft>
            </a:pPr>
            <a:r>
              <a:rPr lang="en-US" sz="1100" b="1" dirty="0">
                <a:latin typeface="Arial"/>
                <a:ea typeface="Arial"/>
                <a:cs typeface="Arial"/>
              </a:rPr>
              <a:t>Purpose: To Improve Changes of Direction &amp; Stops/Start Moves.</a:t>
            </a:r>
          </a:p>
          <a:p>
            <a:pPr defTabSz="844083" fontAlgn="base">
              <a:spcBef>
                <a:spcPct val="0"/>
              </a:spcBef>
              <a:spcAft>
                <a:spcPct val="0"/>
              </a:spcAft>
            </a:pPr>
            <a:endParaRPr lang="en-US" sz="1100" b="1" dirty="0">
              <a:latin typeface="Arial"/>
              <a:ea typeface="Arial"/>
              <a:cs typeface="Arial"/>
            </a:endParaRPr>
          </a:p>
          <a:p>
            <a:pPr defTabSz="844083" fontAlgn="base">
              <a:spcBef>
                <a:spcPct val="0"/>
              </a:spcBef>
              <a:spcAft>
                <a:spcPct val="0"/>
              </a:spcAft>
            </a:pPr>
            <a:r>
              <a:rPr lang="en-US" sz="1100" b="1" dirty="0">
                <a:latin typeface="Arial"/>
                <a:ea typeface="Arial"/>
                <a:cs typeface="Arial"/>
              </a:rPr>
              <a:t>SET UP</a:t>
            </a:r>
          </a:p>
          <a:p>
            <a:pPr defTabSz="844083" fontAlgn="base">
              <a:spcBef>
                <a:spcPct val="0"/>
              </a:spcBef>
              <a:spcAft>
                <a:spcPct val="0"/>
              </a:spcAft>
            </a:pPr>
            <a:r>
              <a:rPr lang="en-US" sz="1100" dirty="0">
                <a:latin typeface="Arial"/>
                <a:ea typeface="Arial"/>
                <a:cs typeface="Arial"/>
              </a:rPr>
              <a:t>A player with a ball on each corner of a 15 yard square.</a:t>
            </a:r>
          </a:p>
          <a:p>
            <a:pPr defTabSz="844083" fontAlgn="base">
              <a:spcBef>
                <a:spcPct val="0"/>
              </a:spcBef>
              <a:spcAft>
                <a:spcPct val="0"/>
              </a:spcAft>
            </a:pPr>
            <a:r>
              <a:rPr lang="en-US" sz="1100" dirty="0">
                <a:latin typeface="Arial"/>
                <a:ea typeface="Arial"/>
                <a:cs typeface="Arial"/>
              </a:rPr>
              <a:t>4 small Goals facing each corner.</a:t>
            </a:r>
          </a:p>
          <a:p>
            <a:pPr defTabSz="844083" fontAlgn="base">
              <a:spcBef>
                <a:spcPct val="0"/>
              </a:spcBef>
              <a:spcAft>
                <a:spcPct val="0"/>
              </a:spcAft>
            </a:pPr>
            <a:endParaRPr lang="en-US" sz="1108" b="1" dirty="0">
              <a:latin typeface="Arial"/>
              <a:ea typeface="Arial"/>
              <a:cs typeface="Arial"/>
            </a:endParaRPr>
          </a:p>
          <a:p>
            <a:pPr defTabSz="844083" fontAlgn="base">
              <a:spcBef>
                <a:spcPct val="0"/>
              </a:spcBef>
              <a:spcAft>
                <a:spcPct val="0"/>
              </a:spcAft>
            </a:pPr>
            <a:r>
              <a:rPr lang="en-US" sz="1100" b="1" dirty="0">
                <a:latin typeface="Arial"/>
                <a:ea typeface="Arial"/>
                <a:cs typeface="Arial"/>
              </a:rPr>
              <a:t>ACTION</a:t>
            </a:r>
          </a:p>
          <a:p>
            <a:pPr defTabSz="844083" fontAlgn="base">
              <a:spcBef>
                <a:spcPct val="0"/>
              </a:spcBef>
              <a:spcAft>
                <a:spcPct val="0"/>
              </a:spcAft>
            </a:pPr>
            <a:r>
              <a:rPr lang="en-US" sz="1100" b="1" dirty="0">
                <a:latin typeface="Arial"/>
                <a:ea typeface="Arial"/>
                <a:cs typeface="Arial"/>
              </a:rPr>
              <a:t>Game Moves to use at middle cones:</a:t>
            </a:r>
          </a:p>
          <a:p>
            <a:pPr marL="171450" indent="-171450" defTabSz="844083" fontAlgn="base">
              <a:spcBef>
                <a:spcPct val="0"/>
              </a:spcBef>
              <a:spcAft>
                <a:spcPct val="0"/>
              </a:spcAft>
              <a:buFont typeface="Arial"/>
              <a:buChar char="•"/>
            </a:pPr>
            <a:r>
              <a:rPr lang="en-US" sz="1100" b="1" dirty="0">
                <a:latin typeface="Arial"/>
                <a:ea typeface="Arial"/>
                <a:cs typeface="Arial"/>
              </a:rPr>
              <a:t>High Wave </a:t>
            </a:r>
          </a:p>
          <a:p>
            <a:pPr marL="171450" indent="-171450" defTabSz="844083" fontAlgn="base">
              <a:spcBef>
                <a:spcPct val="0"/>
              </a:spcBef>
              <a:spcAft>
                <a:spcPct val="0"/>
              </a:spcAft>
              <a:buFont typeface="Arial"/>
              <a:buChar char="•"/>
            </a:pPr>
            <a:r>
              <a:rPr lang="en-US" sz="1100" b="1" dirty="0">
                <a:latin typeface="Arial"/>
                <a:ea typeface="Arial"/>
                <a:cs typeface="Arial"/>
              </a:rPr>
              <a:t>Drag push  </a:t>
            </a:r>
          </a:p>
          <a:p>
            <a:pPr marL="171450" indent="-171450" defTabSz="844083" fontAlgn="base">
              <a:spcBef>
                <a:spcPct val="0"/>
              </a:spcBef>
              <a:spcAft>
                <a:spcPct val="0"/>
              </a:spcAft>
              <a:buFont typeface="Arial"/>
              <a:buChar char="•"/>
            </a:pPr>
            <a:r>
              <a:rPr lang="en-US" sz="1100" b="1" dirty="0">
                <a:latin typeface="Arial"/>
                <a:ea typeface="Arial"/>
                <a:cs typeface="Arial"/>
              </a:rPr>
              <a:t>Pull Push</a:t>
            </a:r>
          </a:p>
          <a:p>
            <a:pPr defTabSz="844083" fontAlgn="base">
              <a:spcBef>
                <a:spcPct val="0"/>
              </a:spcBef>
              <a:spcAft>
                <a:spcPct val="0"/>
              </a:spcAft>
            </a:pPr>
            <a:endParaRPr lang="en-US" sz="1100" b="1" dirty="0">
              <a:latin typeface="Arial"/>
              <a:ea typeface="Arial"/>
              <a:cs typeface="Arial"/>
            </a:endParaRPr>
          </a:p>
          <a:p>
            <a:pPr defTabSz="844083" fontAlgn="base">
              <a:spcBef>
                <a:spcPct val="0"/>
              </a:spcBef>
              <a:spcAft>
                <a:spcPct val="0"/>
              </a:spcAft>
            </a:pPr>
            <a:r>
              <a:rPr lang="en-US" sz="1100" dirty="0">
                <a:latin typeface="Arial"/>
                <a:ea typeface="Arial"/>
                <a:cs typeface="Arial"/>
              </a:rPr>
              <a:t>On the Coach’s signal each player dribbles at speed around the square and at each middle red cone makes a Stop &amp; Start Move.</a:t>
            </a:r>
          </a:p>
          <a:p>
            <a:pPr defTabSz="844083" fontAlgn="base">
              <a:spcBef>
                <a:spcPct val="0"/>
              </a:spcBef>
              <a:spcAft>
                <a:spcPct val="0"/>
              </a:spcAft>
            </a:pPr>
            <a:r>
              <a:rPr lang="en-US" sz="1100" dirty="0">
                <a:latin typeface="Arial"/>
                <a:ea typeface="Arial"/>
                <a:cs typeface="Arial"/>
              </a:rPr>
              <a:t>On completing the circuit they shoot at goal.</a:t>
            </a:r>
            <a:endParaRPr lang="en-US" sz="1100" b="1" dirty="0">
              <a:latin typeface="Arial"/>
              <a:ea typeface="Arial"/>
              <a:cs typeface="Arial"/>
            </a:endParaRPr>
          </a:p>
          <a:p>
            <a:pPr defTabSz="844083" fontAlgn="base">
              <a:spcBef>
                <a:spcPct val="0"/>
              </a:spcBef>
              <a:spcAft>
                <a:spcPct val="0"/>
              </a:spcAft>
            </a:pPr>
            <a:endParaRPr lang="en-US" sz="1100" b="1" dirty="0">
              <a:latin typeface="Arial"/>
              <a:ea typeface="Arial"/>
              <a:cs typeface="Arial"/>
            </a:endParaRPr>
          </a:p>
          <a:p>
            <a:pPr defTabSz="844083" fontAlgn="base">
              <a:spcBef>
                <a:spcPct val="0"/>
              </a:spcBef>
              <a:spcAft>
                <a:spcPct val="0"/>
              </a:spcAft>
            </a:pPr>
            <a:r>
              <a:rPr lang="en-US" sz="1100" b="1" dirty="0">
                <a:solidFill>
                  <a:srgbClr val="FF0000"/>
                </a:solidFill>
                <a:latin typeface="Arial"/>
                <a:ea typeface="Arial"/>
                <a:cs typeface="Arial"/>
              </a:rPr>
              <a:t>MAKE HARDER</a:t>
            </a:r>
          </a:p>
          <a:p>
            <a:pPr defTabSz="844083" fontAlgn="base">
              <a:spcBef>
                <a:spcPct val="0"/>
              </a:spcBef>
              <a:spcAft>
                <a:spcPct val="0"/>
              </a:spcAft>
            </a:pPr>
            <a:r>
              <a:rPr lang="en-US" sz="1100" b="1" dirty="0">
                <a:solidFill>
                  <a:srgbClr val="FF0000"/>
                </a:solidFill>
                <a:latin typeface="Arial"/>
                <a:ea typeface="Arial"/>
                <a:cs typeface="Arial"/>
              </a:rPr>
              <a:t>Shoot with weaker foot.</a:t>
            </a:r>
          </a:p>
          <a:p>
            <a:pPr defTabSz="844083" fontAlgn="base">
              <a:spcBef>
                <a:spcPct val="0"/>
              </a:spcBef>
              <a:spcAft>
                <a:spcPct val="0"/>
              </a:spcAft>
            </a:pPr>
            <a:endParaRPr lang="en-US" sz="1100" b="1" dirty="0">
              <a:solidFill>
                <a:srgbClr val="FF0000"/>
              </a:solidFill>
              <a:latin typeface="Arial"/>
              <a:ea typeface="Arial"/>
              <a:cs typeface="Arial"/>
            </a:endParaRPr>
          </a:p>
          <a:p>
            <a:pPr defTabSz="844083" fontAlgn="base">
              <a:spcBef>
                <a:spcPct val="0"/>
              </a:spcBef>
              <a:spcAft>
                <a:spcPct val="0"/>
              </a:spcAft>
            </a:pPr>
            <a:endParaRPr lang="en-US" sz="1100" b="1" dirty="0">
              <a:solidFill>
                <a:srgbClr val="FF0000"/>
              </a:solidFill>
              <a:latin typeface="Arial"/>
              <a:ea typeface="Arial"/>
              <a:cs typeface="Arial"/>
            </a:endParaRPr>
          </a:p>
          <a:p>
            <a:pPr defTabSz="844083" fontAlgn="base">
              <a:spcBef>
                <a:spcPct val="0"/>
              </a:spcBef>
              <a:spcAft>
                <a:spcPct val="0"/>
              </a:spcAft>
            </a:pPr>
            <a:r>
              <a:rPr lang="en-US" sz="1100" b="1" dirty="0">
                <a:solidFill>
                  <a:srgbClr val="0070C0"/>
                </a:solidFill>
                <a:latin typeface="Arial"/>
              </a:rPr>
              <a:t>COACH TIP TO PLAYER </a:t>
            </a:r>
            <a:endParaRPr lang="en-US" sz="1100" b="1" dirty="0">
              <a:solidFill>
                <a:srgbClr val="0070C0"/>
              </a:solidFill>
              <a:latin typeface="Arial"/>
              <a:cs typeface="Arial"/>
            </a:endParaRPr>
          </a:p>
          <a:p>
            <a:pPr defTabSz="844083" fontAlgn="base">
              <a:spcBef>
                <a:spcPct val="0"/>
              </a:spcBef>
              <a:spcAft>
                <a:spcPct val="0"/>
              </a:spcAft>
            </a:pPr>
            <a:r>
              <a:rPr lang="en-US" sz="1100" dirty="0">
                <a:solidFill>
                  <a:srgbClr val="0070C0"/>
                </a:solidFill>
                <a:latin typeface="Arial"/>
                <a:ea typeface="Arial"/>
                <a:cs typeface="Arial"/>
              </a:rPr>
              <a:t>Eyes up and try to be aware of other shooters progress.</a:t>
            </a:r>
          </a:p>
        </p:txBody>
      </p:sp>
      <p:grpSp>
        <p:nvGrpSpPr>
          <p:cNvPr id="10" name="Group 9"/>
          <p:cNvGrpSpPr/>
          <p:nvPr/>
        </p:nvGrpSpPr>
        <p:grpSpPr>
          <a:xfrm>
            <a:off x="195469" y="849113"/>
            <a:ext cx="6486971" cy="3319486"/>
            <a:chOff x="1329275" y="1181160"/>
            <a:chExt cx="5306711" cy="4020646"/>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9275" y="1181160"/>
              <a:ext cx="5306711" cy="4020646"/>
            </a:xfrm>
            <a:prstGeom prst="rect">
              <a:avLst/>
            </a:prstGeom>
            <a:ln>
              <a:solidFill>
                <a:schemeClr val="tx1"/>
              </a:solidFill>
            </a:ln>
          </p:spPr>
        </p:pic>
        <p:sp>
          <p:nvSpPr>
            <p:cNvPr id="8" name="TextBox 7"/>
            <p:cNvSpPr txBox="1"/>
            <p:nvPr/>
          </p:nvSpPr>
          <p:spPr>
            <a:xfrm>
              <a:off x="4156095" y="4866735"/>
              <a:ext cx="2353344" cy="215444"/>
            </a:xfrm>
            <a:prstGeom prst="rect">
              <a:avLst/>
            </a:prstGeom>
            <a:solidFill>
              <a:srgbClr val="FFFFFF"/>
            </a:solidFill>
            <a:ln>
              <a:solidFill>
                <a:schemeClr val="bg1"/>
              </a:solidFill>
            </a:ln>
          </p:spPr>
          <p:txBody>
            <a:bodyPr wrap="square" rtlCol="0">
              <a:spAutoFit/>
            </a:bodyPr>
            <a:lstStyle/>
            <a:p>
              <a:endParaRPr lang="en-US" sz="800" dirty="0"/>
            </a:p>
          </p:txBody>
        </p:sp>
        <p:sp>
          <p:nvSpPr>
            <p:cNvPr id="9" name="TextBox 8"/>
            <p:cNvSpPr txBox="1"/>
            <p:nvPr/>
          </p:nvSpPr>
          <p:spPr>
            <a:xfrm>
              <a:off x="1332082" y="1207803"/>
              <a:ext cx="159850" cy="215444"/>
            </a:xfrm>
            <a:prstGeom prst="rect">
              <a:avLst/>
            </a:prstGeom>
            <a:solidFill>
              <a:srgbClr val="FFFFFF"/>
            </a:solidFill>
            <a:ln>
              <a:solidFill>
                <a:srgbClr val="FFFFFF"/>
              </a:solidFill>
            </a:ln>
          </p:spPr>
          <p:txBody>
            <a:bodyPr wrap="square" rtlCol="0">
              <a:spAutoFit/>
            </a:bodyPr>
            <a:lstStyle/>
            <a:p>
              <a:endParaRPr lang="en-US" sz="800" dirty="0"/>
            </a:p>
          </p:txBody>
        </p:sp>
      </p:grpSp>
      <p:sp>
        <p:nvSpPr>
          <p:cNvPr id="2" name="TextBox 1"/>
          <p:cNvSpPr txBox="1"/>
          <p:nvPr/>
        </p:nvSpPr>
        <p:spPr>
          <a:xfrm>
            <a:off x="2648542" y="226319"/>
            <a:ext cx="1620957" cy="800219"/>
          </a:xfrm>
          <a:prstGeom prst="rect">
            <a:avLst/>
          </a:prstGeom>
          <a:noFill/>
        </p:spPr>
        <p:txBody>
          <a:bodyPr wrap="none" rtlCol="0">
            <a:spAutoFit/>
          </a:bodyPr>
          <a:lstStyle/>
          <a:p>
            <a:r>
              <a:rPr lang="en-US" b="1" dirty="0">
                <a:solidFill>
                  <a:srgbClr val="000000"/>
                </a:solidFill>
                <a:latin typeface="Arial" panose="020B0604020202020204" pitchFamily="34" charset="0"/>
                <a:cs typeface="Arial" panose="020B0604020202020204" pitchFamily="34" charset="0"/>
              </a:rPr>
              <a:t> MOVES (M2)</a:t>
            </a:r>
          </a:p>
          <a:p>
            <a:endParaRPr kumimoji="1" lang="en-US" sz="2800" b="1" i="1" cap="all" dirty="0">
              <a:solidFill>
                <a:prstClr val="black"/>
              </a:solidFill>
              <a:latin typeface="Franklin Gothic Heavy" charset="0"/>
            </a:endParaRPr>
          </a:p>
        </p:txBody>
      </p:sp>
      <p:pic>
        <p:nvPicPr>
          <p:cNvPr id="11" name="Picture 10">
            <a:extLst>
              <a:ext uri="{FF2B5EF4-FFF2-40B4-BE49-F238E27FC236}">
                <a16:creationId xmlns:a16="http://schemas.microsoft.com/office/drawing/2014/main" id="{B80BA16B-1CD6-4252-9388-F9F12B166345}"/>
              </a:ext>
            </a:extLst>
          </p:cNvPr>
          <p:cNvPicPr>
            <a:picLocks noChangeAspect="1"/>
          </p:cNvPicPr>
          <p:nvPr/>
        </p:nvPicPr>
        <p:blipFill>
          <a:blip r:embed="rId3"/>
          <a:stretch>
            <a:fillRect/>
          </a:stretch>
        </p:blipFill>
        <p:spPr>
          <a:xfrm>
            <a:off x="2939799" y="8326330"/>
            <a:ext cx="1422400" cy="719347"/>
          </a:xfrm>
          <a:prstGeom prst="rect">
            <a:avLst/>
          </a:prstGeom>
        </p:spPr>
      </p:pic>
      <p:pic>
        <p:nvPicPr>
          <p:cNvPr id="12" name="図 2">
            <a:extLst>
              <a:ext uri="{FF2B5EF4-FFF2-40B4-BE49-F238E27FC236}">
                <a16:creationId xmlns:a16="http://schemas.microsoft.com/office/drawing/2014/main" id="{6F0EDB8A-F1F3-479F-AFAC-BDCB04F128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5273" y="2304416"/>
            <a:ext cx="1377582" cy="617107"/>
          </a:xfrm>
          <a:prstGeom prst="rect">
            <a:avLst/>
          </a:prstGeom>
        </p:spPr>
      </p:pic>
    </p:spTree>
    <p:extLst>
      <p:ext uri="{BB962C8B-B14F-4D97-AF65-F5344CB8AC3E}">
        <p14:creationId xmlns:p14="http://schemas.microsoft.com/office/powerpoint/2010/main" val="613403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78400" y="8326330"/>
            <a:ext cx="1422400" cy="719347"/>
          </a:xfrm>
          <a:prstGeom prst="rect">
            <a:avLst/>
          </a:prstGeom>
        </p:spPr>
      </p:pic>
      <p:sp>
        <p:nvSpPr>
          <p:cNvPr id="2" name="TextBox 1">
            <a:extLst>
              <a:ext uri="{FF2B5EF4-FFF2-40B4-BE49-F238E27FC236}">
                <a16:creationId xmlns:a16="http://schemas.microsoft.com/office/drawing/2014/main" id="{7CCDBDFD-7E3E-B142-89F0-4E9650532469}"/>
              </a:ext>
            </a:extLst>
          </p:cNvPr>
          <p:cNvSpPr txBox="1"/>
          <p:nvPr/>
        </p:nvSpPr>
        <p:spPr>
          <a:xfrm>
            <a:off x="1057275" y="1400175"/>
            <a:ext cx="184731" cy="369332"/>
          </a:xfrm>
          <a:prstGeom prst="rect">
            <a:avLst/>
          </a:prstGeom>
          <a:noFill/>
        </p:spPr>
        <p:txBody>
          <a:bodyPr wrap="none" rtlCol="0">
            <a:spAutoFit/>
          </a:bodyPr>
          <a:lstStyle/>
          <a:p>
            <a:endParaRPr lang="en-US" dirty="0"/>
          </a:p>
        </p:txBody>
      </p:sp>
      <p:pic>
        <p:nvPicPr>
          <p:cNvPr id="4" name="Picture 3" descr="ASC_Session_Image_8-4-2012_14954">
            <a:extLst>
              <a:ext uri="{FF2B5EF4-FFF2-40B4-BE49-F238E27FC236}">
                <a16:creationId xmlns:a16="http://schemas.microsoft.com/office/drawing/2014/main" id="{0BE57F76-4D5F-DF48-B288-EB32467516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1742" y="817670"/>
            <a:ext cx="6451663" cy="3454857"/>
          </a:xfrm>
          <a:prstGeom prst="rect">
            <a:avLst/>
          </a:prstGeom>
          <a:noFill/>
          <a:ln w="9525">
            <a:solidFill>
              <a:schemeClr val="tx1">
                <a:lumMod val="100000"/>
                <a:lumOff val="0"/>
              </a:schemeClr>
            </a:solidFill>
            <a:miter lim="800000"/>
            <a:headEnd/>
            <a:tailEnd/>
          </a:ln>
          <a:effectLst/>
        </p:spPr>
      </p:pic>
      <p:sp>
        <p:nvSpPr>
          <p:cNvPr id="5" name="TextBox 4">
            <a:extLst>
              <a:ext uri="{FF2B5EF4-FFF2-40B4-BE49-F238E27FC236}">
                <a16:creationId xmlns:a16="http://schemas.microsoft.com/office/drawing/2014/main" id="{FA19CF86-B354-4C40-B9A1-AEE77770703B}"/>
              </a:ext>
            </a:extLst>
          </p:cNvPr>
          <p:cNvSpPr txBox="1"/>
          <p:nvPr/>
        </p:nvSpPr>
        <p:spPr>
          <a:xfrm>
            <a:off x="231743" y="4340624"/>
            <a:ext cx="6451663" cy="3985706"/>
          </a:xfrm>
          <a:prstGeom prst="rect">
            <a:avLst/>
          </a:prstGeom>
          <a:noFill/>
          <a:ln>
            <a:solidFill>
              <a:schemeClr val="tx1"/>
            </a:solidFill>
          </a:ln>
        </p:spPr>
        <p:txBody>
          <a:bodyPr wrap="square" rtlCol="0">
            <a:spAutoFit/>
          </a:bodyPr>
          <a:lstStyle/>
          <a:p>
            <a:pPr algn="just"/>
            <a:r>
              <a:rPr lang="en-US" sz="1100" b="1" dirty="0">
                <a:latin typeface="Arial" panose="020B0604020202020204" pitchFamily="34" charset="0"/>
                <a:cs typeface="Arial" panose="020B0604020202020204" pitchFamily="34" charset="0"/>
              </a:rPr>
              <a:t>Purpose: </a:t>
            </a:r>
            <a:r>
              <a:rPr lang="en-US" sz="1100" dirty="0">
                <a:latin typeface="Arial" panose="020B0604020202020204" pitchFamily="34" charset="0"/>
                <a:cs typeface="Arial" panose="020B0604020202020204" pitchFamily="34" charset="0"/>
              </a:rPr>
              <a:t>To Improve 1 v 1 Attack &amp; </a:t>
            </a:r>
            <a:r>
              <a:rPr lang="en-US" sz="1100" dirty="0" err="1">
                <a:latin typeface="Arial" panose="020B0604020202020204" pitchFamily="34" charset="0"/>
                <a:cs typeface="Arial" panose="020B0604020202020204" pitchFamily="34" charset="0"/>
              </a:rPr>
              <a:t>Defence</a:t>
            </a:r>
            <a:r>
              <a:rPr lang="en-US" sz="1100" dirty="0">
                <a:latin typeface="Arial" panose="020B0604020202020204" pitchFamily="34" charset="0"/>
                <a:cs typeface="Arial" panose="020B0604020202020204" pitchFamily="34" charset="0"/>
              </a:rPr>
              <a:t>.</a:t>
            </a:r>
          </a:p>
          <a:p>
            <a:pPr algn="just"/>
            <a:endParaRPr lang="en-US" sz="1100" dirty="0">
              <a:latin typeface="Arial" panose="020B0604020202020204" pitchFamily="34" charset="0"/>
              <a:cs typeface="Arial" panose="020B0604020202020204" pitchFamily="34" charset="0"/>
            </a:endParaRPr>
          </a:p>
          <a:p>
            <a:pPr algn="just"/>
            <a:r>
              <a:rPr lang="en-US" sz="1100" b="1" dirty="0">
                <a:latin typeface="Arial" panose="020B0604020202020204" pitchFamily="34" charset="0"/>
                <a:cs typeface="Arial" panose="020B0604020202020204" pitchFamily="34" charset="0"/>
              </a:rPr>
              <a:t>SET UP</a:t>
            </a:r>
          </a:p>
          <a:p>
            <a:pPr algn="just"/>
            <a:r>
              <a:rPr lang="en-US" sz="1100" dirty="0">
                <a:latin typeface="Arial" panose="020B0604020202020204" pitchFamily="34" charset="0"/>
                <a:cs typeface="Arial" panose="020B0604020202020204" pitchFamily="34" charset="0"/>
              </a:rPr>
              <a:t>A 20x20yd grid marked with corner cones and two teams lined up at opposite mid points facing opposite directions.</a:t>
            </a:r>
            <a:endParaRPr lang="en-US" sz="1100" b="1" dirty="0">
              <a:latin typeface="Arial" panose="020B0604020202020204" pitchFamily="34" charset="0"/>
              <a:cs typeface="Arial" panose="020B0604020202020204" pitchFamily="34" charset="0"/>
            </a:endParaRPr>
          </a:p>
          <a:p>
            <a:pPr algn="just"/>
            <a:endParaRPr lang="en-US" sz="1100" b="1" dirty="0">
              <a:latin typeface="Arial" panose="020B0604020202020204" pitchFamily="34" charset="0"/>
              <a:cs typeface="Arial" panose="020B0604020202020204" pitchFamily="34" charset="0"/>
            </a:endParaRPr>
          </a:p>
          <a:p>
            <a:pPr algn="just"/>
            <a:r>
              <a:rPr lang="en-US" sz="1100" b="1" dirty="0">
                <a:latin typeface="Arial" panose="020B0604020202020204" pitchFamily="34" charset="0"/>
                <a:cs typeface="Arial" panose="020B0604020202020204" pitchFamily="34" charset="0"/>
              </a:rPr>
              <a:t>ACTION</a:t>
            </a:r>
            <a:endParaRPr lang="en-US" sz="1100" dirty="0">
              <a:latin typeface="Arial" panose="020B0604020202020204" pitchFamily="34" charset="0"/>
              <a:cs typeface="Arial" panose="020B0604020202020204" pitchFamily="34" charset="0"/>
            </a:endParaRPr>
          </a:p>
          <a:p>
            <a:pPr algn="just"/>
            <a:r>
              <a:rPr lang="en-US" sz="1100" b="1" dirty="0">
                <a:latin typeface="Arial" panose="020B0604020202020204" pitchFamily="34" charset="0"/>
                <a:cs typeface="Arial" panose="020B0604020202020204" pitchFamily="34" charset="0"/>
              </a:rPr>
              <a:t>V1 </a:t>
            </a:r>
            <a:r>
              <a:rPr lang="en-US" sz="1100" dirty="0">
                <a:latin typeface="Arial" panose="020B0604020202020204" pitchFamily="34" charset="0"/>
                <a:cs typeface="Arial" panose="020B0604020202020204" pitchFamily="34" charset="0"/>
              </a:rPr>
              <a:t>:No Ball</a:t>
            </a:r>
          </a:p>
          <a:p>
            <a:pPr algn="just"/>
            <a:r>
              <a:rPr lang="en-US" sz="1100" dirty="0">
                <a:latin typeface="Arial" panose="020B0604020202020204" pitchFamily="34" charset="0"/>
                <a:cs typeface="Arial" panose="020B0604020202020204" pitchFamily="34" charset="0"/>
              </a:rPr>
              <a:t>The Coach nominates which team will defend and which attacks.</a:t>
            </a:r>
            <a:endParaRPr lang="en-GB" sz="1100"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On the Coach’s call the first player from each team sprints around their respective corner</a:t>
            </a:r>
          </a:p>
          <a:p>
            <a:pPr algn="just"/>
            <a:r>
              <a:rPr lang="en-US" sz="1100" dirty="0">
                <a:latin typeface="Arial" panose="020B0604020202020204" pitchFamily="34" charset="0"/>
                <a:cs typeface="Arial" panose="020B0604020202020204" pitchFamily="34" charset="0"/>
              </a:rPr>
              <a:t>cone and enter the field.</a:t>
            </a:r>
            <a:endParaRPr lang="en-GB" sz="1100"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The “Attacker” tries to get over the opposite end line without being tagged by the “Defender.”</a:t>
            </a:r>
            <a:endParaRPr lang="en-GB" sz="1100"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If there is a tag the play ends and the Coach immediately calls the next players to start.</a:t>
            </a:r>
            <a:endParaRPr lang="en-GB" sz="1100"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The Coach keeps the cumulative score of all games.</a:t>
            </a:r>
          </a:p>
          <a:p>
            <a:pPr algn="just"/>
            <a:endParaRPr lang="en-US" sz="1100" dirty="0">
              <a:latin typeface="Arial" panose="020B0604020202020204" pitchFamily="34" charset="0"/>
              <a:cs typeface="Arial" panose="020B0604020202020204" pitchFamily="34" charset="0"/>
            </a:endParaRPr>
          </a:p>
          <a:p>
            <a:pPr algn="just"/>
            <a:r>
              <a:rPr lang="en-US" sz="1100" b="1" dirty="0">
                <a:solidFill>
                  <a:srgbClr val="FF0000"/>
                </a:solidFill>
                <a:latin typeface="Arial" panose="020B0604020202020204" pitchFamily="34" charset="0"/>
                <a:cs typeface="Arial" panose="020B0604020202020204" pitchFamily="34" charset="0"/>
              </a:rPr>
              <a:t>Make Harder</a:t>
            </a:r>
          </a:p>
          <a:p>
            <a:pPr algn="just"/>
            <a:r>
              <a:rPr lang="en-US" sz="1100" b="1" dirty="0">
                <a:solidFill>
                  <a:srgbClr val="FF0000"/>
                </a:solidFill>
                <a:latin typeface="Arial" panose="020B0604020202020204" pitchFamily="34" charset="0"/>
                <a:cs typeface="Arial" panose="020B0604020202020204" pitchFamily="34" charset="0"/>
              </a:rPr>
              <a:t>V2: Add Ball. The Coach passes to defender who passes to attacker and then tries to win the ball and carry it over the opposite line</a:t>
            </a:r>
          </a:p>
          <a:p>
            <a:pPr algn="just"/>
            <a:endParaRPr lang="en-US" sz="1100" b="1" dirty="0">
              <a:latin typeface="Arial" panose="020B0604020202020204" pitchFamily="34" charset="0"/>
              <a:cs typeface="Arial" panose="020B0604020202020204" pitchFamily="34" charset="0"/>
            </a:endParaRPr>
          </a:p>
          <a:p>
            <a:r>
              <a:rPr lang="en-US" sz="1100" b="1" dirty="0">
                <a:solidFill>
                  <a:schemeClr val="accent1"/>
                </a:solidFill>
                <a:latin typeface="Arial"/>
                <a:cs typeface="Arial"/>
              </a:rPr>
              <a:t>COACH TIP TO PLAYER </a:t>
            </a:r>
            <a:endParaRPr lang="en-US" sz="1100" dirty="0">
              <a:solidFill>
                <a:schemeClr val="accent1"/>
              </a:solidFill>
              <a:latin typeface="Arial"/>
              <a:cs typeface="Arial"/>
            </a:endParaRPr>
          </a:p>
          <a:p>
            <a:r>
              <a:rPr lang="en-US" sz="1100" b="1" dirty="0">
                <a:solidFill>
                  <a:schemeClr val="accent1"/>
                </a:solidFill>
                <a:latin typeface="Arial" pitchFamily="34" charset="0"/>
                <a:cs typeface="Arial" pitchFamily="34" charset="0"/>
              </a:rPr>
              <a:t>Attacking</a:t>
            </a:r>
            <a:r>
              <a:rPr lang="en-US" sz="1100" dirty="0">
                <a:solidFill>
                  <a:schemeClr val="accent1"/>
                </a:solidFill>
                <a:latin typeface="Arial" pitchFamily="34" charset="0"/>
                <a:cs typeface="Arial" pitchFamily="34" charset="0"/>
              </a:rPr>
              <a:t>: If speed alone can do it then you don’t need the Moves. If you need to us try the Feint Moves</a:t>
            </a:r>
          </a:p>
          <a:p>
            <a:r>
              <a:rPr lang="en-US" sz="1100" b="1" dirty="0">
                <a:solidFill>
                  <a:schemeClr val="accent1"/>
                </a:solidFill>
                <a:latin typeface="Arial" pitchFamily="34" charset="0"/>
                <a:cs typeface="Arial" pitchFamily="34" charset="0"/>
              </a:rPr>
              <a:t>Defending:  </a:t>
            </a:r>
            <a:r>
              <a:rPr lang="en-US" sz="1100" dirty="0">
                <a:solidFill>
                  <a:schemeClr val="accent1"/>
                </a:solidFill>
                <a:latin typeface="Arial" pitchFamily="34" charset="0"/>
                <a:cs typeface="Arial" pitchFamily="34" charset="0"/>
              </a:rPr>
              <a:t>Don’t rush in.</a:t>
            </a:r>
            <a:endParaRPr lang="en-GB" sz="1100" dirty="0">
              <a:solidFill>
                <a:schemeClr val="accent1"/>
              </a:solidFill>
              <a:latin typeface="Arial" pitchFamily="34" charset="0"/>
              <a:cs typeface="Arial" pitchFamily="34" charset="0"/>
            </a:endParaRPr>
          </a:p>
        </p:txBody>
      </p:sp>
      <p:sp>
        <p:nvSpPr>
          <p:cNvPr id="6" name="TextBox 5">
            <a:extLst>
              <a:ext uri="{FF2B5EF4-FFF2-40B4-BE49-F238E27FC236}">
                <a16:creationId xmlns:a16="http://schemas.microsoft.com/office/drawing/2014/main" id="{61F1C0D0-6D16-5743-B3B7-8AD1CB42EF96}"/>
              </a:ext>
            </a:extLst>
          </p:cNvPr>
          <p:cNvSpPr txBox="1"/>
          <p:nvPr/>
        </p:nvSpPr>
        <p:spPr>
          <a:xfrm>
            <a:off x="352944" y="215713"/>
            <a:ext cx="6330462" cy="400110"/>
          </a:xfrm>
          <a:prstGeom prst="rect">
            <a:avLst/>
          </a:prstGeom>
          <a:noFill/>
        </p:spPr>
        <p:txBody>
          <a:bodyPr wrap="square" rtlCol="0">
            <a:spAutoFit/>
          </a:bodyPr>
          <a:lstStyle/>
          <a:p>
            <a:pPr algn="ctr"/>
            <a:r>
              <a:rPr lang="en-US" sz="2000" b="1" cap="all" dirty="0">
                <a:solidFill>
                  <a:srgbClr val="FF0000"/>
                </a:solidFill>
                <a:latin typeface="Arial" charset="0"/>
                <a:cs typeface="Arial" charset="0"/>
              </a:rPr>
              <a:t> </a:t>
            </a:r>
            <a:r>
              <a:rPr lang="en-US" sz="2000" b="1" dirty="0">
                <a:latin typeface="Arial" panose="020B0604020202020204" pitchFamily="34" charset="0"/>
                <a:cs typeface="Arial" panose="020B0604020202020204" pitchFamily="34" charset="0"/>
              </a:rPr>
              <a:t>MOVES (M28)</a:t>
            </a:r>
            <a:endParaRPr lang="en-US" sz="1846"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559895"/>
      </p:ext>
    </p:extLst>
  </p:cSld>
  <p:clrMapOvr>
    <a:masterClrMapping/>
  </p:clrMapOvr>
  <mc:AlternateContent xmlns:mc="http://schemas.openxmlformats.org/markup-compatibility/2006" xmlns:p14="http://schemas.microsoft.com/office/powerpoint/2010/main">
    <mc:Choice Requires="p14">
      <p:transition spd="slow" p14:dur="2000" advTm="23626"/>
    </mc:Choice>
    <mc:Fallback xmlns="">
      <p:transition spd="slow" advTm="2362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0125" y="4156126"/>
            <a:ext cx="184731" cy="369332"/>
          </a:xfrm>
          <a:prstGeom prst="rect">
            <a:avLst/>
          </a:prstGeom>
          <a:noFill/>
        </p:spPr>
        <p:txBody>
          <a:bodyPr wrap="none" rtlCol="0">
            <a:spAutoFit/>
          </a:bodyPr>
          <a:lstStyle/>
          <a:p>
            <a:endParaRPr lang="en-US" dirty="0"/>
          </a:p>
        </p:txBody>
      </p:sp>
      <p:sp>
        <p:nvSpPr>
          <p:cNvPr id="4" name="Rectangle 3"/>
          <p:cNvSpPr/>
          <p:nvPr/>
        </p:nvSpPr>
        <p:spPr>
          <a:xfrm>
            <a:off x="766229" y="5315991"/>
            <a:ext cx="5059202" cy="369332"/>
          </a:xfrm>
          <a:prstGeom prst="rect">
            <a:avLst/>
          </a:prstGeom>
        </p:spPr>
        <p:txBody>
          <a:bodyPr wrap="square">
            <a:spAutoFit/>
          </a:bodyPr>
          <a:lstStyle/>
          <a:p>
            <a:pPr defTabSz="814587"/>
            <a:endParaRPr lang="en-US" b="1" dirty="0">
              <a:solidFill>
                <a:prstClr val="black"/>
              </a:solidFill>
              <a:latin typeface="Arial"/>
              <a:ea typeface="Arial"/>
              <a:cs typeface="Arial"/>
            </a:endParaRPr>
          </a:p>
        </p:txBody>
      </p:sp>
      <p:pic>
        <p:nvPicPr>
          <p:cNvPr id="9" name="Picture 8"/>
          <p:cNvPicPr>
            <a:picLocks noChangeAspect="1"/>
          </p:cNvPicPr>
          <p:nvPr/>
        </p:nvPicPr>
        <p:blipFill>
          <a:blip r:embed="rId2"/>
          <a:stretch>
            <a:fillRect/>
          </a:stretch>
        </p:blipFill>
        <p:spPr>
          <a:xfrm>
            <a:off x="2758050" y="8326330"/>
            <a:ext cx="1422400" cy="719347"/>
          </a:xfrm>
          <a:prstGeom prst="rect">
            <a:avLst/>
          </a:prstGeom>
        </p:spPr>
      </p:pic>
      <p:pic>
        <p:nvPicPr>
          <p:cNvPr id="5" name="Picture 4">
            <a:extLst>
              <a:ext uri="{FF2B5EF4-FFF2-40B4-BE49-F238E27FC236}">
                <a16:creationId xmlns:a16="http://schemas.microsoft.com/office/drawing/2014/main" id="{74D3DA44-9CE3-B242-8C88-96C8A06E2A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70" y="742412"/>
            <a:ext cx="6364912" cy="3612612"/>
          </a:xfrm>
          <a:prstGeom prst="rect">
            <a:avLst/>
          </a:prstGeom>
          <a:ln>
            <a:solidFill>
              <a:srgbClr val="000000"/>
            </a:solidFill>
          </a:ln>
        </p:spPr>
      </p:pic>
      <p:sp>
        <p:nvSpPr>
          <p:cNvPr id="6" name="TextBox 5">
            <a:extLst>
              <a:ext uri="{FF2B5EF4-FFF2-40B4-BE49-F238E27FC236}">
                <a16:creationId xmlns:a16="http://schemas.microsoft.com/office/drawing/2014/main" id="{C4918F4F-6836-B948-88C7-95DFDB83C013}"/>
              </a:ext>
            </a:extLst>
          </p:cNvPr>
          <p:cNvSpPr txBox="1"/>
          <p:nvPr/>
        </p:nvSpPr>
        <p:spPr>
          <a:xfrm>
            <a:off x="2638027" y="185751"/>
            <a:ext cx="1749197" cy="369332"/>
          </a:xfrm>
          <a:prstGeom prst="rect">
            <a:avLst/>
          </a:prstGeom>
          <a:noFill/>
        </p:spPr>
        <p:txBody>
          <a:bodyPr wrap="none" rtlCol="0">
            <a:spAutoFit/>
          </a:bodyPr>
          <a:lstStyle/>
          <a:p>
            <a:r>
              <a:rPr lang="en-US" b="1" cap="all" dirty="0">
                <a:solidFill>
                  <a:srgbClr val="FF0000"/>
                </a:solidFill>
                <a:latin typeface="Arial" charset="0"/>
                <a:cs typeface="Arial" charset="0"/>
              </a:rPr>
              <a:t> </a:t>
            </a:r>
            <a:r>
              <a:rPr lang="en-US" b="1" dirty="0">
                <a:latin typeface="Arial" panose="020B0604020202020204" pitchFamily="34" charset="0"/>
                <a:cs typeface="Arial" panose="020B0604020202020204" pitchFamily="34" charset="0"/>
              </a:rPr>
              <a:t>MOVES (M29)</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DD523A3-41F6-224F-BAF7-B94600DBC900}"/>
              </a:ext>
            </a:extLst>
          </p:cNvPr>
          <p:cNvSpPr txBox="1"/>
          <p:nvPr/>
        </p:nvSpPr>
        <p:spPr>
          <a:xfrm>
            <a:off x="243419" y="4572000"/>
            <a:ext cx="6451663" cy="3477875"/>
          </a:xfrm>
          <a:prstGeom prst="rect">
            <a:avLst/>
          </a:prstGeom>
          <a:noFill/>
          <a:ln>
            <a:solidFill>
              <a:schemeClr val="tx1"/>
            </a:solidFill>
          </a:ln>
        </p:spPr>
        <p:txBody>
          <a:bodyPr wrap="square" rtlCol="0">
            <a:spAutoFit/>
          </a:bodyPr>
          <a:lstStyle/>
          <a:p>
            <a:pPr algn="just"/>
            <a:r>
              <a:rPr lang="en-US" sz="1100" b="1" dirty="0">
                <a:latin typeface="Arial" panose="020B0604020202020204" pitchFamily="34" charset="0"/>
                <a:cs typeface="Arial" panose="020B0604020202020204" pitchFamily="34" charset="0"/>
              </a:rPr>
              <a:t>Purpose: Improving 1 v 1 Attack &amp; </a:t>
            </a:r>
            <a:r>
              <a:rPr lang="en-US" sz="1100" b="1" dirty="0" err="1">
                <a:latin typeface="Arial" panose="020B0604020202020204" pitchFamily="34" charset="0"/>
                <a:cs typeface="Arial" panose="020B0604020202020204" pitchFamily="34" charset="0"/>
              </a:rPr>
              <a:t>Defence</a:t>
            </a:r>
            <a:r>
              <a:rPr lang="en-US" sz="1100" b="1" dirty="0">
                <a:latin typeface="Arial" panose="020B0604020202020204" pitchFamily="34" charset="0"/>
                <a:cs typeface="Arial" panose="020B0604020202020204" pitchFamily="34" charset="0"/>
              </a:rPr>
              <a:t>.</a:t>
            </a:r>
          </a:p>
          <a:p>
            <a:pPr algn="just"/>
            <a:endParaRPr lang="en-US" sz="1100" b="1" dirty="0">
              <a:latin typeface="Arial" panose="020B0604020202020204" pitchFamily="34" charset="0"/>
              <a:cs typeface="Arial" panose="020B0604020202020204" pitchFamily="34" charset="0"/>
            </a:endParaRPr>
          </a:p>
          <a:p>
            <a:pPr algn="just"/>
            <a:r>
              <a:rPr lang="en-US" sz="1100" b="1" dirty="0">
                <a:latin typeface="Arial" panose="020B0604020202020204" pitchFamily="34" charset="0"/>
                <a:cs typeface="Arial" panose="020B0604020202020204" pitchFamily="34" charset="0"/>
              </a:rPr>
              <a:t>SET UP</a:t>
            </a:r>
            <a:r>
              <a:rPr lang="en-US" sz="1100" dirty="0">
                <a:latin typeface="Arial" panose="020B0604020202020204" pitchFamily="34" charset="0"/>
                <a:cs typeface="Arial" panose="020B0604020202020204" pitchFamily="34" charset="0"/>
              </a:rPr>
              <a:t> </a:t>
            </a:r>
          </a:p>
          <a:p>
            <a:pPr algn="just"/>
            <a:r>
              <a:rPr lang="en-US" sz="1100" dirty="0">
                <a:latin typeface="Arial" panose="020B0604020202020204" pitchFamily="34" charset="0"/>
                <a:cs typeface="Arial" panose="020B0604020202020204" pitchFamily="34" charset="0"/>
              </a:rPr>
              <a:t>A 20x20yd grid marked with corner cones and two teams lined up at opposite mid points facing opposite directions. Two mini goals each end, a Wall Passers at each end.</a:t>
            </a:r>
            <a:endParaRPr lang="en-US" sz="1100" b="1" dirty="0">
              <a:latin typeface="Arial" panose="020B0604020202020204" pitchFamily="34" charset="0"/>
              <a:cs typeface="Arial" panose="020B0604020202020204" pitchFamily="34" charset="0"/>
            </a:endParaRPr>
          </a:p>
          <a:p>
            <a:pPr algn="just"/>
            <a:endParaRPr lang="en-US" sz="1100" b="1" dirty="0">
              <a:latin typeface="Arial" panose="020B0604020202020204" pitchFamily="34" charset="0"/>
              <a:cs typeface="Arial" panose="020B0604020202020204" pitchFamily="34" charset="0"/>
            </a:endParaRPr>
          </a:p>
          <a:p>
            <a:pPr algn="just"/>
            <a:r>
              <a:rPr lang="en-US" sz="1100" b="1" dirty="0">
                <a:latin typeface="Arial" panose="020B0604020202020204" pitchFamily="34" charset="0"/>
                <a:cs typeface="Arial" panose="020B0604020202020204" pitchFamily="34" charset="0"/>
              </a:rPr>
              <a:t>ACTION</a:t>
            </a:r>
            <a:endParaRPr lang="en-US" sz="1100"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The first red (defender) and yellow (Attacker) sprint around the corner cones, the coach passes to the defender passes, first time to attacker, then defends.</a:t>
            </a:r>
          </a:p>
          <a:p>
            <a:pPr algn="just"/>
            <a:r>
              <a:rPr lang="en-US" sz="1100" dirty="0">
                <a:latin typeface="Arial" panose="020B0604020202020204" pitchFamily="34" charset="0"/>
                <a:cs typeface="Arial" panose="020B0604020202020204" pitchFamily="34" charset="0"/>
              </a:rPr>
              <a:t>The attacker can score in the zone or pass to Wall passer between the goals to play a wall pass. The attacker has  two touches to shoot.</a:t>
            </a:r>
          </a:p>
          <a:p>
            <a:pPr algn="just"/>
            <a:r>
              <a:rPr lang="en-US" sz="1100" dirty="0">
                <a:latin typeface="Arial" panose="020B0604020202020204" pitchFamily="34" charset="0"/>
                <a:cs typeface="Arial" panose="020B0604020202020204" pitchFamily="34" charset="0"/>
              </a:rPr>
              <a:t>,if defender wins the ball they attack the opposite end and also play with his/her Wall passer.</a:t>
            </a:r>
          </a:p>
          <a:p>
            <a:pPr algn="just"/>
            <a:endParaRPr lang="en-GB" sz="1100" dirty="0">
              <a:latin typeface="Arial" panose="020B0604020202020204" pitchFamily="34" charset="0"/>
              <a:cs typeface="Arial" panose="020B0604020202020204" pitchFamily="34" charset="0"/>
            </a:endParaRPr>
          </a:p>
          <a:p>
            <a:pPr algn="just"/>
            <a:r>
              <a:rPr lang="en-US" sz="1100" b="1" dirty="0">
                <a:solidFill>
                  <a:srgbClr val="FF0000"/>
                </a:solidFill>
                <a:latin typeface="Arial" panose="020B0604020202020204" pitchFamily="34" charset="0"/>
                <a:cs typeface="Arial" panose="020B0604020202020204" pitchFamily="34" charset="0"/>
              </a:rPr>
              <a:t>Make Harder</a:t>
            </a:r>
          </a:p>
          <a:p>
            <a:pPr algn="just"/>
            <a:r>
              <a:rPr lang="en-US" sz="1100" b="1" dirty="0">
                <a:solidFill>
                  <a:srgbClr val="FF0000"/>
                </a:solidFill>
                <a:latin typeface="Arial" panose="020B0604020202020204" pitchFamily="34" charset="0"/>
                <a:cs typeface="Arial" panose="020B0604020202020204" pitchFamily="34" charset="0"/>
              </a:rPr>
              <a:t>Attacker has to shoot first time.</a:t>
            </a:r>
          </a:p>
          <a:p>
            <a:pPr algn="just"/>
            <a:endParaRPr lang="en-US" sz="1100" b="1" dirty="0">
              <a:solidFill>
                <a:srgbClr val="FF0000"/>
              </a:solidFill>
              <a:latin typeface="Arial" panose="020B0604020202020204" pitchFamily="34" charset="0"/>
              <a:cs typeface="Arial" panose="020B0604020202020204" pitchFamily="34" charset="0"/>
            </a:endParaRPr>
          </a:p>
          <a:p>
            <a:pPr algn="just"/>
            <a:r>
              <a:rPr lang="en-US" sz="1100" b="1" dirty="0">
                <a:solidFill>
                  <a:schemeClr val="accent1"/>
                </a:solidFill>
                <a:latin typeface="Arial"/>
              </a:rPr>
              <a:t>COACH TIP TO PLAYER </a:t>
            </a:r>
          </a:p>
          <a:p>
            <a:pPr algn="just"/>
            <a:r>
              <a:rPr lang="en-US" sz="1100" b="1" dirty="0">
                <a:solidFill>
                  <a:schemeClr val="accent1"/>
                </a:solidFill>
                <a:latin typeface="Arial"/>
                <a:cs typeface="Arial" panose="020B0604020202020204" pitchFamily="34" charset="0"/>
              </a:rPr>
              <a:t>Attacking: </a:t>
            </a:r>
            <a:r>
              <a:rPr lang="en-US" sz="1100" dirty="0">
                <a:solidFill>
                  <a:schemeClr val="accent1"/>
                </a:solidFill>
                <a:latin typeface="Arial"/>
                <a:cs typeface="Arial" panose="020B0604020202020204" pitchFamily="34" charset="0"/>
              </a:rPr>
              <a:t>Wall Passer move along the line to give your teammate with the ball angles to pass to</a:t>
            </a:r>
            <a:endParaRPr lang="en-US" sz="1100" dirty="0">
              <a:solidFill>
                <a:schemeClr val="accent1"/>
              </a:solidFill>
              <a:latin typeface="Arial" panose="020B0604020202020204" pitchFamily="34" charset="0"/>
              <a:cs typeface="Arial" panose="020B0604020202020204" pitchFamily="34" charset="0"/>
            </a:endParaRPr>
          </a:p>
          <a:p>
            <a:pPr algn="just"/>
            <a:r>
              <a:rPr lang="en-US" sz="1100" b="1" dirty="0">
                <a:solidFill>
                  <a:schemeClr val="accent1"/>
                </a:solidFill>
                <a:latin typeface="Arial" panose="020B0604020202020204" pitchFamily="34" charset="0"/>
                <a:cs typeface="Arial" panose="020B0604020202020204" pitchFamily="34" charset="0"/>
              </a:rPr>
              <a:t>Defending</a:t>
            </a:r>
            <a:r>
              <a:rPr lang="en-US" sz="1100" dirty="0">
                <a:solidFill>
                  <a:schemeClr val="accent1"/>
                </a:solidFill>
                <a:latin typeface="Arial" panose="020B0604020202020204" pitchFamily="34" charset="0"/>
                <a:cs typeface="Arial" panose="020B0604020202020204" pitchFamily="34" charset="0"/>
              </a:rPr>
              <a:t>: Defenders shuffle laterally and keep facing the Attacker. Do NOT cross your feet and turn your body from him as you will have a difficult recovery.</a:t>
            </a:r>
          </a:p>
        </p:txBody>
      </p:sp>
    </p:spTree>
    <p:extLst>
      <p:ext uri="{BB962C8B-B14F-4D97-AF65-F5344CB8AC3E}">
        <p14:creationId xmlns:p14="http://schemas.microsoft.com/office/powerpoint/2010/main" val="1770813563"/>
      </p:ext>
    </p:extLst>
  </p:cSld>
  <p:clrMapOvr>
    <a:masterClrMapping/>
  </p:clrMapOvr>
  <mc:AlternateContent xmlns:mc="http://schemas.openxmlformats.org/markup-compatibility/2006" xmlns:p14="http://schemas.microsoft.com/office/powerpoint/2010/main">
    <mc:Choice Requires="p14">
      <p:transition spd="slow" p14:dur="2000" advTm="20594"/>
    </mc:Choice>
    <mc:Fallback xmlns="">
      <p:transition spd="slow" advTm="20594"/>
    </mc:Fallback>
  </mc:AlternateContent>
  <p:extLst>
    <p:ext uri="{E180D4A7-C9FB-4DFB-919C-405C955672EB}">
      <p14:showEvtLst xmlns:p14="http://schemas.microsoft.com/office/powerpoint/2010/main">
        <p14:playEvt time="2134" objId="6"/>
        <p14:triggerEvt type="onClick" time="2134" objId="6"/>
        <p14:stopEvt time="20594" objId="6"/>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722" y="894653"/>
            <a:ext cx="6324678" cy="4085081"/>
          </a:xfrm>
          <a:prstGeom prst="rect">
            <a:avLst/>
          </a:prstGeom>
          <a:ln>
            <a:solidFill>
              <a:srgbClr val="000000"/>
            </a:solidFill>
          </a:ln>
        </p:spPr>
      </p:pic>
      <p:sp>
        <p:nvSpPr>
          <p:cNvPr id="7" name="TextBox 6"/>
          <p:cNvSpPr txBox="1"/>
          <p:nvPr/>
        </p:nvSpPr>
        <p:spPr>
          <a:xfrm>
            <a:off x="304721" y="5138220"/>
            <a:ext cx="6324679" cy="2913621"/>
          </a:xfrm>
          <a:prstGeom prst="rect">
            <a:avLst/>
          </a:prstGeom>
          <a:noFill/>
          <a:ln>
            <a:solidFill>
              <a:srgbClr val="000000"/>
            </a:solidFill>
          </a:ln>
        </p:spPr>
        <p:txBody>
          <a:bodyPr wrap="square" lIns="80328" tIns="40165" rIns="80328" bIns="40165" rtlCol="0">
            <a:spAutoFit/>
          </a:bodyPr>
          <a:lstStyle/>
          <a:p>
            <a:r>
              <a:rPr lang="en-US" sz="1147" b="1" dirty="0">
                <a:latin typeface="Arial" panose="020B0604020202020204" pitchFamily="34" charset="0"/>
                <a:cs typeface="Arial" panose="020B0604020202020204" pitchFamily="34" charset="0"/>
              </a:rPr>
              <a:t>Purpose: </a:t>
            </a:r>
            <a:r>
              <a:rPr lang="en-US" sz="1147" dirty="0">
                <a:latin typeface="Arial" panose="020B0604020202020204" pitchFamily="34" charset="0"/>
                <a:cs typeface="Arial" panose="020B0604020202020204" pitchFamily="34" charset="0"/>
              </a:rPr>
              <a:t>To Improve 1 v 1Attack &amp; Defence</a:t>
            </a:r>
          </a:p>
          <a:p>
            <a:endParaRPr lang="en-US" sz="1147" dirty="0">
              <a:latin typeface="Arial" panose="020B0604020202020204" pitchFamily="34" charset="0"/>
              <a:cs typeface="Arial" panose="020B0604020202020204" pitchFamily="34" charset="0"/>
            </a:endParaRPr>
          </a:p>
          <a:p>
            <a:r>
              <a:rPr lang="en-US" sz="1147" b="1" dirty="0">
                <a:latin typeface="Arial" panose="020B0604020202020204" pitchFamily="34" charset="0"/>
                <a:cs typeface="Arial" panose="020B0604020202020204" pitchFamily="34" charset="0"/>
              </a:rPr>
              <a:t>SET UP</a:t>
            </a:r>
          </a:p>
          <a:p>
            <a:r>
              <a:rPr lang="en-US" sz="1147" dirty="0">
                <a:latin typeface="Arial" panose="020B0604020202020204" pitchFamily="34" charset="0"/>
                <a:cs typeface="Arial" panose="020B0604020202020204" pitchFamily="34" charset="0"/>
              </a:rPr>
              <a:t>A 20 x 18</a:t>
            </a:r>
            <a:r>
              <a:rPr lang="en-US" sz="1147" dirty="0">
                <a:solidFill>
                  <a:srgbClr val="000000"/>
                </a:solidFill>
                <a:latin typeface="Arial" panose="020B0604020202020204" pitchFamily="34" charset="0"/>
                <a:cs typeface="Arial" panose="020B0604020202020204" pitchFamily="34" charset="0"/>
              </a:rPr>
              <a:t>y</a:t>
            </a:r>
            <a:r>
              <a:rPr lang="en-US" sz="1147" dirty="0">
                <a:latin typeface="Arial" panose="020B0604020202020204" pitchFamily="34" charset="0"/>
                <a:cs typeface="Arial" panose="020B0604020202020204" pitchFamily="34" charset="0"/>
              </a:rPr>
              <a:t>d area. Two teams facing each other across the grid, the defending  team with a ball each.</a:t>
            </a:r>
          </a:p>
          <a:p>
            <a:r>
              <a:rPr lang="en-US" sz="1147" dirty="0">
                <a:latin typeface="Arial" panose="020B0604020202020204" pitchFamily="34" charset="0"/>
                <a:cs typeface="Arial" panose="020B0604020202020204" pitchFamily="34" charset="0"/>
              </a:rPr>
              <a:t>Two small Goals on each side line facing the Defending Team.</a:t>
            </a:r>
          </a:p>
          <a:p>
            <a:endParaRPr lang="en-US" sz="1147" dirty="0">
              <a:latin typeface="Arial" panose="020B0604020202020204" pitchFamily="34" charset="0"/>
              <a:cs typeface="Arial" panose="020B0604020202020204" pitchFamily="34" charset="0"/>
            </a:endParaRPr>
          </a:p>
          <a:p>
            <a:r>
              <a:rPr lang="en-US" sz="1147" b="1" dirty="0">
                <a:latin typeface="Arial" panose="020B0604020202020204" pitchFamily="34" charset="0"/>
                <a:cs typeface="Arial" panose="020B0604020202020204" pitchFamily="34" charset="0"/>
              </a:rPr>
              <a:t>ACTION</a:t>
            </a:r>
          </a:p>
          <a:p>
            <a:r>
              <a:rPr lang="en-US" sz="1147" dirty="0">
                <a:latin typeface="Arial" panose="020B0604020202020204" pitchFamily="34" charset="0"/>
                <a:cs typeface="Arial" panose="020B0604020202020204" pitchFamily="34" charset="0"/>
              </a:rPr>
              <a:t>The First player on the Defending team passes to the first player on the opposite team and sprints to pressure opponent and prevent him/her penetrating the half line to score on the goals facing the defending team.</a:t>
            </a:r>
            <a:endParaRPr lang="en-US" sz="1147" b="1" dirty="0">
              <a:solidFill>
                <a:srgbClr val="FF0000"/>
              </a:solidFill>
              <a:latin typeface="Arial" panose="020B0604020202020204" pitchFamily="34" charset="0"/>
              <a:cs typeface="Arial" panose="020B0604020202020204" pitchFamily="34" charset="0"/>
            </a:endParaRPr>
          </a:p>
          <a:p>
            <a:endParaRPr lang="en-US" sz="1147" dirty="0">
              <a:latin typeface="Arial" panose="020B0604020202020204" pitchFamily="34" charset="0"/>
              <a:cs typeface="Arial" panose="020B0604020202020204" pitchFamily="34" charset="0"/>
            </a:endParaRPr>
          </a:p>
          <a:p>
            <a:r>
              <a:rPr lang="en-US" sz="1200" b="1" dirty="0">
                <a:solidFill>
                  <a:srgbClr val="0070C0"/>
                </a:solidFill>
                <a:latin typeface="Arial"/>
              </a:rPr>
              <a:t>COACH TIP TO PLAYER</a:t>
            </a:r>
          </a:p>
          <a:p>
            <a:r>
              <a:rPr lang="en-US" sz="1147" b="1" dirty="0">
                <a:solidFill>
                  <a:srgbClr val="0070C0"/>
                </a:solidFill>
                <a:latin typeface="Arial" panose="020B0604020202020204" pitchFamily="34" charset="0"/>
                <a:cs typeface="Arial" panose="020B0604020202020204" pitchFamily="34" charset="0"/>
              </a:rPr>
              <a:t>Defender, </a:t>
            </a:r>
            <a:r>
              <a:rPr lang="en-US" sz="1147" dirty="0">
                <a:solidFill>
                  <a:srgbClr val="0070C0"/>
                </a:solidFill>
                <a:latin typeface="Arial" panose="020B0604020202020204" pitchFamily="34" charset="0"/>
                <a:cs typeface="Arial" panose="020B0604020202020204" pitchFamily="34" charset="0"/>
              </a:rPr>
              <a:t>Try to be touch close when pressing and keep opponent from crossing the mid line. The longer you press the more likely the opponent will tire and make mistakes, forced and unforced.</a:t>
            </a:r>
          </a:p>
        </p:txBody>
      </p:sp>
      <p:sp>
        <p:nvSpPr>
          <p:cNvPr id="8" name="TextBox 7"/>
          <p:cNvSpPr txBox="1"/>
          <p:nvPr/>
        </p:nvSpPr>
        <p:spPr>
          <a:xfrm>
            <a:off x="358214" y="378054"/>
            <a:ext cx="6141571" cy="358113"/>
          </a:xfrm>
          <a:prstGeom prst="rect">
            <a:avLst/>
          </a:prstGeom>
          <a:noFill/>
        </p:spPr>
        <p:txBody>
          <a:bodyPr wrap="square" lIns="80328" tIns="40165" rIns="80328" bIns="40165" rtlCol="0">
            <a:spAutoFit/>
          </a:bodyPr>
          <a:lstStyle/>
          <a:p>
            <a:pPr algn="ctr"/>
            <a:r>
              <a:rPr lang="en-US" b="1" dirty="0">
                <a:latin typeface="Arial" panose="020B0604020202020204" pitchFamily="34" charset="0"/>
                <a:cs typeface="Arial" panose="020B0604020202020204" pitchFamily="34" charset="0"/>
              </a:rPr>
              <a:t>MOVES (M30)</a:t>
            </a:r>
            <a:endParaRPr lang="en-US" b="1" dirty="0">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2717799" y="8326330"/>
            <a:ext cx="1422400" cy="719347"/>
          </a:xfrm>
          <a:prstGeom prst="rect">
            <a:avLst/>
          </a:prstGeom>
        </p:spPr>
      </p:pic>
    </p:spTree>
    <p:extLst>
      <p:ext uri="{BB962C8B-B14F-4D97-AF65-F5344CB8AC3E}">
        <p14:creationId xmlns:p14="http://schemas.microsoft.com/office/powerpoint/2010/main" val="225707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73" y="4959844"/>
            <a:ext cx="6461651" cy="3298969"/>
          </a:xfrm>
          <a:prstGeom prst="rect">
            <a:avLst/>
          </a:prstGeom>
          <a:ln>
            <a:solidFill>
              <a:schemeClr val="tx1"/>
            </a:solidFill>
          </a:ln>
        </p:spPr>
        <p:txBody>
          <a:bodyPr wrap="square" lIns="81906" tIns="40952" rIns="81906" bIns="40952">
            <a:spAutoFit/>
          </a:bodyPr>
          <a:lstStyle/>
          <a:p>
            <a:r>
              <a:rPr lang="en-US" sz="1100" b="1" dirty="0">
                <a:latin typeface="Arial"/>
                <a:cs typeface="Arial"/>
              </a:rPr>
              <a:t>Purpose: To Improve 1 v 1 attacking &amp; Defending.</a:t>
            </a:r>
          </a:p>
          <a:p>
            <a:endParaRPr lang="en-US" sz="1100" b="1" dirty="0">
              <a:latin typeface="Arial"/>
              <a:cs typeface="Arial"/>
            </a:endParaRPr>
          </a:p>
          <a:p>
            <a:r>
              <a:rPr lang="en-US" sz="1100" b="1" dirty="0">
                <a:latin typeface="Arial"/>
                <a:cs typeface="Arial"/>
              </a:rPr>
              <a:t>SET UP</a:t>
            </a:r>
            <a:endParaRPr lang="en-US" sz="1100" dirty="0">
              <a:latin typeface="Arial"/>
              <a:cs typeface="Arial"/>
            </a:endParaRPr>
          </a:p>
          <a:p>
            <a:r>
              <a:rPr lang="en-US" sz="1100" dirty="0">
                <a:latin typeface="Arial"/>
                <a:cs typeface="Arial"/>
              </a:rPr>
              <a:t>A 15 x 15 yard grid (with 2 x Blue/Orange discs as per diagram).</a:t>
            </a:r>
          </a:p>
          <a:p>
            <a:r>
              <a:rPr lang="en-US" sz="1100" dirty="0">
                <a:latin typeface="Arial"/>
                <a:cs typeface="Arial"/>
              </a:rPr>
              <a:t>4 x target goals (North, South, East, West).</a:t>
            </a:r>
          </a:p>
          <a:p>
            <a:r>
              <a:rPr lang="en-US" sz="1100" dirty="0">
                <a:latin typeface="Arial"/>
                <a:cs typeface="Arial"/>
              </a:rPr>
              <a:t>Goals that are North/South have Blue discs either side, Goals that are East/West have Orange discs either side.</a:t>
            </a:r>
          </a:p>
          <a:p>
            <a:r>
              <a:rPr lang="en-US" sz="1100" dirty="0">
                <a:latin typeface="Arial"/>
                <a:cs typeface="Arial"/>
              </a:rPr>
              <a:t>Attacker and defender on the field</a:t>
            </a:r>
          </a:p>
          <a:p>
            <a:r>
              <a:rPr lang="en-US" sz="1100" dirty="0">
                <a:latin typeface="Arial"/>
                <a:cs typeface="Arial"/>
              </a:rPr>
              <a:t>Servers on the outside. 2 Balls each. Change middle player after all 3 balls played</a:t>
            </a:r>
          </a:p>
          <a:p>
            <a:endParaRPr lang="en-US" sz="1100" dirty="0">
              <a:latin typeface="Arial"/>
              <a:cs typeface="Arial"/>
            </a:endParaRPr>
          </a:p>
          <a:p>
            <a:r>
              <a:rPr lang="en-US" sz="1100" b="1" dirty="0">
                <a:latin typeface="Arial"/>
                <a:cs typeface="Arial"/>
              </a:rPr>
              <a:t>ACTION</a:t>
            </a:r>
          </a:p>
          <a:p>
            <a:r>
              <a:rPr lang="en-US" sz="1100" dirty="0">
                <a:latin typeface="Arial"/>
                <a:cs typeface="Arial"/>
              </a:rPr>
              <a:t>If Attacker scores then, a teammate serves again to him, if Attacker misses or defender touch’s the ball attacker and defender change roles.</a:t>
            </a:r>
          </a:p>
          <a:p>
            <a:endParaRPr lang="en-US" sz="1100" b="1" dirty="0">
              <a:solidFill>
                <a:srgbClr val="FF0000"/>
              </a:solidFill>
              <a:latin typeface="Arial"/>
              <a:cs typeface="Arial"/>
            </a:endParaRPr>
          </a:p>
          <a:p>
            <a:r>
              <a:rPr lang="en-US" sz="1100" b="1" dirty="0">
                <a:solidFill>
                  <a:srgbClr val="FF0000"/>
                </a:solidFill>
                <a:latin typeface="Arial"/>
                <a:cs typeface="Arial"/>
              </a:rPr>
              <a:t>Make Harder</a:t>
            </a:r>
          </a:p>
          <a:p>
            <a:r>
              <a:rPr lang="en-US" sz="1100" b="1" dirty="0">
                <a:solidFill>
                  <a:srgbClr val="FF0000"/>
                </a:solidFill>
                <a:latin typeface="Arial"/>
                <a:cs typeface="Arial"/>
              </a:rPr>
              <a:t>Servers start with 5 balls each.</a:t>
            </a:r>
          </a:p>
          <a:p>
            <a:endParaRPr lang="en-US" sz="1100" b="1" dirty="0">
              <a:solidFill>
                <a:srgbClr val="0070C0"/>
              </a:solidFill>
              <a:latin typeface="Arial"/>
              <a:cs typeface="Arial"/>
            </a:endParaRPr>
          </a:p>
          <a:p>
            <a:r>
              <a:rPr lang="en-US" sz="1100" b="1" dirty="0">
                <a:solidFill>
                  <a:srgbClr val="0070C0"/>
                </a:solidFill>
                <a:latin typeface="Arial"/>
              </a:rPr>
              <a:t>COACH TIP TO PLAYER </a:t>
            </a:r>
            <a:endParaRPr lang="en-US" sz="1100" b="1" dirty="0">
              <a:solidFill>
                <a:srgbClr val="0070C0"/>
              </a:solidFill>
              <a:latin typeface="Arial"/>
              <a:cs typeface="Arial"/>
            </a:endParaRPr>
          </a:p>
          <a:p>
            <a:r>
              <a:rPr lang="en-US" sz="1100" dirty="0">
                <a:solidFill>
                  <a:srgbClr val="0070C0"/>
                </a:solidFill>
                <a:latin typeface="Arial"/>
                <a:cs typeface="Arial"/>
              </a:rPr>
              <a:t>Attacker use your C.O.D’s to make space to shoot.</a:t>
            </a:r>
          </a:p>
        </p:txBody>
      </p:sp>
      <p:sp>
        <p:nvSpPr>
          <p:cNvPr id="2" name="TextBox 1"/>
          <p:cNvSpPr txBox="1"/>
          <p:nvPr/>
        </p:nvSpPr>
        <p:spPr>
          <a:xfrm>
            <a:off x="2665714" y="350912"/>
            <a:ext cx="168507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MOVES (M31)</a:t>
            </a:r>
            <a:endParaRPr lang="en-US" b="1" dirty="0">
              <a:latin typeface="Arial" panose="020B0604020202020204" pitchFamily="34" charset="0"/>
              <a:ea typeface="Arial"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2717798" y="8484561"/>
            <a:ext cx="1422400" cy="617053"/>
          </a:xfrm>
          <a:prstGeom prst="rect">
            <a:avLst/>
          </a:prstGeom>
        </p:spPr>
      </p:pic>
      <p:grpSp>
        <p:nvGrpSpPr>
          <p:cNvPr id="5" name="Group 4">
            <a:extLst>
              <a:ext uri="{FF2B5EF4-FFF2-40B4-BE49-F238E27FC236}">
                <a16:creationId xmlns:a16="http://schemas.microsoft.com/office/drawing/2014/main" id="{E0624EF0-617E-4B5F-A2AA-449E250C4F57}"/>
              </a:ext>
            </a:extLst>
          </p:cNvPr>
          <p:cNvGrpSpPr/>
          <p:nvPr/>
        </p:nvGrpSpPr>
        <p:grpSpPr>
          <a:xfrm>
            <a:off x="198174" y="997243"/>
            <a:ext cx="6461651" cy="3685602"/>
            <a:chOff x="198174" y="997243"/>
            <a:chExt cx="6461651" cy="3685602"/>
          </a:xfrm>
        </p:grpSpPr>
        <p:pic>
          <p:nvPicPr>
            <p:cNvPr id="6" name="Picture 5" descr="5. 1v1 with 4 Goals - 20x20.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174" y="997243"/>
              <a:ext cx="6461651" cy="3685602"/>
            </a:xfrm>
            <a:prstGeom prst="rect">
              <a:avLst/>
            </a:prstGeom>
            <a:ln>
              <a:solidFill>
                <a:schemeClr val="tx1"/>
              </a:solidFill>
            </a:ln>
          </p:spPr>
        </p:pic>
        <p:pic>
          <p:nvPicPr>
            <p:cNvPr id="3" name="図 2">
              <a:extLst>
                <a:ext uri="{FF2B5EF4-FFF2-40B4-BE49-F238E27FC236}">
                  <a16:creationId xmlns:a16="http://schemas.microsoft.com/office/drawing/2014/main" id="{7A39F7A3-D9B1-4F3B-997D-4F8B7D25CF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5273" y="2304416"/>
              <a:ext cx="1377582" cy="617107"/>
            </a:xfrm>
            <a:prstGeom prst="rect">
              <a:avLst/>
            </a:prstGeom>
          </p:spPr>
        </p:pic>
      </p:grpSp>
    </p:spTree>
    <p:extLst>
      <p:ext uri="{BB962C8B-B14F-4D97-AF65-F5344CB8AC3E}">
        <p14:creationId xmlns:p14="http://schemas.microsoft.com/office/powerpoint/2010/main" val="227722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658766" y="3002503"/>
            <a:ext cx="5529845" cy="6582299"/>
          </a:xfrm>
        </p:spPr>
        <p:txBody>
          <a:bodyPr>
            <a:normAutofit/>
          </a:bodyPr>
          <a:lstStyle/>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001" b="1" i="1" dirty="0">
              <a:solidFill>
                <a:srgbClr val="000000"/>
              </a:solidFill>
              <a:latin typeface="Arial" pitchFamily="34" charset="0"/>
              <a:ea typeface="Cambria"/>
              <a:cs typeface="Arial" pitchFamily="34" charset="0"/>
            </a:endParaRPr>
          </a:p>
          <a:p>
            <a:pPr marL="0" indent="0">
              <a:buNone/>
            </a:pPr>
            <a:r>
              <a:rPr lang="en-US" sz="1001" b="1" i="1" dirty="0">
                <a:solidFill>
                  <a:srgbClr val="000000"/>
                </a:solidFill>
                <a:latin typeface="Arial" pitchFamily="34" charset="0"/>
                <a:ea typeface="Cambria"/>
                <a:cs typeface="Arial" pitchFamily="34" charset="0"/>
              </a:rPr>
              <a:t>All rights reserved.</a:t>
            </a:r>
            <a:endParaRPr lang="en-GB" sz="1001" b="1" i="1" dirty="0">
              <a:solidFill>
                <a:srgbClr val="000000"/>
              </a:solidFill>
              <a:latin typeface="Arial" pitchFamily="34" charset="0"/>
              <a:ea typeface="Cambria"/>
              <a:cs typeface="Arial" pitchFamily="34" charset="0"/>
            </a:endParaRPr>
          </a:p>
          <a:p>
            <a:pPr marL="0" indent="0">
              <a:buNone/>
            </a:pPr>
            <a:r>
              <a:rPr lang="en-US" sz="1001" b="1" i="1" dirty="0">
                <a:solidFill>
                  <a:srgbClr val="000000"/>
                </a:solidFill>
                <a:latin typeface="Arial" pitchFamily="34" charset="0"/>
                <a:ea typeface="Cambria"/>
                <a:cs typeface="Arial" pitchFamily="34" charset="0"/>
              </a:rPr>
              <a:t>No part of this booklet may be reproduced in any form or by any means, electronic or mechanical, including photocopying without permission in writing from the author except for brief extracts for purposes of review only.</a:t>
            </a:r>
            <a:endParaRPr lang="en-GB" sz="1001" b="1" i="1" dirty="0">
              <a:solidFill>
                <a:srgbClr val="000000"/>
              </a:solidFill>
              <a:latin typeface="Arial" pitchFamily="34" charset="0"/>
              <a:ea typeface="Cambria"/>
              <a:cs typeface="Arial" pitchFamily="34" charset="0"/>
            </a:endParaRPr>
          </a:p>
          <a:p>
            <a:pPr marL="0" indent="0">
              <a:buNone/>
            </a:pPr>
            <a:r>
              <a:rPr lang="en-US" sz="1001" b="1" i="1" dirty="0">
                <a:solidFill>
                  <a:srgbClr val="000000"/>
                </a:solidFill>
                <a:latin typeface="Arial" pitchFamily="34" charset="0"/>
                <a:ea typeface="Cambria"/>
                <a:cs typeface="Arial" pitchFamily="34" charset="0"/>
              </a:rPr>
              <a:t> </a:t>
            </a:r>
            <a:endParaRPr lang="en-GB" sz="1001" b="1" i="1" dirty="0">
              <a:solidFill>
                <a:srgbClr val="000000"/>
              </a:solidFill>
              <a:latin typeface="Arial" pitchFamily="34" charset="0"/>
              <a:ea typeface="Cambria"/>
              <a:cs typeface="Arial" pitchFamily="34" charset="0"/>
            </a:endParaRPr>
          </a:p>
          <a:p>
            <a:pPr marL="0" indent="0">
              <a:buNone/>
            </a:pPr>
            <a:r>
              <a:rPr lang="en-US" sz="900" b="1" i="1" dirty="0">
                <a:latin typeface="Arial" pitchFamily="34" charset="0"/>
                <a:ea typeface="Cambria"/>
                <a:cs typeface="Arial" pitchFamily="34" charset="0"/>
              </a:rPr>
              <a:t>The word COERVER®  and the COERVER® COACHING LOGO  are registered trademarks of Sportsmethod Ltd. And Sportsmethod Asia Ltd.</a:t>
            </a:r>
            <a:endParaRPr lang="en-GB" sz="900" b="1" i="1" dirty="0">
              <a:latin typeface="Arial" pitchFamily="34" charset="0"/>
              <a:ea typeface="Cambria"/>
              <a:cs typeface="Arial" pitchFamily="34" charset="0"/>
            </a:endParaRPr>
          </a:p>
          <a:p>
            <a:endParaRPr lang="en-US" sz="1325" dirty="0"/>
          </a:p>
        </p:txBody>
      </p:sp>
      <p:pic>
        <p:nvPicPr>
          <p:cNvPr id="8" name="Picture 7"/>
          <p:cNvPicPr>
            <a:picLocks noChangeAspect="1"/>
          </p:cNvPicPr>
          <p:nvPr/>
        </p:nvPicPr>
        <p:blipFill>
          <a:blip r:embed="rId2"/>
          <a:stretch>
            <a:fillRect/>
          </a:stretch>
        </p:blipFill>
        <p:spPr>
          <a:xfrm>
            <a:off x="2712489" y="8339227"/>
            <a:ext cx="1422400" cy="719347"/>
          </a:xfrm>
          <a:prstGeom prst="rect">
            <a:avLst/>
          </a:prstGeom>
        </p:spPr>
      </p:pic>
    </p:spTree>
    <p:extLst>
      <p:ext uri="{BB962C8B-B14F-4D97-AF65-F5344CB8AC3E}">
        <p14:creationId xmlns:p14="http://schemas.microsoft.com/office/powerpoint/2010/main" val="87012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17800" y="8296987"/>
            <a:ext cx="1422400" cy="719347"/>
          </a:xfrm>
          <a:prstGeom prst="rect">
            <a:avLst/>
          </a:prstGeom>
        </p:spPr>
      </p:pic>
      <p:sp>
        <p:nvSpPr>
          <p:cNvPr id="4" name="Text Box 2">
            <a:extLst>
              <a:ext uri="{FF2B5EF4-FFF2-40B4-BE49-F238E27FC236}">
                <a16:creationId xmlns:a16="http://schemas.microsoft.com/office/drawing/2014/main" id="{5B24E52D-3466-B742-B6F0-B16D000654CD}"/>
              </a:ext>
            </a:extLst>
          </p:cNvPr>
          <p:cNvSpPr txBox="1">
            <a:spLocks noChangeArrowheads="1"/>
          </p:cNvSpPr>
          <p:nvPr/>
        </p:nvSpPr>
        <p:spPr bwMode="auto">
          <a:xfrm>
            <a:off x="280918" y="4114800"/>
            <a:ext cx="6411982" cy="4071938"/>
          </a:xfrm>
          <a:prstGeom prst="rect">
            <a:avLst/>
          </a:prstGeom>
          <a:noFill/>
          <a:ln w="9525">
            <a:solidFill>
              <a:srgbClr val="000000"/>
            </a:solidFill>
            <a:miter lim="800000"/>
            <a:headEnd/>
            <a:tailEnd/>
          </a:ln>
          <a:effectLst/>
        </p:spPr>
        <p:txBody>
          <a:bodyPr vert="horz" wrap="square" lIns="34860" tIns="34860" rIns="34860" bIns="34860" numCol="1" anchor="t" anchorCtr="0" compatLnSpc="1">
            <a:prstTxWarp prst="textNoShape">
              <a:avLst/>
            </a:prstTxWarp>
          </a:bodyPr>
          <a:lstStyle/>
          <a:p>
            <a:pPr defTabSz="871516" fontAlgn="base">
              <a:spcBef>
                <a:spcPct val="0"/>
              </a:spcBef>
              <a:spcAft>
                <a:spcPct val="0"/>
              </a:spcAft>
            </a:pPr>
            <a:r>
              <a:rPr lang="en-GB" sz="1200" b="1" dirty="0">
                <a:solidFill>
                  <a:srgbClr val="000000"/>
                </a:solidFill>
                <a:latin typeface="Arial" pitchFamily="34" charset="0"/>
                <a:ea typeface="Arial"/>
                <a:cs typeface="Arial" pitchFamily="34" charset="0"/>
              </a:rPr>
              <a:t>Purpose: To Improve Feint &amp; Change of Direction Moves.</a:t>
            </a:r>
          </a:p>
          <a:p>
            <a:pPr defTabSz="871516" fontAlgn="base">
              <a:spcBef>
                <a:spcPct val="0"/>
              </a:spcBef>
              <a:spcAft>
                <a:spcPct val="0"/>
              </a:spcAft>
            </a:pPr>
            <a:endParaRPr lang="en-GB" sz="1200" b="1" dirty="0">
              <a:solidFill>
                <a:srgbClr val="000000"/>
              </a:solidFill>
              <a:latin typeface="Arial" pitchFamily="34" charset="0"/>
              <a:ea typeface="Arial"/>
              <a:cs typeface="Arial" pitchFamily="34" charset="0"/>
            </a:endParaRPr>
          </a:p>
          <a:p>
            <a:pPr defTabSz="871516" fontAlgn="base">
              <a:spcBef>
                <a:spcPct val="0"/>
              </a:spcBef>
              <a:spcAft>
                <a:spcPct val="0"/>
              </a:spcAft>
            </a:pPr>
            <a:r>
              <a:rPr lang="en-GB" sz="1200" b="1" dirty="0">
                <a:solidFill>
                  <a:srgbClr val="000000"/>
                </a:solidFill>
                <a:latin typeface="Arial" pitchFamily="34" charset="0"/>
                <a:ea typeface="Arial"/>
                <a:cs typeface="Arial" pitchFamily="34" charset="0"/>
              </a:rPr>
              <a:t>SET UP</a:t>
            </a:r>
          </a:p>
          <a:p>
            <a:pPr defTabSz="871516" fontAlgn="base">
              <a:spcBef>
                <a:spcPct val="0"/>
              </a:spcBef>
              <a:spcAft>
                <a:spcPct val="0"/>
              </a:spcAft>
            </a:pPr>
            <a:r>
              <a:rPr lang="en-GB" sz="1200" dirty="0">
                <a:solidFill>
                  <a:srgbClr val="000000"/>
                </a:solidFill>
                <a:latin typeface="Arial" pitchFamily="34" charset="0"/>
                <a:ea typeface="Arial"/>
                <a:cs typeface="Arial" pitchFamily="34" charset="0"/>
              </a:rPr>
              <a:t>Players in 4’s, three with a ball, the first player no ball.</a:t>
            </a:r>
          </a:p>
          <a:p>
            <a:pPr defTabSz="871516" fontAlgn="base">
              <a:spcBef>
                <a:spcPct val="0"/>
              </a:spcBef>
              <a:spcAft>
                <a:spcPct val="0"/>
              </a:spcAft>
            </a:pPr>
            <a:endParaRPr lang="en-GB" sz="1200" dirty="0">
              <a:solidFill>
                <a:srgbClr val="000000"/>
              </a:solidFill>
              <a:latin typeface="Arial" pitchFamily="34" charset="0"/>
              <a:ea typeface="Arial"/>
              <a:cs typeface="Arial" pitchFamily="34" charset="0"/>
            </a:endParaRPr>
          </a:p>
          <a:p>
            <a:pPr defTabSz="871516" fontAlgn="base">
              <a:spcBef>
                <a:spcPct val="0"/>
              </a:spcBef>
              <a:spcAft>
                <a:spcPct val="0"/>
              </a:spcAft>
            </a:pPr>
            <a:r>
              <a:rPr lang="en-GB" sz="1200" b="1" dirty="0">
                <a:solidFill>
                  <a:srgbClr val="000000"/>
                </a:solidFill>
                <a:latin typeface="Arial" pitchFamily="34" charset="0"/>
                <a:ea typeface="Arial"/>
                <a:cs typeface="Arial" pitchFamily="34" charset="0"/>
              </a:rPr>
              <a:t>ACTION</a:t>
            </a:r>
          </a:p>
          <a:p>
            <a:pPr defTabSz="854978"/>
            <a:r>
              <a:rPr lang="en-GB" sz="1200" b="1" dirty="0">
                <a:solidFill>
                  <a:srgbClr val="00B050"/>
                </a:solidFill>
                <a:latin typeface="Arial" pitchFamily="34" charset="0"/>
                <a:ea typeface="Arial"/>
                <a:cs typeface="Arial" pitchFamily="34" charset="0"/>
              </a:rPr>
              <a:t>Game Moves to use:                        </a:t>
            </a:r>
          </a:p>
          <a:p>
            <a:pPr defTabSz="854978"/>
            <a:r>
              <a:rPr lang="en-US" sz="1200" b="1" dirty="0">
                <a:solidFill>
                  <a:srgbClr val="00B050"/>
                </a:solidFill>
                <a:latin typeface="Arial" pitchFamily="34" charset="0"/>
                <a:ea typeface="Times New Roman" pitchFamily="-111" charset="0"/>
                <a:cs typeface="Arial" pitchFamily="34" charset="0"/>
              </a:rPr>
              <a:t>FEINTS                                           </a:t>
            </a:r>
          </a:p>
          <a:p>
            <a:pPr marL="285750" indent="-285750" defTabSz="854978">
              <a:buFont typeface="Arial" charset="0"/>
              <a:buChar char="•"/>
            </a:pPr>
            <a:r>
              <a:rPr lang="en-US" sz="1200" dirty="0">
                <a:solidFill>
                  <a:srgbClr val="00B050"/>
                </a:solidFill>
                <a:latin typeface="Arial" pitchFamily="34" charset="0"/>
                <a:ea typeface="Times New Roman" pitchFamily="-111" charset="0"/>
                <a:cs typeface="Arial" pitchFamily="34" charset="0"/>
              </a:rPr>
              <a:t>Side Step</a:t>
            </a:r>
          </a:p>
          <a:p>
            <a:pPr marL="285750" indent="-285750" defTabSz="854978">
              <a:buFont typeface="Arial" charset="0"/>
              <a:buChar char="•"/>
            </a:pPr>
            <a:r>
              <a:rPr lang="en-US" sz="1200" dirty="0">
                <a:solidFill>
                  <a:srgbClr val="00B050"/>
                </a:solidFill>
                <a:latin typeface="Arial" pitchFamily="34" charset="0"/>
                <a:ea typeface="Times New Roman" pitchFamily="-111" charset="0"/>
                <a:cs typeface="Arial" pitchFamily="34" charset="0"/>
              </a:rPr>
              <a:t>Scissors</a:t>
            </a:r>
          </a:p>
          <a:p>
            <a:pPr marL="285750" indent="-285750" defTabSz="854978">
              <a:buFont typeface="Arial" charset="0"/>
              <a:buChar char="•"/>
            </a:pPr>
            <a:r>
              <a:rPr lang="en-US" sz="1200" dirty="0">
                <a:solidFill>
                  <a:srgbClr val="00B050"/>
                </a:solidFill>
                <a:latin typeface="Arial" pitchFamily="34" charset="0"/>
                <a:ea typeface="Times New Roman" pitchFamily="-111" charset="0"/>
                <a:cs typeface="Arial" pitchFamily="34" charset="0"/>
              </a:rPr>
              <a:t>Drag Push</a:t>
            </a:r>
          </a:p>
          <a:p>
            <a:pPr defTabSz="871516" fontAlgn="base">
              <a:spcBef>
                <a:spcPct val="0"/>
              </a:spcBef>
              <a:spcAft>
                <a:spcPct val="0"/>
              </a:spcAft>
            </a:pPr>
            <a:r>
              <a:rPr lang="en-GB" sz="1200" b="1" dirty="0">
                <a:solidFill>
                  <a:srgbClr val="00B050"/>
                </a:solidFill>
                <a:latin typeface="Arial" pitchFamily="34" charset="0"/>
                <a:ea typeface="Arial"/>
                <a:cs typeface="Arial" pitchFamily="34" charset="0"/>
              </a:rPr>
              <a:t>Game Moves to Turn (C.O.D)</a:t>
            </a:r>
          </a:p>
          <a:p>
            <a:pPr marL="171450" indent="-171450" defTabSz="871516" fontAlgn="base">
              <a:spcBef>
                <a:spcPct val="0"/>
              </a:spcBef>
              <a:spcAft>
                <a:spcPct val="0"/>
              </a:spcAft>
              <a:buFont typeface="Arial" panose="020B0604020202020204" pitchFamily="34" charset="0"/>
              <a:buChar char="•"/>
            </a:pPr>
            <a:r>
              <a:rPr lang="en-GB" sz="1200" b="1" dirty="0">
                <a:solidFill>
                  <a:srgbClr val="00B050"/>
                </a:solidFill>
                <a:latin typeface="Arial" pitchFamily="34" charset="0"/>
                <a:ea typeface="Arial"/>
                <a:cs typeface="Arial" pitchFamily="34" charset="0"/>
              </a:rPr>
              <a:t>Inside Cut</a:t>
            </a:r>
          </a:p>
          <a:p>
            <a:pPr marL="171450" indent="-171450" defTabSz="871516" fontAlgn="base">
              <a:spcBef>
                <a:spcPct val="0"/>
              </a:spcBef>
              <a:spcAft>
                <a:spcPct val="0"/>
              </a:spcAft>
              <a:buFont typeface="Arial" panose="020B0604020202020204" pitchFamily="34" charset="0"/>
              <a:buChar char="•"/>
            </a:pPr>
            <a:r>
              <a:rPr lang="en-GB" sz="1200" b="1" dirty="0">
                <a:solidFill>
                  <a:srgbClr val="00B050"/>
                </a:solidFill>
                <a:latin typeface="Arial" pitchFamily="34" charset="0"/>
                <a:ea typeface="Arial"/>
                <a:cs typeface="Arial" pitchFamily="34" charset="0"/>
              </a:rPr>
              <a:t>Outside cut</a:t>
            </a:r>
          </a:p>
          <a:p>
            <a:pPr marL="171450" indent="-171450" defTabSz="871516" fontAlgn="base">
              <a:spcBef>
                <a:spcPct val="0"/>
              </a:spcBef>
              <a:spcAft>
                <a:spcPct val="0"/>
              </a:spcAft>
              <a:buFont typeface="Arial" panose="020B0604020202020204" pitchFamily="34" charset="0"/>
              <a:buChar char="•"/>
            </a:pPr>
            <a:r>
              <a:rPr lang="en-GB" sz="1200" b="1" dirty="0">
                <a:solidFill>
                  <a:srgbClr val="00B050"/>
                </a:solidFill>
                <a:latin typeface="Arial" pitchFamily="34" charset="0"/>
                <a:ea typeface="Arial"/>
                <a:cs typeface="Arial" pitchFamily="34" charset="0"/>
              </a:rPr>
              <a:t>Step on</a:t>
            </a:r>
          </a:p>
          <a:p>
            <a:pPr defTabSz="871516" fontAlgn="base">
              <a:spcBef>
                <a:spcPct val="0"/>
              </a:spcBef>
              <a:spcAft>
                <a:spcPct val="0"/>
              </a:spcAft>
            </a:pPr>
            <a:r>
              <a:rPr lang="en-GB" sz="1200" b="1" dirty="0">
                <a:solidFill>
                  <a:srgbClr val="000000"/>
                </a:solidFill>
                <a:latin typeface="Arial" pitchFamily="34" charset="0"/>
                <a:ea typeface="Arial"/>
                <a:cs typeface="Arial" pitchFamily="34" charset="0"/>
              </a:rPr>
              <a:t>V1</a:t>
            </a:r>
            <a:r>
              <a:rPr lang="en-GB" sz="1200" dirty="0">
                <a:solidFill>
                  <a:srgbClr val="000000"/>
                </a:solidFill>
                <a:latin typeface="Arial" pitchFamily="34" charset="0"/>
                <a:ea typeface="Arial"/>
                <a:cs typeface="Arial" pitchFamily="34" charset="0"/>
              </a:rPr>
              <a:t>. First player with the ball passes to teammate without the ball, who takes one touch, makes a C.O D, then make a Move and accelerates to the end. The sequence continues.</a:t>
            </a:r>
          </a:p>
          <a:p>
            <a:pPr defTabSz="871516" fontAlgn="base">
              <a:spcBef>
                <a:spcPct val="0"/>
              </a:spcBef>
              <a:spcAft>
                <a:spcPct val="0"/>
              </a:spcAft>
            </a:pPr>
            <a:r>
              <a:rPr lang="en-GB" sz="1200" b="1" dirty="0">
                <a:solidFill>
                  <a:srgbClr val="FF0000"/>
                </a:solidFill>
                <a:latin typeface="Arial" pitchFamily="34" charset="0"/>
                <a:ea typeface="Arial"/>
                <a:cs typeface="Arial" pitchFamily="34" charset="0"/>
              </a:rPr>
              <a:t>MAKE HARDER</a:t>
            </a:r>
          </a:p>
          <a:p>
            <a:pPr defTabSz="871516" fontAlgn="base">
              <a:spcBef>
                <a:spcPct val="0"/>
              </a:spcBef>
              <a:spcAft>
                <a:spcPct val="0"/>
              </a:spcAft>
            </a:pPr>
            <a:r>
              <a:rPr lang="en-GB" sz="1200" b="1" dirty="0">
                <a:solidFill>
                  <a:srgbClr val="FF0000"/>
                </a:solidFill>
                <a:latin typeface="Arial" pitchFamily="34" charset="0"/>
                <a:ea typeface="Arial"/>
                <a:cs typeface="Arial" pitchFamily="34" charset="0"/>
              </a:rPr>
              <a:t>V2: Th</a:t>
            </a:r>
            <a:r>
              <a:rPr lang="en-GB" sz="1200" dirty="0">
                <a:solidFill>
                  <a:srgbClr val="FF0000"/>
                </a:solidFill>
                <a:latin typeface="Arial" pitchFamily="34" charset="0"/>
                <a:ea typeface="Arial"/>
                <a:cs typeface="Arial" pitchFamily="34" charset="0"/>
              </a:rPr>
              <a:t>e player who passes becomes a limited pressure defender.</a:t>
            </a:r>
          </a:p>
          <a:p>
            <a:endParaRPr lang="en-GB" sz="1200" dirty="0">
              <a:solidFill>
                <a:srgbClr val="000000"/>
              </a:solidFill>
              <a:latin typeface="Arial" pitchFamily="34" charset="0"/>
              <a:ea typeface="Arial"/>
              <a:cs typeface="Arial" pitchFamily="34" charset="0"/>
            </a:endParaRPr>
          </a:p>
          <a:p>
            <a:r>
              <a:rPr lang="en-US" sz="1200" b="1" dirty="0">
                <a:solidFill>
                  <a:schemeClr val="accent1"/>
                </a:solidFill>
                <a:latin typeface="Arial"/>
              </a:rPr>
              <a:t>COACH TIP TO PLAYER.</a:t>
            </a:r>
            <a:endParaRPr lang="en-GB" sz="1200" b="1" dirty="0">
              <a:solidFill>
                <a:schemeClr val="accent1"/>
              </a:solidFill>
              <a:latin typeface="Arial" pitchFamily="34" charset="0"/>
              <a:cs typeface="Arial" pitchFamily="34" charset="0"/>
            </a:endParaRPr>
          </a:p>
          <a:p>
            <a:r>
              <a:rPr lang="en-GB" sz="1200" dirty="0">
                <a:solidFill>
                  <a:schemeClr val="accent1"/>
                </a:solidFill>
                <a:latin typeface="Arial" pitchFamily="34" charset="0"/>
                <a:ea typeface="Arial"/>
                <a:cs typeface="Arial" pitchFamily="34" charset="0"/>
              </a:rPr>
              <a:t>After the Move try and get back to the line in one or two touches.</a:t>
            </a:r>
          </a:p>
        </p:txBody>
      </p:sp>
      <p:sp>
        <p:nvSpPr>
          <p:cNvPr id="5" name="TextBox 4">
            <a:extLst>
              <a:ext uri="{FF2B5EF4-FFF2-40B4-BE49-F238E27FC236}">
                <a16:creationId xmlns:a16="http://schemas.microsoft.com/office/drawing/2014/main" id="{D69953B1-3A7B-E745-BEDC-7E120F279B0A}"/>
              </a:ext>
            </a:extLst>
          </p:cNvPr>
          <p:cNvSpPr txBox="1"/>
          <p:nvPr/>
        </p:nvSpPr>
        <p:spPr>
          <a:xfrm>
            <a:off x="57909" y="315261"/>
            <a:ext cx="6857999" cy="642001"/>
          </a:xfrm>
          <a:prstGeom prst="rect">
            <a:avLst/>
          </a:prstGeom>
          <a:noFill/>
        </p:spPr>
        <p:txBody>
          <a:bodyPr wrap="square" lIns="87153" tIns="43576" rIns="87153" bIns="43576" rtlCol="0">
            <a:spAutoFit/>
          </a:bodyPr>
          <a:lstStyle/>
          <a:p>
            <a:pPr algn="ctr"/>
            <a:r>
              <a:rPr lang="en-US" b="1" dirty="0">
                <a:solidFill>
                  <a:srgbClr val="000000"/>
                </a:solidFill>
                <a:latin typeface="Arial" panose="020B0604020202020204" pitchFamily="34" charset="0"/>
                <a:cs typeface="Arial" panose="020B0604020202020204" pitchFamily="34" charset="0"/>
              </a:rPr>
              <a:t>MOVES (M3)</a:t>
            </a:r>
          </a:p>
          <a:p>
            <a:pPr algn="ctr"/>
            <a:endParaRPr kumimoji="1" lang="en-US" b="1" cap="all" dirty="0">
              <a:solidFill>
                <a:prstClr val="black"/>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3551DA4-C2F2-4D3C-99D0-CD8FB5481C36}"/>
              </a:ext>
            </a:extLst>
          </p:cNvPr>
          <p:cNvGrpSpPr/>
          <p:nvPr/>
        </p:nvGrpSpPr>
        <p:grpSpPr>
          <a:xfrm>
            <a:off x="280918" y="847013"/>
            <a:ext cx="6411982" cy="3113599"/>
            <a:chOff x="280918" y="847013"/>
            <a:chExt cx="6296164" cy="3113599"/>
          </a:xfrm>
        </p:grpSpPr>
        <p:pic>
          <p:nvPicPr>
            <p:cNvPr id="6" name="Picture 5">
              <a:extLst>
                <a:ext uri="{FF2B5EF4-FFF2-40B4-BE49-F238E27FC236}">
                  <a16:creationId xmlns:a16="http://schemas.microsoft.com/office/drawing/2014/main" id="{AF021C40-BC1B-C346-9AB6-A5DDD5E4ECBF}"/>
                </a:ext>
              </a:extLst>
            </p:cNvPr>
            <p:cNvPicPr>
              <a:picLocks noChangeAspect="1"/>
            </p:cNvPicPr>
            <p:nvPr/>
          </p:nvPicPr>
          <p:blipFill>
            <a:blip r:embed="rId3"/>
            <a:stretch>
              <a:fillRect/>
            </a:stretch>
          </p:blipFill>
          <p:spPr>
            <a:xfrm>
              <a:off x="280918" y="847013"/>
              <a:ext cx="6296164" cy="3113599"/>
            </a:xfrm>
            <a:prstGeom prst="rect">
              <a:avLst/>
            </a:prstGeom>
            <a:ln>
              <a:solidFill>
                <a:srgbClr val="000000"/>
              </a:solidFill>
            </a:ln>
          </p:spPr>
        </p:pic>
        <p:pic>
          <p:nvPicPr>
            <p:cNvPr id="2" name="図 2">
              <a:extLst>
                <a:ext uri="{FF2B5EF4-FFF2-40B4-BE49-F238E27FC236}">
                  <a16:creationId xmlns:a16="http://schemas.microsoft.com/office/drawing/2014/main" id="{DCD05F99-CDD6-4968-8143-71D87EDF82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7800" y="1925354"/>
              <a:ext cx="1377582" cy="617107"/>
            </a:xfrm>
            <a:prstGeom prst="rect">
              <a:avLst/>
            </a:prstGeom>
          </p:spPr>
        </p:pic>
      </p:grpSp>
    </p:spTree>
    <p:extLst>
      <p:ext uri="{BB962C8B-B14F-4D97-AF65-F5344CB8AC3E}">
        <p14:creationId xmlns:p14="http://schemas.microsoft.com/office/powerpoint/2010/main" val="3299566719"/>
      </p:ext>
    </p:extLst>
  </p:cSld>
  <p:clrMapOvr>
    <a:masterClrMapping/>
  </p:clrMapOvr>
  <mc:AlternateContent xmlns:mc="http://schemas.openxmlformats.org/markup-compatibility/2006" xmlns:p14="http://schemas.microsoft.com/office/powerpoint/2010/main">
    <mc:Choice Requires="p14">
      <p:transition spd="slow" p14:dur="2000" advTm="23626"/>
    </mc:Choice>
    <mc:Fallback xmlns="">
      <p:transition spd="slow" advTm="236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17800" y="8203009"/>
            <a:ext cx="1422400" cy="719347"/>
          </a:xfrm>
          <a:prstGeom prst="rect">
            <a:avLst/>
          </a:prstGeom>
        </p:spPr>
      </p:pic>
      <p:sp>
        <p:nvSpPr>
          <p:cNvPr id="4" name="TextBox 3"/>
          <p:cNvSpPr txBox="1"/>
          <p:nvPr/>
        </p:nvSpPr>
        <p:spPr>
          <a:xfrm>
            <a:off x="342900" y="4819371"/>
            <a:ext cx="6248400" cy="3231654"/>
          </a:xfrm>
          <a:prstGeom prst="rect">
            <a:avLst/>
          </a:prstGeom>
          <a:noFill/>
          <a:ln>
            <a:solidFill>
              <a:srgbClr val="000000"/>
            </a:solidFill>
          </a:ln>
        </p:spPr>
        <p:txBody>
          <a:bodyPr wrap="square" rtlCol="0">
            <a:spAutoFit/>
          </a:bodyPr>
          <a:lstStyle/>
          <a:p>
            <a:r>
              <a:rPr lang="en-US" sz="1200" b="1" dirty="0">
                <a:latin typeface="Arial"/>
                <a:cs typeface="Arial"/>
              </a:rPr>
              <a:t>Purpose: To Improve Feints /Stops/Starts/Changes of Direction.</a:t>
            </a:r>
          </a:p>
          <a:p>
            <a:endParaRPr lang="en-US" sz="1200" b="1" dirty="0">
              <a:latin typeface="Arial"/>
              <a:cs typeface="Arial"/>
            </a:endParaRPr>
          </a:p>
          <a:p>
            <a:r>
              <a:rPr lang="en-US" sz="1200" b="1" dirty="0">
                <a:latin typeface="Arial"/>
                <a:cs typeface="Arial"/>
              </a:rPr>
              <a:t>SET UP</a:t>
            </a:r>
          </a:p>
          <a:p>
            <a:r>
              <a:rPr lang="en-US" sz="1200" dirty="0">
                <a:latin typeface="Arial"/>
                <a:cs typeface="Arial"/>
              </a:rPr>
              <a:t>A 20yd circle with a 5yd square in the middle marked with cones.</a:t>
            </a:r>
          </a:p>
          <a:p>
            <a:r>
              <a:rPr lang="en-US" sz="1200" dirty="0">
                <a:latin typeface="Arial"/>
                <a:cs typeface="Arial"/>
              </a:rPr>
              <a:t>3 teams of 4 or 5 players around the perimeter.</a:t>
            </a:r>
          </a:p>
          <a:p>
            <a:r>
              <a:rPr lang="en-US" sz="1200" dirty="0">
                <a:latin typeface="Arial"/>
                <a:cs typeface="Arial"/>
              </a:rPr>
              <a:t>A ball to each team.</a:t>
            </a:r>
          </a:p>
          <a:p>
            <a:r>
              <a:rPr lang="en-US" sz="1200" b="1" dirty="0">
                <a:latin typeface="Arial"/>
                <a:cs typeface="Arial"/>
              </a:rPr>
              <a:t>ACTION. </a:t>
            </a:r>
            <a:r>
              <a:rPr lang="en-US" sz="1200" dirty="0">
                <a:latin typeface="Arial"/>
                <a:cs typeface="Arial"/>
              </a:rPr>
              <a:t>On the Coach’s signal players with a ball dribble into the center square and make a Single Move and passes to a team mate on the perimeter and take the team mate’s place and the team mate repeats the sequence with a move in the square and pass to another perimeter team mate.</a:t>
            </a:r>
          </a:p>
          <a:p>
            <a:endParaRPr lang="en-US" sz="1200" dirty="0">
              <a:latin typeface="Arial"/>
              <a:cs typeface="Arial"/>
            </a:endParaRPr>
          </a:p>
          <a:p>
            <a:r>
              <a:rPr lang="en-US" sz="1200" b="1" dirty="0">
                <a:solidFill>
                  <a:srgbClr val="FF0000"/>
                </a:solidFill>
                <a:latin typeface="Arial"/>
                <a:cs typeface="Arial"/>
              </a:rPr>
              <a:t>MAKE HARDER</a:t>
            </a:r>
          </a:p>
          <a:p>
            <a:r>
              <a:rPr lang="en-US" sz="1200" dirty="0">
                <a:solidFill>
                  <a:srgbClr val="FF0000"/>
                </a:solidFill>
                <a:latin typeface="Arial"/>
                <a:cs typeface="Arial"/>
              </a:rPr>
              <a:t>Ask the players to make a double move in the square before passing to perimeter team mate.</a:t>
            </a:r>
          </a:p>
          <a:p>
            <a:endParaRPr lang="en-US" sz="1200" b="1" dirty="0">
              <a:solidFill>
                <a:schemeClr val="accent1"/>
              </a:solidFill>
              <a:latin typeface="Arial"/>
              <a:cs typeface="Arial"/>
            </a:endParaRPr>
          </a:p>
          <a:p>
            <a:r>
              <a:rPr lang="en-US" sz="1200" b="1" dirty="0">
                <a:solidFill>
                  <a:schemeClr val="accent1"/>
                </a:solidFill>
                <a:latin typeface="Arial"/>
                <a:cs typeface="Arial"/>
              </a:rPr>
              <a:t>COACH TIP PLAYER </a:t>
            </a:r>
          </a:p>
          <a:p>
            <a:r>
              <a:rPr lang="en-US" sz="1200" b="1" dirty="0">
                <a:solidFill>
                  <a:schemeClr val="accent1"/>
                </a:solidFill>
                <a:latin typeface="Arial"/>
                <a:cs typeface="Arial"/>
              </a:rPr>
              <a:t> </a:t>
            </a:r>
            <a:r>
              <a:rPr lang="en-US" sz="1200" dirty="0">
                <a:solidFill>
                  <a:schemeClr val="accent1"/>
                </a:solidFill>
                <a:latin typeface="Arial"/>
                <a:cs typeface="Arial"/>
              </a:rPr>
              <a:t>Focus on excellent technique before speed. Speed will come with practice.</a:t>
            </a:r>
          </a:p>
        </p:txBody>
      </p:sp>
      <p:sp>
        <p:nvSpPr>
          <p:cNvPr id="5" name="Rectangle 4"/>
          <p:cNvSpPr/>
          <p:nvPr/>
        </p:nvSpPr>
        <p:spPr>
          <a:xfrm>
            <a:off x="1461006" y="279749"/>
            <a:ext cx="4186115" cy="923330"/>
          </a:xfrm>
          <a:prstGeom prst="rect">
            <a:avLst/>
          </a:prstGeom>
        </p:spPr>
        <p:txBody>
          <a:bodyPr wrap="square">
            <a:spAutoFit/>
          </a:bodyPr>
          <a:lstStyle/>
          <a:p>
            <a:pPr algn="ctr"/>
            <a:r>
              <a:rPr lang="en-US" b="1" dirty="0">
                <a:solidFill>
                  <a:srgbClr val="000000"/>
                </a:solidFill>
                <a:latin typeface="Arial" panose="020B0604020202020204" pitchFamily="34" charset="0"/>
                <a:cs typeface="Arial" panose="020B0604020202020204" pitchFamily="34" charset="0"/>
              </a:rPr>
              <a:t>MOVES (M4)</a:t>
            </a:r>
          </a:p>
          <a:p>
            <a:pPr algn="ctr"/>
            <a:endParaRPr kumimoji="1" lang="en-US" b="1" i="1" cap="all" dirty="0">
              <a:solidFill>
                <a:prstClr val="black"/>
              </a:solidFill>
              <a:latin typeface="Franklin Gothic Heavy" charset="0"/>
            </a:endParaRPr>
          </a:p>
          <a:p>
            <a:pPr algn="ctr"/>
            <a:endParaRPr kumimoji="1" lang="en-US" b="1" i="1" cap="all" dirty="0">
              <a:solidFill>
                <a:prstClr val="black"/>
              </a:solidFill>
              <a:latin typeface="Franklin Gothic Heavy" charset="0"/>
            </a:endParaRPr>
          </a:p>
        </p:txBody>
      </p:sp>
      <p:grpSp>
        <p:nvGrpSpPr>
          <p:cNvPr id="7" name="Group 6">
            <a:extLst>
              <a:ext uri="{FF2B5EF4-FFF2-40B4-BE49-F238E27FC236}">
                <a16:creationId xmlns:a16="http://schemas.microsoft.com/office/drawing/2014/main" id="{F1DCD210-1689-40A9-B4FF-7114062C1174}"/>
              </a:ext>
            </a:extLst>
          </p:cNvPr>
          <p:cNvGrpSpPr/>
          <p:nvPr/>
        </p:nvGrpSpPr>
        <p:grpSpPr>
          <a:xfrm>
            <a:off x="342900" y="1025071"/>
            <a:ext cx="6248400" cy="3612243"/>
            <a:chOff x="342900" y="1025071"/>
            <a:chExt cx="6248400" cy="3612243"/>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 y="1025071"/>
              <a:ext cx="6248400" cy="3612243"/>
            </a:xfrm>
            <a:prstGeom prst="rect">
              <a:avLst/>
            </a:prstGeom>
            <a:ln>
              <a:solidFill>
                <a:srgbClr val="000000"/>
              </a:solidFill>
            </a:ln>
          </p:spPr>
        </p:pic>
        <p:pic>
          <p:nvPicPr>
            <p:cNvPr id="2" name="図 2">
              <a:extLst>
                <a:ext uri="{FF2B5EF4-FFF2-40B4-BE49-F238E27FC236}">
                  <a16:creationId xmlns:a16="http://schemas.microsoft.com/office/drawing/2014/main" id="{F43C87C5-999B-426C-BA66-D959D64599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5273" y="2304416"/>
              <a:ext cx="1377582" cy="617107"/>
            </a:xfrm>
            <a:prstGeom prst="rect">
              <a:avLst/>
            </a:prstGeom>
          </p:spPr>
        </p:pic>
      </p:grpSp>
    </p:spTree>
    <p:extLst>
      <p:ext uri="{BB962C8B-B14F-4D97-AF65-F5344CB8AC3E}">
        <p14:creationId xmlns:p14="http://schemas.microsoft.com/office/powerpoint/2010/main" val="370934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874" y="4935494"/>
            <a:ext cx="6468742" cy="3216118"/>
          </a:xfrm>
          <a:prstGeom prst="rect">
            <a:avLst/>
          </a:prstGeom>
          <a:noFill/>
          <a:ln>
            <a:solidFill>
              <a:schemeClr val="tx1"/>
            </a:solidFill>
          </a:ln>
        </p:spPr>
        <p:txBody>
          <a:bodyPr wrap="square" lIns="91295" tIns="45647" rIns="91295" bIns="45647" rtlCol="0">
            <a:spAutoFit/>
          </a:bodyPr>
          <a:lstStyle/>
          <a:p>
            <a:endParaRPr lang="en-US" sz="1200" b="1" dirty="0">
              <a:latin typeface="Arial"/>
            </a:endParaRPr>
          </a:p>
          <a:p>
            <a:r>
              <a:rPr lang="en-US" sz="1200" b="1" dirty="0">
                <a:latin typeface="Arial"/>
              </a:rPr>
              <a:t>Purpose: To Improve the Moves through unopposed repetition.</a:t>
            </a:r>
          </a:p>
          <a:p>
            <a:endParaRPr lang="en-US" sz="1200" b="1" dirty="0">
              <a:latin typeface="Arial"/>
            </a:endParaRPr>
          </a:p>
          <a:p>
            <a:r>
              <a:rPr lang="en-US" sz="1200" b="1" dirty="0">
                <a:latin typeface="Arial"/>
              </a:rPr>
              <a:t>SET UP</a:t>
            </a:r>
          </a:p>
          <a:p>
            <a:r>
              <a:rPr lang="en-US" sz="1200" dirty="0">
                <a:latin typeface="Arial"/>
              </a:rPr>
              <a:t>A 5 yd square. A player with a ball in the middle of each sideline.</a:t>
            </a:r>
            <a:endParaRPr lang="en-GB" sz="1200" dirty="0">
              <a:latin typeface="Arial"/>
            </a:endParaRPr>
          </a:p>
          <a:p>
            <a:endParaRPr lang="en-US" sz="1200" b="1" dirty="0">
              <a:latin typeface="Arial"/>
            </a:endParaRPr>
          </a:p>
          <a:p>
            <a:r>
              <a:rPr lang="en-US" sz="1200" b="1" dirty="0">
                <a:latin typeface="Arial"/>
              </a:rPr>
              <a:t>ACTION</a:t>
            </a:r>
          </a:p>
          <a:p>
            <a:r>
              <a:rPr lang="en-US" sz="1200" dirty="0">
                <a:latin typeface="Arial"/>
              </a:rPr>
              <a:t>One player in the middle as Limited pressure defender.</a:t>
            </a:r>
            <a:endParaRPr lang="en-GB" sz="1200" dirty="0">
              <a:latin typeface="Arial"/>
            </a:endParaRPr>
          </a:p>
          <a:p>
            <a:r>
              <a:rPr lang="en-US" sz="1200" dirty="0">
                <a:latin typeface="Arial"/>
              </a:rPr>
              <a:t>Players on the outside go in sequence, as the defender challenges</a:t>
            </a:r>
            <a:r>
              <a:rPr lang="en-US" sz="1200" b="1" dirty="0">
                <a:solidFill>
                  <a:srgbClr val="FF0000"/>
                </a:solidFill>
                <a:latin typeface="Arial"/>
              </a:rPr>
              <a:t>.</a:t>
            </a:r>
          </a:p>
          <a:p>
            <a:endParaRPr lang="en-US" sz="1200" b="1" dirty="0">
              <a:solidFill>
                <a:srgbClr val="FF0000"/>
              </a:solidFill>
              <a:latin typeface="Arial"/>
            </a:endParaRPr>
          </a:p>
          <a:p>
            <a:r>
              <a:rPr lang="en-US" sz="1200" b="1" dirty="0">
                <a:solidFill>
                  <a:srgbClr val="FF0000"/>
                </a:solidFill>
                <a:latin typeface="Arial"/>
              </a:rPr>
              <a:t>Make Harder</a:t>
            </a:r>
          </a:p>
          <a:p>
            <a:r>
              <a:rPr lang="en-US" sz="1200" b="1" dirty="0">
                <a:solidFill>
                  <a:srgbClr val="FF0000"/>
                </a:solidFill>
                <a:latin typeface="Arial"/>
              </a:rPr>
              <a:t>Speed up</a:t>
            </a:r>
          </a:p>
          <a:p>
            <a:endParaRPr lang="en-US" sz="1200" b="1" dirty="0">
              <a:solidFill>
                <a:srgbClr val="FF0000"/>
              </a:solidFill>
              <a:latin typeface="Arial"/>
            </a:endParaRPr>
          </a:p>
          <a:p>
            <a:r>
              <a:rPr lang="en-US" sz="1200" b="1" dirty="0">
                <a:solidFill>
                  <a:schemeClr val="accent1"/>
                </a:solidFill>
                <a:latin typeface="Arial"/>
              </a:rPr>
              <a:t>COACH TIP TO PLAYER</a:t>
            </a:r>
          </a:p>
          <a:p>
            <a:r>
              <a:rPr lang="en-US" sz="1200" dirty="0">
                <a:solidFill>
                  <a:schemeClr val="accent1"/>
                </a:solidFill>
                <a:latin typeface="Arial"/>
              </a:rPr>
              <a:t>Look up as you come out of the Move.</a:t>
            </a:r>
          </a:p>
          <a:p>
            <a:endParaRPr lang="en-US" sz="1200" dirty="0">
              <a:latin typeface="Arial"/>
            </a:endParaRPr>
          </a:p>
          <a:p>
            <a:endParaRPr lang="en-GB" sz="1100" dirty="0">
              <a:latin typeface="Arial"/>
            </a:endParaRPr>
          </a:p>
        </p:txBody>
      </p:sp>
      <p:sp>
        <p:nvSpPr>
          <p:cNvPr id="6" name="TextBox 5"/>
          <p:cNvSpPr txBox="1"/>
          <p:nvPr/>
        </p:nvSpPr>
        <p:spPr>
          <a:xfrm>
            <a:off x="2651372" y="174681"/>
            <a:ext cx="1609736" cy="369332"/>
          </a:xfrm>
          <a:prstGeom prst="rect">
            <a:avLst/>
          </a:prstGeom>
          <a:noFill/>
        </p:spPr>
        <p:txBody>
          <a:bodyPr wrap="none" rtlCol="0">
            <a:spAutoFit/>
          </a:bodyPr>
          <a:lstStyle/>
          <a:p>
            <a:pPr algn="ctr"/>
            <a:r>
              <a:rPr lang="en-US" dirty="0"/>
              <a:t> </a:t>
            </a:r>
            <a:r>
              <a:rPr lang="en-US" b="1" dirty="0">
                <a:latin typeface="Arial" panose="020B0604020202020204" pitchFamily="34" charset="0"/>
                <a:cs typeface="Arial" panose="020B0604020202020204" pitchFamily="34" charset="0"/>
              </a:rPr>
              <a:t>MOVES (M5)</a:t>
            </a:r>
          </a:p>
        </p:txBody>
      </p:sp>
      <p:grpSp>
        <p:nvGrpSpPr>
          <p:cNvPr id="2" name="Group 1">
            <a:extLst>
              <a:ext uri="{FF2B5EF4-FFF2-40B4-BE49-F238E27FC236}">
                <a16:creationId xmlns:a16="http://schemas.microsoft.com/office/drawing/2014/main" id="{8BBCDD2B-D6F9-4E77-9D70-F126693B70A4}"/>
              </a:ext>
            </a:extLst>
          </p:cNvPr>
          <p:cNvGrpSpPr/>
          <p:nvPr/>
        </p:nvGrpSpPr>
        <p:grpSpPr>
          <a:xfrm>
            <a:off x="194629" y="757699"/>
            <a:ext cx="6468742" cy="3964109"/>
            <a:chOff x="247294" y="757699"/>
            <a:chExt cx="6468742" cy="3964109"/>
          </a:xfrm>
        </p:grpSpPr>
        <p:pic>
          <p:nvPicPr>
            <p:cNvPr id="7" name="Picture 6"/>
            <p:cNvPicPr>
              <a:picLocks noChangeAspect="1"/>
            </p:cNvPicPr>
            <p:nvPr/>
          </p:nvPicPr>
          <p:blipFill>
            <a:blip r:embed="rId2"/>
            <a:stretch>
              <a:fillRect/>
            </a:stretch>
          </p:blipFill>
          <p:spPr>
            <a:xfrm>
              <a:off x="247294" y="757699"/>
              <a:ext cx="6468742" cy="3964109"/>
            </a:xfrm>
            <a:prstGeom prst="rect">
              <a:avLst/>
            </a:prstGeom>
            <a:ln>
              <a:solidFill>
                <a:srgbClr val="000000"/>
              </a:solidFill>
            </a:ln>
          </p:spPr>
        </p:pic>
        <p:pic>
          <p:nvPicPr>
            <p:cNvPr id="8"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7444" y="2122647"/>
              <a:ext cx="1377582" cy="617107"/>
            </a:xfrm>
            <a:prstGeom prst="rect">
              <a:avLst/>
            </a:prstGeom>
          </p:spPr>
        </p:pic>
      </p:grpSp>
      <p:pic>
        <p:nvPicPr>
          <p:cNvPr id="9" name="Picture 8"/>
          <p:cNvPicPr>
            <a:picLocks noChangeAspect="1"/>
          </p:cNvPicPr>
          <p:nvPr/>
        </p:nvPicPr>
        <p:blipFill>
          <a:blip r:embed="rId4"/>
          <a:stretch>
            <a:fillRect/>
          </a:stretch>
        </p:blipFill>
        <p:spPr>
          <a:xfrm>
            <a:off x="2692370" y="8249972"/>
            <a:ext cx="1422400" cy="719347"/>
          </a:xfrm>
          <a:prstGeom prst="rect">
            <a:avLst/>
          </a:prstGeom>
        </p:spPr>
      </p:pic>
    </p:spTree>
    <p:extLst>
      <p:ext uri="{BB962C8B-B14F-4D97-AF65-F5344CB8AC3E}">
        <p14:creationId xmlns:p14="http://schemas.microsoft.com/office/powerpoint/2010/main" val="59083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43872" y="5073001"/>
            <a:ext cx="6370256" cy="2908694"/>
          </a:xfrm>
          <a:prstGeom prst="rect">
            <a:avLst/>
          </a:prstGeom>
          <a:noFill/>
          <a:ln w="9525">
            <a:solidFill>
              <a:schemeClr val="tx1"/>
            </a:solidFill>
            <a:miter lim="800000"/>
            <a:headEnd/>
            <a:tailEnd/>
          </a:ln>
          <a:effectLst/>
        </p:spPr>
        <p:txBody>
          <a:bodyPr vert="horz" wrap="square" lIns="34232" tIns="34232" rIns="34232" bIns="34232" numCol="1" anchor="t" anchorCtr="0" compatLnSpc="1">
            <a:prstTxWarp prst="textNoShape">
              <a:avLst/>
            </a:prstTxWarp>
          </a:bodyPr>
          <a:lstStyle/>
          <a:p>
            <a:pPr defTabSz="855824" fontAlgn="base">
              <a:spcBef>
                <a:spcPct val="0"/>
              </a:spcBef>
              <a:spcAft>
                <a:spcPct val="0"/>
              </a:spcAft>
            </a:pPr>
            <a:r>
              <a:rPr lang="en-US" sz="1147" b="1" dirty="0">
                <a:solidFill>
                  <a:prstClr val="black"/>
                </a:solidFill>
                <a:latin typeface="Arial" pitchFamily="34" charset="0"/>
                <a:ea typeface="Arial"/>
                <a:cs typeface="Arial" pitchFamily="34" charset="0"/>
              </a:rPr>
              <a:t>Purpose: To Improve Changes of Direction.</a:t>
            </a:r>
          </a:p>
          <a:p>
            <a:pPr defTabSz="855824" fontAlgn="base">
              <a:spcBef>
                <a:spcPct val="0"/>
              </a:spcBef>
              <a:spcAft>
                <a:spcPct val="0"/>
              </a:spcAft>
            </a:pPr>
            <a:endParaRPr lang="en-US" sz="1147" dirty="0">
              <a:solidFill>
                <a:prstClr val="black"/>
              </a:solidFill>
              <a:latin typeface="Arial" pitchFamily="34" charset="0"/>
              <a:ea typeface="Arial"/>
              <a:cs typeface="Arial" pitchFamily="34" charset="0"/>
            </a:endParaRPr>
          </a:p>
          <a:p>
            <a:pPr defTabSz="855824" fontAlgn="base">
              <a:spcBef>
                <a:spcPct val="0"/>
              </a:spcBef>
              <a:spcAft>
                <a:spcPct val="0"/>
              </a:spcAft>
            </a:pPr>
            <a:r>
              <a:rPr lang="en-US" sz="1147" b="1" dirty="0">
                <a:solidFill>
                  <a:prstClr val="black"/>
                </a:solidFill>
                <a:latin typeface="Arial" pitchFamily="34" charset="0"/>
                <a:ea typeface="Arial"/>
                <a:cs typeface="Arial" pitchFamily="34" charset="0"/>
              </a:rPr>
              <a:t>SET UP</a:t>
            </a:r>
            <a:endParaRPr lang="en-US" sz="1147" b="1" dirty="0">
              <a:solidFill>
                <a:srgbClr val="000000"/>
              </a:solidFill>
              <a:latin typeface="Arial" pitchFamily="34" charset="0"/>
              <a:ea typeface="Arial"/>
              <a:cs typeface="Arial" pitchFamily="34" charset="0"/>
            </a:endParaRPr>
          </a:p>
          <a:p>
            <a:pPr defTabSz="855824" fontAlgn="base">
              <a:spcBef>
                <a:spcPct val="0"/>
              </a:spcBef>
              <a:spcAft>
                <a:spcPct val="0"/>
              </a:spcAft>
            </a:pPr>
            <a:r>
              <a:rPr lang="en-GB" sz="1147" dirty="0">
                <a:solidFill>
                  <a:prstClr val="black"/>
                </a:solidFill>
                <a:latin typeface="Arial" pitchFamily="34" charset="0"/>
                <a:ea typeface="Arial"/>
                <a:cs typeface="Arial" pitchFamily="34" charset="0"/>
              </a:rPr>
              <a:t>Three teams of three or four players at the end of each 8 x 6 yard grid.</a:t>
            </a:r>
          </a:p>
          <a:p>
            <a:pPr defTabSz="855824" fontAlgn="base">
              <a:spcBef>
                <a:spcPct val="0"/>
              </a:spcBef>
              <a:spcAft>
                <a:spcPct val="0"/>
              </a:spcAft>
            </a:pPr>
            <a:endParaRPr lang="en-US" sz="1147" dirty="0">
              <a:solidFill>
                <a:prstClr val="black"/>
              </a:solidFill>
              <a:latin typeface="Arial" pitchFamily="34" charset="0"/>
              <a:ea typeface="Arial"/>
              <a:cs typeface="Arial" pitchFamily="34" charset="0"/>
            </a:endParaRPr>
          </a:p>
          <a:p>
            <a:pPr defTabSz="855824" fontAlgn="base">
              <a:spcBef>
                <a:spcPct val="0"/>
              </a:spcBef>
              <a:spcAft>
                <a:spcPct val="0"/>
              </a:spcAft>
            </a:pPr>
            <a:r>
              <a:rPr lang="en-US" sz="1147" b="1" dirty="0">
                <a:solidFill>
                  <a:prstClr val="black"/>
                </a:solidFill>
                <a:latin typeface="Arial" pitchFamily="34" charset="0"/>
                <a:ea typeface="Arial"/>
                <a:cs typeface="Arial" pitchFamily="34" charset="0"/>
              </a:rPr>
              <a:t>ACTION</a:t>
            </a:r>
            <a:endParaRPr lang="en-US" sz="1147" dirty="0">
              <a:solidFill>
                <a:srgbClr val="000000"/>
              </a:solidFill>
              <a:latin typeface="Arial" pitchFamily="34" charset="0"/>
              <a:ea typeface="Arial"/>
              <a:cs typeface="Arial" pitchFamily="34" charset="0"/>
            </a:endParaRPr>
          </a:p>
          <a:p>
            <a:pPr defTabSz="855824" fontAlgn="base">
              <a:spcBef>
                <a:spcPct val="0"/>
              </a:spcBef>
              <a:spcAft>
                <a:spcPct val="0"/>
              </a:spcAft>
            </a:pPr>
            <a:r>
              <a:rPr lang="en-US" sz="1147" dirty="0">
                <a:solidFill>
                  <a:srgbClr val="000000"/>
                </a:solidFill>
                <a:latin typeface="Arial" pitchFamily="34" charset="0"/>
                <a:ea typeface="Arial"/>
                <a:cs typeface="Arial" pitchFamily="34" charset="0"/>
              </a:rPr>
              <a:t> A Race. Each player makes Changes of direction then passes to waiting teammate, first team to finish wins.</a:t>
            </a:r>
          </a:p>
          <a:p>
            <a:pPr defTabSz="855824" fontAlgn="base">
              <a:spcBef>
                <a:spcPct val="0"/>
              </a:spcBef>
              <a:spcAft>
                <a:spcPct val="0"/>
              </a:spcAft>
            </a:pPr>
            <a:endParaRPr lang="en-US" sz="1147" dirty="0">
              <a:solidFill>
                <a:srgbClr val="000000"/>
              </a:solidFill>
              <a:latin typeface="Arial" pitchFamily="34" charset="0"/>
              <a:ea typeface="Arial"/>
              <a:cs typeface="Arial" pitchFamily="34" charset="0"/>
            </a:endParaRPr>
          </a:p>
          <a:p>
            <a:pPr defTabSz="855824" fontAlgn="base">
              <a:spcBef>
                <a:spcPct val="0"/>
              </a:spcBef>
              <a:spcAft>
                <a:spcPct val="0"/>
              </a:spcAft>
            </a:pPr>
            <a:r>
              <a:rPr lang="en-US" sz="1147" b="1" dirty="0">
                <a:solidFill>
                  <a:srgbClr val="FF0000"/>
                </a:solidFill>
                <a:latin typeface="Arial" pitchFamily="34" charset="0"/>
                <a:ea typeface="Arial"/>
                <a:cs typeface="Arial" pitchFamily="34" charset="0"/>
              </a:rPr>
              <a:t>Make Harder</a:t>
            </a:r>
          </a:p>
          <a:p>
            <a:pPr defTabSz="855824" fontAlgn="base">
              <a:spcBef>
                <a:spcPct val="0"/>
              </a:spcBef>
              <a:spcAft>
                <a:spcPct val="0"/>
              </a:spcAft>
            </a:pPr>
            <a:r>
              <a:rPr lang="en-US" sz="1147" b="1" dirty="0">
                <a:solidFill>
                  <a:srgbClr val="FF0000"/>
                </a:solidFill>
                <a:latin typeface="Arial" pitchFamily="34" charset="0"/>
                <a:ea typeface="Arial"/>
                <a:cs typeface="Arial" pitchFamily="34" charset="0"/>
              </a:rPr>
              <a:t>Players have to make 3 different Changes of Direction Moves before they pass to the next teammate.</a:t>
            </a:r>
            <a:endParaRPr lang="en-US" sz="1147" dirty="0">
              <a:solidFill>
                <a:srgbClr val="000000"/>
              </a:solidFill>
              <a:latin typeface="Arial" pitchFamily="34" charset="0"/>
              <a:ea typeface="Arial"/>
              <a:cs typeface="Arial" pitchFamily="34" charset="0"/>
            </a:endParaRPr>
          </a:p>
          <a:p>
            <a:pPr defTabSz="855824" fontAlgn="base">
              <a:spcBef>
                <a:spcPct val="0"/>
              </a:spcBef>
              <a:spcAft>
                <a:spcPct val="0"/>
              </a:spcAft>
            </a:pPr>
            <a:endParaRPr lang="en-US" sz="1147" dirty="0">
              <a:solidFill>
                <a:srgbClr val="000000"/>
              </a:solidFill>
              <a:latin typeface="Arial" pitchFamily="34" charset="0"/>
              <a:ea typeface="Arial"/>
              <a:cs typeface="Arial" pitchFamily="34" charset="0"/>
            </a:endParaRPr>
          </a:p>
          <a:p>
            <a:pPr defTabSz="855824" fontAlgn="base">
              <a:spcBef>
                <a:spcPct val="0"/>
              </a:spcBef>
              <a:spcAft>
                <a:spcPct val="0"/>
              </a:spcAft>
            </a:pPr>
            <a:r>
              <a:rPr lang="en-US" sz="1147" b="1" dirty="0">
                <a:solidFill>
                  <a:schemeClr val="accent1"/>
                </a:solidFill>
                <a:latin typeface="Arial" pitchFamily="34" charset="0"/>
                <a:ea typeface="Arial"/>
                <a:cs typeface="Arial" pitchFamily="34" charset="0"/>
              </a:rPr>
              <a:t>COACH TIP TO PLAYER</a:t>
            </a:r>
          </a:p>
          <a:p>
            <a:pPr defTabSz="855824" fontAlgn="base">
              <a:spcBef>
                <a:spcPct val="0"/>
              </a:spcBef>
              <a:spcAft>
                <a:spcPct val="0"/>
              </a:spcAft>
            </a:pPr>
            <a:r>
              <a:rPr lang="en-GB" sz="1147" dirty="0">
                <a:solidFill>
                  <a:schemeClr val="accent1"/>
                </a:solidFill>
                <a:latin typeface="Arial" pitchFamily="34" charset="0"/>
                <a:ea typeface="Arial"/>
                <a:cs typeface="Arial" pitchFamily="34" charset="0"/>
              </a:rPr>
              <a:t>Make sure the player crosses the line before making a C.O.D</a:t>
            </a:r>
          </a:p>
          <a:p>
            <a:pPr defTabSz="855824" fontAlgn="base">
              <a:spcBef>
                <a:spcPct val="0"/>
              </a:spcBef>
              <a:spcAft>
                <a:spcPct val="0"/>
              </a:spcAft>
            </a:pPr>
            <a:endParaRPr lang="en-US" sz="1147" b="1" dirty="0">
              <a:solidFill>
                <a:prstClr val="black"/>
              </a:solidFill>
              <a:latin typeface="Arial" pitchFamily="34" charset="0"/>
              <a:ea typeface="Arial"/>
              <a:cs typeface="Arial" pitchFamily="34" charset="0"/>
            </a:endParaRPr>
          </a:p>
        </p:txBody>
      </p:sp>
      <p:sp>
        <p:nvSpPr>
          <p:cNvPr id="2" name="Left Brace 1"/>
          <p:cNvSpPr/>
          <p:nvPr/>
        </p:nvSpPr>
        <p:spPr>
          <a:xfrm>
            <a:off x="3429002" y="2249523"/>
            <a:ext cx="155448" cy="819237"/>
          </a:xfrm>
          <a:prstGeom prst="leftBrace">
            <a:avLst/>
          </a:prstGeom>
        </p:spPr>
        <p:style>
          <a:lnRef idx="2">
            <a:schemeClr val="accent1"/>
          </a:lnRef>
          <a:fillRef idx="0">
            <a:schemeClr val="accent1"/>
          </a:fillRef>
          <a:effectRef idx="1">
            <a:schemeClr val="accent1"/>
          </a:effectRef>
          <a:fontRef idx="minor">
            <a:schemeClr val="tx1"/>
          </a:fontRef>
        </p:style>
        <p:txBody>
          <a:bodyPr lIns="85579" tIns="42790" rIns="85579" bIns="42790" rtlCol="0" anchor="ctr"/>
          <a:lstStyle/>
          <a:p>
            <a:pPr algn="ctr"/>
            <a:endParaRPr lang="en-GB" sz="1588" dirty="0">
              <a:latin typeface="Arial"/>
            </a:endParaRPr>
          </a:p>
        </p:txBody>
      </p:sp>
      <p:sp>
        <p:nvSpPr>
          <p:cNvPr id="3" name="TextBox 2"/>
          <p:cNvSpPr txBox="1"/>
          <p:nvPr/>
        </p:nvSpPr>
        <p:spPr>
          <a:xfrm>
            <a:off x="2740210" y="342600"/>
            <a:ext cx="1556836" cy="738664"/>
          </a:xfrm>
          <a:prstGeom prst="rect">
            <a:avLst/>
          </a:prstGeom>
          <a:noFill/>
        </p:spPr>
        <p:txBody>
          <a:bodyPr wrap="none" rtlCol="0">
            <a:spAutoFit/>
          </a:bodyPr>
          <a:lstStyle/>
          <a:p>
            <a:r>
              <a:rPr lang="en-US" b="1" cap="all" dirty="0">
                <a:latin typeface="Arial" charset="0"/>
                <a:cs typeface="Arial" charset="0"/>
              </a:rPr>
              <a:t>MOVES </a:t>
            </a:r>
            <a:r>
              <a:rPr lang="en-US" b="1" dirty="0">
                <a:solidFill>
                  <a:srgbClr val="000000"/>
                </a:solidFill>
                <a:latin typeface="Arial" panose="020B0604020202020204" pitchFamily="34" charset="0"/>
                <a:cs typeface="Arial" panose="020B0604020202020204" pitchFamily="34" charset="0"/>
              </a:rPr>
              <a:t>(M6)</a:t>
            </a:r>
          </a:p>
          <a:p>
            <a:endParaRPr lang="en-US" sz="2400" b="1" cap="all" dirty="0">
              <a:latin typeface="Arial" charset="0"/>
              <a:cs typeface="Arial" charset="0"/>
            </a:endParaRPr>
          </a:p>
        </p:txBody>
      </p:sp>
      <p:pic>
        <p:nvPicPr>
          <p:cNvPr id="9" name="Picture 8"/>
          <p:cNvPicPr>
            <a:picLocks noChangeAspect="1"/>
          </p:cNvPicPr>
          <p:nvPr/>
        </p:nvPicPr>
        <p:blipFill>
          <a:blip r:embed="rId3"/>
          <a:stretch>
            <a:fillRect/>
          </a:stretch>
        </p:blipFill>
        <p:spPr>
          <a:xfrm>
            <a:off x="243873" y="1162305"/>
            <a:ext cx="6370257" cy="3704312"/>
          </a:xfrm>
          <a:prstGeom prst="rect">
            <a:avLst/>
          </a:prstGeom>
          <a:ln>
            <a:solidFill>
              <a:schemeClr val="tx1"/>
            </a:solidFill>
          </a:ln>
        </p:spPr>
      </p:pic>
      <p:pic>
        <p:nvPicPr>
          <p:cNvPr id="7"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210" y="2711919"/>
            <a:ext cx="1377582" cy="617107"/>
          </a:xfrm>
          <a:prstGeom prst="rect">
            <a:avLst/>
          </a:prstGeom>
        </p:spPr>
      </p:pic>
      <p:pic>
        <p:nvPicPr>
          <p:cNvPr id="10" name="Picture 9"/>
          <p:cNvPicPr>
            <a:picLocks noChangeAspect="1"/>
          </p:cNvPicPr>
          <p:nvPr/>
        </p:nvPicPr>
        <p:blipFill>
          <a:blip r:embed="rId5"/>
          <a:stretch>
            <a:fillRect/>
          </a:stretch>
        </p:blipFill>
        <p:spPr>
          <a:xfrm>
            <a:off x="2795526" y="8326330"/>
            <a:ext cx="1422400" cy="719347"/>
          </a:xfrm>
          <a:prstGeom prst="rect">
            <a:avLst/>
          </a:prstGeom>
        </p:spPr>
      </p:pic>
    </p:spTree>
    <p:extLst>
      <p:ext uri="{BB962C8B-B14F-4D97-AF65-F5344CB8AC3E}">
        <p14:creationId xmlns:p14="http://schemas.microsoft.com/office/powerpoint/2010/main" val="3308094590"/>
      </p:ext>
    </p:extLst>
  </p:cSld>
  <p:clrMapOvr>
    <a:masterClrMapping/>
  </p:clrMapOvr>
  <mc:AlternateContent xmlns:mc="http://schemas.openxmlformats.org/markup-compatibility/2006" xmlns:p14="http://schemas.microsoft.com/office/powerpoint/2010/main">
    <mc:Choice Requires="p14">
      <p:transition spd="slow" p14:dur="2000" advTm="68097"/>
    </mc:Choice>
    <mc:Fallback xmlns="" xmlns:mv="urn:schemas-microsoft-com:mac:vml">
      <p:transition spd="slow" advTm="6809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35578" y="4689300"/>
            <a:ext cx="6293821" cy="3901876"/>
          </a:xfrm>
          <a:prstGeom prst="rect">
            <a:avLst/>
          </a:prstGeom>
          <a:noFill/>
          <a:ln w="9525">
            <a:solidFill>
              <a:schemeClr val="tx1"/>
            </a:solidFill>
            <a:miter lim="800000"/>
            <a:headEnd/>
            <a:tailEnd/>
          </a:ln>
          <a:effectLst/>
        </p:spPr>
        <p:txBody>
          <a:bodyPr vert="horz" wrap="square" lIns="34232" tIns="34232" rIns="34232" bIns="34232" numCol="1" anchor="t" anchorCtr="0" compatLnSpc="1">
            <a:prstTxWarp prst="textNoShape">
              <a:avLst/>
            </a:prstTxWarp>
          </a:bodyPr>
          <a:lstStyle/>
          <a:p>
            <a:pPr defTabSz="855824" fontAlgn="base">
              <a:spcBef>
                <a:spcPct val="0"/>
              </a:spcBef>
              <a:spcAft>
                <a:spcPct val="0"/>
              </a:spcAft>
            </a:pPr>
            <a:r>
              <a:rPr lang="en-US" sz="1147" b="1" dirty="0">
                <a:solidFill>
                  <a:prstClr val="black"/>
                </a:solidFill>
                <a:latin typeface="Arial" pitchFamily="34" charset="0"/>
                <a:ea typeface="Arial"/>
                <a:cs typeface="Arial" pitchFamily="34" charset="0"/>
              </a:rPr>
              <a:t>Purpose: To Improve the quality &amp; Speed of Changes of Direction to create Goal Chances.</a:t>
            </a:r>
          </a:p>
          <a:p>
            <a:pPr defTabSz="855824" fontAlgn="base">
              <a:spcBef>
                <a:spcPct val="0"/>
              </a:spcBef>
              <a:spcAft>
                <a:spcPct val="0"/>
              </a:spcAft>
            </a:pPr>
            <a:endParaRPr lang="en-US" sz="1147" b="1" dirty="0">
              <a:solidFill>
                <a:prstClr val="black"/>
              </a:solidFill>
              <a:latin typeface="Arial" pitchFamily="34" charset="0"/>
              <a:ea typeface="Arial"/>
              <a:cs typeface="Arial" pitchFamily="34" charset="0"/>
            </a:endParaRPr>
          </a:p>
          <a:p>
            <a:pPr defTabSz="855824" fontAlgn="base">
              <a:spcBef>
                <a:spcPct val="0"/>
              </a:spcBef>
              <a:spcAft>
                <a:spcPct val="0"/>
              </a:spcAft>
            </a:pPr>
            <a:r>
              <a:rPr lang="en-US" sz="1147" b="1" dirty="0">
                <a:solidFill>
                  <a:prstClr val="black"/>
                </a:solidFill>
                <a:latin typeface="Arial" pitchFamily="34" charset="0"/>
                <a:ea typeface="Arial"/>
                <a:cs typeface="Arial" pitchFamily="34" charset="0"/>
              </a:rPr>
              <a:t>SET UP</a:t>
            </a:r>
            <a:endParaRPr lang="en-US" sz="1147" b="1" dirty="0">
              <a:solidFill>
                <a:srgbClr val="000000"/>
              </a:solidFill>
              <a:latin typeface="Arial" pitchFamily="34" charset="0"/>
              <a:ea typeface="Arial"/>
              <a:cs typeface="Arial" pitchFamily="34" charset="0"/>
            </a:endParaRPr>
          </a:p>
          <a:p>
            <a:pPr defTabSz="855824" fontAlgn="base">
              <a:spcBef>
                <a:spcPct val="0"/>
              </a:spcBef>
              <a:spcAft>
                <a:spcPct val="0"/>
              </a:spcAft>
            </a:pPr>
            <a:r>
              <a:rPr lang="en-GB" sz="1147" dirty="0">
                <a:solidFill>
                  <a:prstClr val="black"/>
                </a:solidFill>
                <a:latin typeface="Arial" pitchFamily="34" charset="0"/>
                <a:ea typeface="Arial"/>
                <a:cs typeface="Arial" pitchFamily="34" charset="0"/>
              </a:rPr>
              <a:t>Three teams of three or four players at the end of each 8 x 6 yard grid with a goal in the middle of the end line at the opposite end from the teams.</a:t>
            </a:r>
          </a:p>
          <a:p>
            <a:pPr defTabSz="855824" fontAlgn="base">
              <a:spcBef>
                <a:spcPct val="0"/>
              </a:spcBef>
              <a:spcAft>
                <a:spcPct val="0"/>
              </a:spcAft>
            </a:pPr>
            <a:endParaRPr lang="en-US" sz="1147" dirty="0">
              <a:solidFill>
                <a:prstClr val="black"/>
              </a:solidFill>
              <a:latin typeface="Arial" pitchFamily="34" charset="0"/>
              <a:ea typeface="Arial"/>
              <a:cs typeface="Arial" pitchFamily="34" charset="0"/>
            </a:endParaRPr>
          </a:p>
          <a:p>
            <a:pPr defTabSz="855824" fontAlgn="base">
              <a:spcBef>
                <a:spcPct val="0"/>
              </a:spcBef>
              <a:spcAft>
                <a:spcPct val="0"/>
              </a:spcAft>
            </a:pPr>
            <a:r>
              <a:rPr lang="en-US" sz="1147" b="1" dirty="0">
                <a:solidFill>
                  <a:prstClr val="black"/>
                </a:solidFill>
                <a:latin typeface="Arial" pitchFamily="34" charset="0"/>
                <a:ea typeface="Arial"/>
                <a:cs typeface="Arial" pitchFamily="34" charset="0"/>
              </a:rPr>
              <a:t>ACTION</a:t>
            </a:r>
            <a:endParaRPr lang="en-US" sz="1147" b="1" dirty="0">
              <a:solidFill>
                <a:srgbClr val="000000"/>
              </a:solidFill>
              <a:latin typeface="Arial" pitchFamily="34" charset="0"/>
              <a:ea typeface="Arial"/>
              <a:cs typeface="Arial" pitchFamily="34" charset="0"/>
            </a:endParaRPr>
          </a:p>
          <a:p>
            <a:pPr defTabSz="855824" fontAlgn="base">
              <a:spcBef>
                <a:spcPct val="0"/>
              </a:spcBef>
              <a:spcAft>
                <a:spcPct val="0"/>
              </a:spcAft>
            </a:pPr>
            <a:r>
              <a:rPr lang="en-US" sz="1147" dirty="0">
                <a:solidFill>
                  <a:prstClr val="black"/>
                </a:solidFill>
                <a:latin typeface="Arial" pitchFamily="34" charset="0"/>
                <a:ea typeface="Arial"/>
                <a:cs typeface="Arial" pitchFamily="34" charset="0"/>
              </a:rPr>
              <a:t>On the Coach’s signal, a</a:t>
            </a:r>
            <a:r>
              <a:rPr lang="en-GB" sz="1147" dirty="0">
                <a:solidFill>
                  <a:prstClr val="black"/>
                </a:solidFill>
                <a:latin typeface="Arial" pitchFamily="34" charset="0"/>
                <a:ea typeface="Arial"/>
                <a:cs typeface="Arial" pitchFamily="34" charset="0"/>
              </a:rPr>
              <a:t> player from each team dribbles to the end of the grid and make a Change Of Direction Move at end line, then back and makes another C.O.D, then pushes the ball forward and shoots (First to hit the net wins)..</a:t>
            </a:r>
            <a:r>
              <a:rPr lang="en-GB" sz="1147" dirty="0">
                <a:latin typeface="Arial" pitchFamily="34" charset="0"/>
                <a:ea typeface="Arial"/>
                <a:cs typeface="Arial" pitchFamily="34" charset="0"/>
              </a:rPr>
              <a:t>Chose two of these 3 Game Moves</a:t>
            </a:r>
          </a:p>
          <a:p>
            <a:pPr marL="171450" indent="-171450" defTabSz="855824" fontAlgn="base">
              <a:spcBef>
                <a:spcPct val="0"/>
              </a:spcBef>
              <a:spcAft>
                <a:spcPct val="0"/>
              </a:spcAft>
              <a:buFont typeface="Arial" charset="0"/>
              <a:buChar char="•"/>
            </a:pPr>
            <a:r>
              <a:rPr lang="en-US" sz="1147" b="1" dirty="0">
                <a:latin typeface="Arial" pitchFamily="34" charset="0"/>
                <a:ea typeface="Arial"/>
                <a:cs typeface="Arial" pitchFamily="34" charset="0"/>
              </a:rPr>
              <a:t>The Step On</a:t>
            </a:r>
          </a:p>
          <a:p>
            <a:pPr marL="171450" indent="-171450" defTabSz="855824" fontAlgn="base">
              <a:spcBef>
                <a:spcPct val="0"/>
              </a:spcBef>
              <a:spcAft>
                <a:spcPct val="0"/>
              </a:spcAft>
              <a:buFont typeface="Arial" charset="0"/>
              <a:buChar char="•"/>
            </a:pPr>
            <a:r>
              <a:rPr lang="en-US" sz="1147" b="1" dirty="0">
                <a:latin typeface="Arial" pitchFamily="34" charset="0"/>
                <a:ea typeface="Arial"/>
                <a:cs typeface="Arial" pitchFamily="34" charset="0"/>
              </a:rPr>
              <a:t>The Inside Cut</a:t>
            </a:r>
          </a:p>
          <a:p>
            <a:pPr marL="171450" indent="-171450" defTabSz="855824" fontAlgn="base">
              <a:spcBef>
                <a:spcPct val="0"/>
              </a:spcBef>
              <a:spcAft>
                <a:spcPct val="0"/>
              </a:spcAft>
              <a:buFont typeface="Arial" charset="0"/>
              <a:buChar char="•"/>
            </a:pPr>
            <a:r>
              <a:rPr lang="en-US" sz="1147" b="1" dirty="0">
                <a:latin typeface="Arial" pitchFamily="34" charset="0"/>
                <a:ea typeface="Arial"/>
                <a:cs typeface="Arial" pitchFamily="34" charset="0"/>
              </a:rPr>
              <a:t>The Outside Cut</a:t>
            </a:r>
          </a:p>
          <a:p>
            <a:pPr defTabSz="855824" fontAlgn="base">
              <a:spcBef>
                <a:spcPct val="0"/>
              </a:spcBef>
              <a:spcAft>
                <a:spcPct val="0"/>
              </a:spcAft>
            </a:pPr>
            <a:endParaRPr lang="en-US" sz="1147" b="1" dirty="0">
              <a:solidFill>
                <a:srgbClr val="FF0000"/>
              </a:solidFill>
              <a:latin typeface="Arial" pitchFamily="34" charset="0"/>
              <a:ea typeface="Arial"/>
              <a:cs typeface="Arial" pitchFamily="34" charset="0"/>
            </a:endParaRPr>
          </a:p>
          <a:p>
            <a:pPr defTabSz="855824" fontAlgn="base">
              <a:spcBef>
                <a:spcPct val="0"/>
              </a:spcBef>
              <a:spcAft>
                <a:spcPct val="0"/>
              </a:spcAft>
            </a:pPr>
            <a:r>
              <a:rPr lang="en-US" sz="1147" b="1" dirty="0">
                <a:solidFill>
                  <a:srgbClr val="FF0000"/>
                </a:solidFill>
                <a:latin typeface="Arial" pitchFamily="34" charset="0"/>
                <a:ea typeface="Arial"/>
                <a:cs typeface="Arial" pitchFamily="34" charset="0"/>
              </a:rPr>
              <a:t>Make Harder</a:t>
            </a:r>
          </a:p>
          <a:p>
            <a:pPr defTabSz="855824" fontAlgn="base">
              <a:spcBef>
                <a:spcPct val="0"/>
              </a:spcBef>
              <a:spcAft>
                <a:spcPct val="0"/>
              </a:spcAft>
            </a:pPr>
            <a:r>
              <a:rPr lang="en-US" sz="1147" b="1" dirty="0">
                <a:solidFill>
                  <a:srgbClr val="FF0000"/>
                </a:solidFill>
                <a:latin typeface="Arial" pitchFamily="34" charset="0"/>
                <a:ea typeface="Arial"/>
                <a:cs typeface="Arial" pitchFamily="34" charset="0"/>
              </a:rPr>
              <a:t>Player can only score if the ball hits the net without touching the ground.</a:t>
            </a:r>
          </a:p>
          <a:p>
            <a:pPr defTabSz="855824" fontAlgn="base">
              <a:spcBef>
                <a:spcPct val="0"/>
              </a:spcBef>
              <a:spcAft>
                <a:spcPct val="0"/>
              </a:spcAft>
            </a:pPr>
            <a:endParaRPr lang="en-US" sz="1147" b="1" dirty="0">
              <a:solidFill>
                <a:prstClr val="black"/>
              </a:solidFill>
              <a:latin typeface="Arial" pitchFamily="34" charset="0"/>
              <a:ea typeface="Arial"/>
              <a:cs typeface="Arial" pitchFamily="34" charset="0"/>
            </a:endParaRPr>
          </a:p>
          <a:p>
            <a:pPr defTabSz="855824" fontAlgn="base">
              <a:spcBef>
                <a:spcPct val="0"/>
              </a:spcBef>
              <a:spcAft>
                <a:spcPct val="0"/>
              </a:spcAft>
            </a:pPr>
            <a:r>
              <a:rPr lang="en-US" sz="1200" b="1" dirty="0">
                <a:solidFill>
                  <a:schemeClr val="accent1"/>
                </a:solidFill>
                <a:latin typeface="Arial"/>
              </a:rPr>
              <a:t>COACH TIP TO PLAYER </a:t>
            </a:r>
            <a:endParaRPr lang="en-US" sz="1147" b="1" dirty="0">
              <a:solidFill>
                <a:schemeClr val="accent1"/>
              </a:solidFill>
              <a:latin typeface="Arial" pitchFamily="34" charset="0"/>
              <a:cs typeface="Arial" pitchFamily="34" charset="0"/>
            </a:endParaRPr>
          </a:p>
          <a:p>
            <a:pPr defTabSz="855824" fontAlgn="base">
              <a:spcBef>
                <a:spcPct val="0"/>
              </a:spcBef>
              <a:spcAft>
                <a:spcPct val="0"/>
              </a:spcAft>
            </a:pPr>
            <a:r>
              <a:rPr lang="en-GB" sz="1147" dirty="0">
                <a:solidFill>
                  <a:schemeClr val="accent1"/>
                </a:solidFill>
                <a:latin typeface="Arial" pitchFamily="34" charset="0"/>
                <a:ea typeface="Arial"/>
                <a:cs typeface="Arial" pitchFamily="34" charset="0"/>
              </a:rPr>
              <a:t>Eyes up before you shoot.</a:t>
            </a:r>
          </a:p>
        </p:txBody>
      </p:sp>
      <p:pic>
        <p:nvPicPr>
          <p:cNvPr id="2050" name="Picture 2" descr="ASC_Session_Image_26-5-2012_162950"/>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579" y="1026609"/>
            <a:ext cx="6293820" cy="3545391"/>
          </a:xfrm>
          <a:prstGeom prst="rect">
            <a:avLst/>
          </a:prstGeom>
          <a:noFill/>
          <a:ln>
            <a:solidFill>
              <a:schemeClr val="tx1"/>
            </a:solidFill>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CCCCCC"/>
                  </a:outerShdw>
                </a:effectLst>
              </a14:hiddenEffects>
            </a:ext>
          </a:extLst>
        </p:spPr>
      </p:pic>
      <p:sp>
        <p:nvSpPr>
          <p:cNvPr id="2" name="Left Brace 1"/>
          <p:cNvSpPr/>
          <p:nvPr/>
        </p:nvSpPr>
        <p:spPr>
          <a:xfrm>
            <a:off x="3429002" y="2249524"/>
            <a:ext cx="155448" cy="819237"/>
          </a:xfrm>
          <a:prstGeom prst="leftBrace">
            <a:avLst/>
          </a:prstGeom>
        </p:spPr>
        <p:style>
          <a:lnRef idx="2">
            <a:schemeClr val="accent1"/>
          </a:lnRef>
          <a:fillRef idx="0">
            <a:schemeClr val="accent1"/>
          </a:fillRef>
          <a:effectRef idx="1">
            <a:schemeClr val="accent1"/>
          </a:effectRef>
          <a:fontRef idx="minor">
            <a:schemeClr val="tx1"/>
          </a:fontRef>
        </p:style>
        <p:txBody>
          <a:bodyPr lIns="85579" tIns="42790" rIns="85579" bIns="42790" rtlCol="0" anchor="ctr"/>
          <a:lstStyle/>
          <a:p>
            <a:pPr algn="ctr"/>
            <a:endParaRPr lang="en-GB" sz="1588" dirty="0">
              <a:latin typeface="Arial"/>
            </a:endParaRPr>
          </a:p>
        </p:txBody>
      </p:sp>
      <p:sp>
        <p:nvSpPr>
          <p:cNvPr id="3" name="TextBox 2"/>
          <p:cNvSpPr txBox="1"/>
          <p:nvPr/>
        </p:nvSpPr>
        <p:spPr>
          <a:xfrm>
            <a:off x="3364697" y="268789"/>
            <a:ext cx="284052" cy="523220"/>
          </a:xfrm>
          <a:prstGeom prst="rect">
            <a:avLst/>
          </a:prstGeom>
          <a:noFill/>
        </p:spPr>
        <p:txBody>
          <a:bodyPr wrap="none" rtlCol="0">
            <a:spAutoFit/>
          </a:bodyPr>
          <a:lstStyle/>
          <a:p>
            <a:pPr algn="ctr"/>
            <a:r>
              <a:rPr lang="en-US" sz="2800" b="1" cap="all" dirty="0">
                <a:latin typeface="Arial" charset="0"/>
                <a:cs typeface="Arial" charset="0"/>
              </a:rPr>
              <a:t> </a:t>
            </a:r>
            <a:endParaRPr lang="en-US" sz="2800" b="1" i="1" cap="all" dirty="0">
              <a:solidFill>
                <a:prstClr val="black"/>
              </a:solidFill>
              <a:latin typeface="Franklin Gothic Heavy" charset="0"/>
            </a:endParaRPr>
          </a:p>
        </p:txBody>
      </p:sp>
      <p:sp>
        <p:nvSpPr>
          <p:cNvPr id="4" name="TextBox 3">
            <a:extLst>
              <a:ext uri="{FF2B5EF4-FFF2-40B4-BE49-F238E27FC236}">
                <a16:creationId xmlns:a16="http://schemas.microsoft.com/office/drawing/2014/main" id="{8AAC4767-478F-634E-8FDD-78A603CC8071}"/>
              </a:ext>
            </a:extLst>
          </p:cNvPr>
          <p:cNvSpPr txBox="1"/>
          <p:nvPr/>
        </p:nvSpPr>
        <p:spPr>
          <a:xfrm>
            <a:off x="2728305" y="207233"/>
            <a:ext cx="1556836" cy="646331"/>
          </a:xfrm>
          <a:prstGeom prst="rect">
            <a:avLst/>
          </a:prstGeom>
          <a:noFill/>
        </p:spPr>
        <p:txBody>
          <a:bodyPr wrap="none" rtlCol="0">
            <a:spAutoFit/>
          </a:bodyPr>
          <a:lstStyle/>
          <a:p>
            <a:r>
              <a:rPr lang="en-US" b="1" dirty="0">
                <a:solidFill>
                  <a:srgbClr val="000000"/>
                </a:solidFill>
                <a:latin typeface="Arial" panose="020B0604020202020204" pitchFamily="34" charset="0"/>
                <a:cs typeface="Arial" panose="020B0604020202020204" pitchFamily="34" charset="0"/>
              </a:rPr>
              <a:t>MOVES (M7)</a:t>
            </a:r>
          </a:p>
          <a:p>
            <a:endParaRPr lang="en-US" dirty="0"/>
          </a:p>
        </p:txBody>
      </p:sp>
    </p:spTree>
    <p:extLst>
      <p:ext uri="{BB962C8B-B14F-4D97-AF65-F5344CB8AC3E}">
        <p14:creationId xmlns:p14="http://schemas.microsoft.com/office/powerpoint/2010/main" val="472924295"/>
      </p:ext>
    </p:extLst>
  </p:cSld>
  <p:clrMapOvr>
    <a:masterClrMapping/>
  </p:clrMapOvr>
  <mc:AlternateContent xmlns:mc="http://schemas.openxmlformats.org/markup-compatibility/2006" xmlns:p14="http://schemas.microsoft.com/office/powerpoint/2010/main">
    <mc:Choice Requires="p14">
      <p:transition spd="slow" p14:dur="2000" advTm="68097"/>
    </mc:Choice>
    <mc:Fallback xmlns:mv="urn:schemas-microsoft-com:mac:vml" xmlns="">
      <p:transition spd="slow" advTm="680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0125" y="4156126"/>
            <a:ext cx="184731" cy="369332"/>
          </a:xfrm>
          <a:prstGeom prst="rect">
            <a:avLst/>
          </a:prstGeom>
          <a:noFill/>
        </p:spPr>
        <p:txBody>
          <a:bodyPr wrap="none" rtlCol="0">
            <a:spAutoFit/>
          </a:bodyPr>
          <a:lstStyle/>
          <a:p>
            <a:endParaRPr lang="en-US" dirty="0"/>
          </a:p>
        </p:txBody>
      </p:sp>
      <p:sp>
        <p:nvSpPr>
          <p:cNvPr id="4" name="Rectangle 3"/>
          <p:cNvSpPr/>
          <p:nvPr/>
        </p:nvSpPr>
        <p:spPr>
          <a:xfrm>
            <a:off x="766229" y="5315991"/>
            <a:ext cx="5059202" cy="369332"/>
          </a:xfrm>
          <a:prstGeom prst="rect">
            <a:avLst/>
          </a:prstGeom>
        </p:spPr>
        <p:txBody>
          <a:bodyPr wrap="square">
            <a:spAutoFit/>
          </a:bodyPr>
          <a:lstStyle/>
          <a:p>
            <a:pPr defTabSz="814587"/>
            <a:endParaRPr lang="en-US" b="1" dirty="0">
              <a:solidFill>
                <a:prstClr val="black"/>
              </a:solidFill>
              <a:latin typeface="Arial"/>
              <a:ea typeface="Arial"/>
              <a:cs typeface="Arial"/>
            </a:endParaRPr>
          </a:p>
        </p:txBody>
      </p:sp>
      <p:sp>
        <p:nvSpPr>
          <p:cNvPr id="7" name="Rectangle 6"/>
          <p:cNvSpPr/>
          <p:nvPr/>
        </p:nvSpPr>
        <p:spPr>
          <a:xfrm>
            <a:off x="235662" y="4763364"/>
            <a:ext cx="6397067" cy="2852693"/>
          </a:xfrm>
          <a:prstGeom prst="rect">
            <a:avLst/>
          </a:prstGeom>
          <a:ln>
            <a:solidFill>
              <a:schemeClr val="tx1"/>
            </a:solidFill>
          </a:ln>
        </p:spPr>
        <p:txBody>
          <a:bodyPr wrap="square" lIns="81906" tIns="40952" rIns="81906" bIns="40952">
            <a:spAutoFit/>
          </a:bodyPr>
          <a:lstStyle/>
          <a:p>
            <a:r>
              <a:rPr lang="en-US" sz="1200" b="1" dirty="0">
                <a:latin typeface="Arial"/>
                <a:cs typeface="Arial"/>
              </a:rPr>
              <a:t>Purpose: To improve Changes of direction.</a:t>
            </a:r>
          </a:p>
          <a:p>
            <a:endParaRPr lang="en-US" sz="1200" b="1" dirty="0">
              <a:latin typeface="Arial"/>
              <a:cs typeface="Arial"/>
            </a:endParaRPr>
          </a:p>
          <a:p>
            <a:r>
              <a:rPr lang="en-US" sz="1200" b="1" dirty="0">
                <a:latin typeface="Arial"/>
                <a:cs typeface="Arial"/>
              </a:rPr>
              <a:t>SET UP</a:t>
            </a:r>
          </a:p>
          <a:p>
            <a:r>
              <a:rPr lang="en-US" sz="1200" dirty="0">
                <a:latin typeface="Arial"/>
                <a:cs typeface="Arial"/>
              </a:rPr>
              <a:t> a 10 x 10 / 12 x 12 yard grid using 2 x blue/orange discs as per diagram.</a:t>
            </a:r>
          </a:p>
          <a:p>
            <a:r>
              <a:rPr lang="en-US" sz="1200" dirty="0">
                <a:latin typeface="Arial"/>
                <a:cs typeface="Arial"/>
              </a:rPr>
              <a:t>3 x players per grid</a:t>
            </a:r>
          </a:p>
          <a:p>
            <a:r>
              <a:rPr lang="en-US" sz="1200" dirty="0">
                <a:latin typeface="Arial"/>
                <a:cs typeface="Arial"/>
              </a:rPr>
              <a:t>2 x teams (Blue &amp; Red)</a:t>
            </a:r>
          </a:p>
          <a:p>
            <a:endParaRPr lang="en-US" sz="1200" dirty="0">
              <a:latin typeface="Arial"/>
              <a:cs typeface="Arial"/>
            </a:endParaRPr>
          </a:p>
          <a:p>
            <a:r>
              <a:rPr lang="en-US" sz="1200" b="1" dirty="0">
                <a:latin typeface="Arial"/>
                <a:cs typeface="Arial"/>
              </a:rPr>
              <a:t>ACTION</a:t>
            </a:r>
          </a:p>
          <a:p>
            <a:r>
              <a:rPr lang="en-US" sz="1200" dirty="0">
                <a:latin typeface="Arial"/>
                <a:cs typeface="Arial"/>
              </a:rPr>
              <a:t>Every Player with a ball, makes a selected COD along the sides of the triangle</a:t>
            </a:r>
          </a:p>
          <a:p>
            <a:endParaRPr lang="en-US" sz="1200" dirty="0">
              <a:latin typeface="Arial"/>
              <a:cs typeface="Arial"/>
            </a:endParaRPr>
          </a:p>
          <a:p>
            <a:r>
              <a:rPr lang="en-US" sz="1200" b="1" dirty="0">
                <a:solidFill>
                  <a:srgbClr val="FF0000"/>
                </a:solidFill>
                <a:latin typeface="Arial"/>
                <a:cs typeface="Arial"/>
              </a:rPr>
              <a:t>Make Harder</a:t>
            </a:r>
          </a:p>
          <a:p>
            <a:r>
              <a:rPr lang="en-US" sz="1200" b="1" dirty="0">
                <a:solidFill>
                  <a:srgbClr val="FF0000"/>
                </a:solidFill>
                <a:latin typeface="Arial"/>
                <a:cs typeface="Arial"/>
              </a:rPr>
              <a:t>Player makes a different C.O.D each time.</a:t>
            </a:r>
          </a:p>
          <a:p>
            <a:endParaRPr lang="en-US" sz="1200" dirty="0">
              <a:latin typeface="Arial"/>
              <a:cs typeface="Arial"/>
            </a:endParaRPr>
          </a:p>
          <a:p>
            <a:r>
              <a:rPr lang="en-US" sz="1200" b="1" dirty="0">
                <a:solidFill>
                  <a:srgbClr val="0070C0"/>
                </a:solidFill>
                <a:latin typeface="Arial"/>
                <a:cs typeface="Arial"/>
              </a:rPr>
              <a:t>COACH TIP TO PLAYER</a:t>
            </a:r>
          </a:p>
          <a:p>
            <a:r>
              <a:rPr lang="en-US" sz="1200" b="1" dirty="0">
                <a:solidFill>
                  <a:srgbClr val="0070C0"/>
                </a:solidFill>
                <a:latin typeface="Arial"/>
                <a:cs typeface="Arial"/>
              </a:rPr>
              <a:t>Only take one or two touches before you make a COD turn.</a:t>
            </a:r>
          </a:p>
        </p:txBody>
      </p:sp>
      <p:sp>
        <p:nvSpPr>
          <p:cNvPr id="2" name="TextBox 1"/>
          <p:cNvSpPr txBox="1"/>
          <p:nvPr/>
        </p:nvSpPr>
        <p:spPr>
          <a:xfrm>
            <a:off x="2694953" y="219117"/>
            <a:ext cx="1707519" cy="707886"/>
          </a:xfrm>
          <a:prstGeom prst="rect">
            <a:avLst/>
          </a:prstGeom>
          <a:noFill/>
        </p:spPr>
        <p:txBody>
          <a:bodyPr wrap="none" rtlCol="0">
            <a:spAutoFit/>
          </a:bodyPr>
          <a:lstStyle/>
          <a:p>
            <a:r>
              <a:rPr lang="en-US" sz="2000" b="1" dirty="0">
                <a:solidFill>
                  <a:srgbClr val="000000"/>
                </a:solidFill>
                <a:latin typeface="Arial" panose="020B0604020202020204" pitchFamily="34" charset="0"/>
                <a:cs typeface="Arial" panose="020B0604020202020204" pitchFamily="34" charset="0"/>
              </a:rPr>
              <a:t>MOVES (M8)</a:t>
            </a:r>
            <a:endParaRPr lang="en-US" sz="2000" b="1" dirty="0"/>
          </a:p>
          <a:p>
            <a:endParaRPr lang="en-US" sz="2000" b="1" cap="all" dirty="0">
              <a:latin typeface="Arial" charset="0"/>
              <a:cs typeface="Arial" charset="0"/>
            </a:endParaRPr>
          </a:p>
        </p:txBody>
      </p:sp>
      <p:pic>
        <p:nvPicPr>
          <p:cNvPr id="10" name="Picture 9"/>
          <p:cNvPicPr>
            <a:picLocks noChangeAspect="1"/>
          </p:cNvPicPr>
          <p:nvPr/>
        </p:nvPicPr>
        <p:blipFill>
          <a:blip r:embed="rId2"/>
          <a:stretch>
            <a:fillRect/>
          </a:stretch>
        </p:blipFill>
        <p:spPr>
          <a:xfrm>
            <a:off x="235661" y="1266751"/>
            <a:ext cx="6397067" cy="3258707"/>
          </a:xfrm>
          <a:prstGeom prst="rect">
            <a:avLst/>
          </a:prstGeom>
          <a:ln>
            <a:solidFill>
              <a:srgbClr val="000000"/>
            </a:solidFill>
          </a:ln>
        </p:spPr>
      </p:pic>
      <p:pic>
        <p:nvPicPr>
          <p:cNvPr id="9" name="Picture 8"/>
          <p:cNvPicPr>
            <a:picLocks noChangeAspect="1"/>
          </p:cNvPicPr>
          <p:nvPr/>
        </p:nvPicPr>
        <p:blipFill>
          <a:blip r:embed="rId3"/>
          <a:stretch>
            <a:fillRect/>
          </a:stretch>
        </p:blipFill>
        <p:spPr>
          <a:xfrm>
            <a:off x="2863273" y="8326330"/>
            <a:ext cx="1422400" cy="719347"/>
          </a:xfrm>
          <a:prstGeom prst="rect">
            <a:avLst/>
          </a:prstGeom>
        </p:spPr>
      </p:pic>
      <p:pic>
        <p:nvPicPr>
          <p:cNvPr id="11"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210" y="2400189"/>
            <a:ext cx="1377582" cy="617107"/>
          </a:xfrm>
          <a:prstGeom prst="rect">
            <a:avLst/>
          </a:prstGeom>
        </p:spPr>
      </p:pic>
    </p:spTree>
    <p:extLst>
      <p:ext uri="{BB962C8B-B14F-4D97-AF65-F5344CB8AC3E}">
        <p14:creationId xmlns:p14="http://schemas.microsoft.com/office/powerpoint/2010/main" val="1989496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4770</Words>
  <Application>Microsoft Office PowerPoint</Application>
  <PresentationFormat>On-screen Show (4:3)</PresentationFormat>
  <Paragraphs>551</Paragraphs>
  <Slides>34</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Calibri Light</vt:lpstr>
      <vt:lpstr>Franklin Gothic Heavy</vt:lpstr>
      <vt:lpstr>Wingdings 3</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Sportsmethod USA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 Cooke</dc:creator>
  <cp:lastModifiedBy>Emily Galustian</cp:lastModifiedBy>
  <cp:revision>1782</cp:revision>
  <cp:lastPrinted>2020-06-16T16:46:47Z</cp:lastPrinted>
  <dcterms:created xsi:type="dcterms:W3CDTF">2016-10-21T10:06:40Z</dcterms:created>
  <dcterms:modified xsi:type="dcterms:W3CDTF">2020-09-07T18:03:51Z</dcterms:modified>
</cp:coreProperties>
</file>