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689" r:id="rId2"/>
  </p:sldMasterIdLst>
  <p:notesMasterIdLst>
    <p:notesMasterId r:id="rId21"/>
  </p:notesMasterIdLst>
  <p:handoutMasterIdLst>
    <p:handoutMasterId r:id="rId22"/>
  </p:handoutMasterIdLst>
  <p:sldIdLst>
    <p:sldId id="3105" r:id="rId3"/>
    <p:sldId id="2027" r:id="rId4"/>
    <p:sldId id="3112" r:id="rId5"/>
    <p:sldId id="2053" r:id="rId6"/>
    <p:sldId id="3106" r:id="rId7"/>
    <p:sldId id="1618" r:id="rId8"/>
    <p:sldId id="2059" r:id="rId9"/>
    <p:sldId id="1628" r:id="rId10"/>
    <p:sldId id="1633" r:id="rId11"/>
    <p:sldId id="3108" r:id="rId12"/>
    <p:sldId id="1643" r:id="rId13"/>
    <p:sldId id="2058" r:id="rId14"/>
    <p:sldId id="1697" r:id="rId15"/>
    <p:sldId id="1867" r:id="rId16"/>
    <p:sldId id="2057" r:id="rId17"/>
    <p:sldId id="3107" r:id="rId18"/>
    <p:sldId id="3117" r:id="rId19"/>
    <p:sldId id="1413" r:id="rId20"/>
  </p:sldIdLst>
  <p:sldSz cx="6858000" cy="9144000" type="screen4x3"/>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531" autoAdjust="0"/>
  </p:normalViewPr>
  <p:slideViewPr>
    <p:cSldViewPr snapToGrid="0" snapToObjects="1">
      <p:cViewPr varScale="1">
        <p:scale>
          <a:sx n="72" d="100"/>
          <a:sy n="72" d="100"/>
        </p:scale>
        <p:origin x="3030" y="60"/>
      </p:cViewPr>
      <p:guideLst>
        <p:guide orient="horz" pos="2880"/>
        <p:guide pos="2160"/>
      </p:guideLst>
    </p:cSldViewPr>
  </p:slideViewPr>
  <p:outlineViewPr>
    <p:cViewPr>
      <p:scale>
        <a:sx n="33" d="100"/>
        <a:sy n="33" d="100"/>
      </p:scale>
      <p:origin x="0" y="-592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82119" cy="500142"/>
          </a:xfrm>
          <a:prstGeom prst="rect">
            <a:avLst/>
          </a:prstGeom>
        </p:spPr>
        <p:txBody>
          <a:bodyPr vert="horz" lIns="96471" tIns="48235" rIns="96471" bIns="48235"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98103" y="2"/>
            <a:ext cx="2982119" cy="500142"/>
          </a:xfrm>
          <a:prstGeom prst="rect">
            <a:avLst/>
          </a:prstGeom>
        </p:spPr>
        <p:txBody>
          <a:bodyPr vert="horz" lIns="96471" tIns="48235" rIns="96471" bIns="48235" rtlCol="0"/>
          <a:lstStyle>
            <a:lvl1pPr algn="r">
              <a:defRPr sz="1300"/>
            </a:lvl1pPr>
          </a:lstStyle>
          <a:p>
            <a:fld id="{2E6331A0-1ACD-43B5-A244-24961148A767}" type="datetimeFigureOut">
              <a:rPr kumimoji="1" lang="ja-JP" altLang="en-US" smtClean="0"/>
              <a:pPr/>
              <a:t>2020/9/7</a:t>
            </a:fld>
            <a:endParaRPr kumimoji="1" lang="ja-JP" altLang="en-US"/>
          </a:p>
        </p:txBody>
      </p:sp>
      <p:sp>
        <p:nvSpPr>
          <p:cNvPr id="4" name="フッター プレースホルダー 3"/>
          <p:cNvSpPr>
            <a:spLocks noGrp="1"/>
          </p:cNvSpPr>
          <p:nvPr>
            <p:ph type="ftr" sz="quarter" idx="2"/>
          </p:nvPr>
        </p:nvSpPr>
        <p:spPr>
          <a:xfrm>
            <a:off x="1" y="9500961"/>
            <a:ext cx="2982119" cy="500142"/>
          </a:xfrm>
          <a:prstGeom prst="rect">
            <a:avLst/>
          </a:prstGeom>
        </p:spPr>
        <p:txBody>
          <a:bodyPr vert="horz" lIns="96471" tIns="48235" rIns="96471" bIns="48235"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98103" y="9500961"/>
            <a:ext cx="2982119" cy="500142"/>
          </a:xfrm>
          <a:prstGeom prst="rect">
            <a:avLst/>
          </a:prstGeom>
        </p:spPr>
        <p:txBody>
          <a:bodyPr vert="horz" lIns="96471" tIns="48235" rIns="96471" bIns="48235" rtlCol="0" anchor="b"/>
          <a:lstStyle>
            <a:lvl1pPr algn="r">
              <a:defRPr sz="1300"/>
            </a:lvl1pPr>
          </a:lstStyle>
          <a:p>
            <a:fld id="{766DF8E3-321A-426D-83F0-B89D06A5D155}" type="slidenum">
              <a:rPr kumimoji="1" lang="ja-JP" altLang="en-US" smtClean="0"/>
              <a:pPr/>
              <a:t>‹#›</a:t>
            </a:fld>
            <a:endParaRPr kumimoji="1" lang="ja-JP" altLang="en-US"/>
          </a:p>
        </p:txBody>
      </p:sp>
    </p:spTree>
    <p:extLst>
      <p:ext uri="{BB962C8B-B14F-4D97-AF65-F5344CB8AC3E}">
        <p14:creationId xmlns:p14="http://schemas.microsoft.com/office/powerpoint/2010/main" val="2568371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2119" cy="500142"/>
          </a:xfrm>
          <a:prstGeom prst="rect">
            <a:avLst/>
          </a:prstGeom>
        </p:spPr>
        <p:txBody>
          <a:bodyPr vert="horz" lIns="96471" tIns="48235" rIns="96471" bIns="48235" rtlCol="0"/>
          <a:lstStyle>
            <a:lvl1pPr algn="l">
              <a:defRPr sz="1300"/>
            </a:lvl1pPr>
          </a:lstStyle>
          <a:p>
            <a:endParaRPr lang="en-US" dirty="0"/>
          </a:p>
        </p:txBody>
      </p:sp>
      <p:sp>
        <p:nvSpPr>
          <p:cNvPr id="3" name="Date Placeholder 2"/>
          <p:cNvSpPr>
            <a:spLocks noGrp="1"/>
          </p:cNvSpPr>
          <p:nvPr>
            <p:ph type="dt" idx="1"/>
          </p:nvPr>
        </p:nvSpPr>
        <p:spPr>
          <a:xfrm>
            <a:off x="3898103" y="2"/>
            <a:ext cx="2982119" cy="500142"/>
          </a:xfrm>
          <a:prstGeom prst="rect">
            <a:avLst/>
          </a:prstGeom>
        </p:spPr>
        <p:txBody>
          <a:bodyPr vert="horz" lIns="96471" tIns="48235" rIns="96471" bIns="48235" rtlCol="0"/>
          <a:lstStyle>
            <a:lvl1pPr algn="r">
              <a:defRPr sz="1300"/>
            </a:lvl1pPr>
          </a:lstStyle>
          <a:p>
            <a:fld id="{270AFCBA-ECC6-7C4C-A6B1-63ECDD14488E}" type="datetimeFigureOut">
              <a:rPr lang="en-US" smtClean="0"/>
              <a:pPr/>
              <a:t>9/7/2020</a:t>
            </a:fld>
            <a:endParaRPr lang="en-US" dirty="0"/>
          </a:p>
        </p:txBody>
      </p:sp>
      <p:sp>
        <p:nvSpPr>
          <p:cNvPr id="4" name="Slide Image Placeholder 3"/>
          <p:cNvSpPr>
            <a:spLocks noGrp="1" noRot="1" noChangeAspect="1"/>
          </p:cNvSpPr>
          <p:nvPr>
            <p:ph type="sldImg" idx="2"/>
          </p:nvPr>
        </p:nvSpPr>
        <p:spPr>
          <a:xfrm>
            <a:off x="2033588" y="749300"/>
            <a:ext cx="2814637" cy="3752850"/>
          </a:xfrm>
          <a:prstGeom prst="rect">
            <a:avLst/>
          </a:prstGeom>
          <a:noFill/>
          <a:ln w="12700">
            <a:solidFill>
              <a:prstClr val="black"/>
            </a:solidFill>
          </a:ln>
        </p:spPr>
        <p:txBody>
          <a:bodyPr vert="horz" lIns="96471" tIns="48235" rIns="96471" bIns="48235" rtlCol="0" anchor="ctr"/>
          <a:lstStyle/>
          <a:p>
            <a:endParaRPr lang="en-US" dirty="0"/>
          </a:p>
        </p:txBody>
      </p:sp>
      <p:sp>
        <p:nvSpPr>
          <p:cNvPr id="5" name="Notes Placeholder 4"/>
          <p:cNvSpPr>
            <a:spLocks noGrp="1"/>
          </p:cNvSpPr>
          <p:nvPr>
            <p:ph type="body" sz="quarter" idx="3"/>
          </p:nvPr>
        </p:nvSpPr>
        <p:spPr>
          <a:xfrm>
            <a:off x="688182" y="4751349"/>
            <a:ext cx="5505450" cy="4501277"/>
          </a:xfrm>
          <a:prstGeom prst="rect">
            <a:avLst/>
          </a:prstGeom>
        </p:spPr>
        <p:txBody>
          <a:bodyPr vert="horz" lIns="96471" tIns="48235" rIns="96471" bIns="482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500961"/>
            <a:ext cx="2982119" cy="500142"/>
          </a:xfrm>
          <a:prstGeom prst="rect">
            <a:avLst/>
          </a:prstGeom>
        </p:spPr>
        <p:txBody>
          <a:bodyPr vert="horz" lIns="96471" tIns="48235" rIns="96471" bIns="4823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98103" y="9500961"/>
            <a:ext cx="2982119" cy="500142"/>
          </a:xfrm>
          <a:prstGeom prst="rect">
            <a:avLst/>
          </a:prstGeom>
        </p:spPr>
        <p:txBody>
          <a:bodyPr vert="horz" lIns="96471" tIns="48235" rIns="96471" bIns="48235" rtlCol="0" anchor="b"/>
          <a:lstStyle>
            <a:lvl1pPr algn="r">
              <a:defRPr sz="1300"/>
            </a:lvl1pPr>
          </a:lstStyle>
          <a:p>
            <a:fld id="{5A8DEF38-68FB-424C-ABE7-F8EF3DACF6CC}" type="slidenum">
              <a:rPr lang="en-US" smtClean="0"/>
              <a:pPr/>
              <a:t>‹#›</a:t>
            </a:fld>
            <a:endParaRPr lang="en-US" dirty="0"/>
          </a:p>
        </p:txBody>
      </p:sp>
    </p:spTree>
    <p:extLst>
      <p:ext uri="{BB962C8B-B14F-4D97-AF65-F5344CB8AC3E}">
        <p14:creationId xmlns:p14="http://schemas.microsoft.com/office/powerpoint/2010/main" val="924786185"/>
      </p:ext>
    </p:extLst>
  </p:cSld>
  <p:clrMap bg1="lt1" tx1="dk1" bg2="lt2" tx2="dk2" accent1="accent1" accent2="accent2" accent3="accent3" accent4="accent4" accent5="accent5" accent6="accent6" hlink="hlink" folHlink="folHlink"/>
  <p:notesStyle>
    <a:lvl1pPr marL="0" algn="l" defTabSz="456880" rtl="0" eaLnBrk="1" latinLnBrk="0" hangingPunct="1">
      <a:defRPr sz="1200" kern="1200">
        <a:solidFill>
          <a:schemeClr val="tx1"/>
        </a:solidFill>
        <a:latin typeface="+mn-lt"/>
        <a:ea typeface="+mn-ea"/>
        <a:cs typeface="+mn-cs"/>
      </a:defRPr>
    </a:lvl1pPr>
    <a:lvl2pPr marL="456880" algn="l" defTabSz="456880" rtl="0" eaLnBrk="1" latinLnBrk="0" hangingPunct="1">
      <a:defRPr sz="1200" kern="1200">
        <a:solidFill>
          <a:schemeClr val="tx1"/>
        </a:solidFill>
        <a:latin typeface="+mn-lt"/>
        <a:ea typeface="+mn-ea"/>
        <a:cs typeface="+mn-cs"/>
      </a:defRPr>
    </a:lvl2pPr>
    <a:lvl3pPr marL="913758" algn="l" defTabSz="456880" rtl="0" eaLnBrk="1" latinLnBrk="0" hangingPunct="1">
      <a:defRPr sz="1200" kern="1200">
        <a:solidFill>
          <a:schemeClr val="tx1"/>
        </a:solidFill>
        <a:latin typeface="+mn-lt"/>
        <a:ea typeface="+mn-ea"/>
        <a:cs typeface="+mn-cs"/>
      </a:defRPr>
    </a:lvl3pPr>
    <a:lvl4pPr marL="1370639" algn="l" defTabSz="456880" rtl="0" eaLnBrk="1" latinLnBrk="0" hangingPunct="1">
      <a:defRPr sz="1200" kern="1200">
        <a:solidFill>
          <a:schemeClr val="tx1"/>
        </a:solidFill>
        <a:latin typeface="+mn-lt"/>
        <a:ea typeface="+mn-ea"/>
        <a:cs typeface="+mn-cs"/>
      </a:defRPr>
    </a:lvl4pPr>
    <a:lvl5pPr marL="1827517" algn="l" defTabSz="456880" rtl="0" eaLnBrk="1" latinLnBrk="0" hangingPunct="1">
      <a:defRPr sz="1200" kern="1200">
        <a:solidFill>
          <a:schemeClr val="tx1"/>
        </a:solidFill>
        <a:latin typeface="+mn-lt"/>
        <a:ea typeface="+mn-ea"/>
        <a:cs typeface="+mn-cs"/>
      </a:defRPr>
    </a:lvl5pPr>
    <a:lvl6pPr marL="2284398" algn="l" defTabSz="456880" rtl="0" eaLnBrk="1" latinLnBrk="0" hangingPunct="1">
      <a:defRPr sz="1200" kern="1200">
        <a:solidFill>
          <a:schemeClr val="tx1"/>
        </a:solidFill>
        <a:latin typeface="+mn-lt"/>
        <a:ea typeface="+mn-ea"/>
        <a:cs typeface="+mn-cs"/>
      </a:defRPr>
    </a:lvl6pPr>
    <a:lvl7pPr marL="2741275" algn="l" defTabSz="456880" rtl="0" eaLnBrk="1" latinLnBrk="0" hangingPunct="1">
      <a:defRPr sz="1200" kern="1200">
        <a:solidFill>
          <a:schemeClr val="tx1"/>
        </a:solidFill>
        <a:latin typeface="+mn-lt"/>
        <a:ea typeface="+mn-ea"/>
        <a:cs typeface="+mn-cs"/>
      </a:defRPr>
    </a:lvl7pPr>
    <a:lvl8pPr marL="3198156" algn="l" defTabSz="456880" rtl="0" eaLnBrk="1" latinLnBrk="0" hangingPunct="1">
      <a:defRPr sz="1200" kern="1200">
        <a:solidFill>
          <a:schemeClr val="tx1"/>
        </a:solidFill>
        <a:latin typeface="+mn-lt"/>
        <a:ea typeface="+mn-ea"/>
        <a:cs typeface="+mn-cs"/>
      </a:defRPr>
    </a:lvl8pPr>
    <a:lvl9pPr marL="3655033" algn="l" defTabSz="4568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xfrm>
            <a:off x="2033588" y="749300"/>
            <a:ext cx="2814637" cy="37528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4"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pPr/>
              <a:t>2</a:t>
            </a:fld>
            <a:endParaRPr lang="en-US" dirty="0"/>
          </a:p>
        </p:txBody>
      </p:sp>
    </p:spTree>
    <p:extLst>
      <p:ext uri="{BB962C8B-B14F-4D97-AF65-F5344CB8AC3E}">
        <p14:creationId xmlns:p14="http://schemas.microsoft.com/office/powerpoint/2010/main" val="55394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xfrm>
            <a:off x="2035175" y="750888"/>
            <a:ext cx="2811463" cy="37496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de-DE" dirty="0"/>
          </a:p>
        </p:txBody>
      </p:sp>
      <p:sp>
        <p:nvSpPr>
          <p:cNvPr id="2" name="Slide Number Placeholder 1"/>
          <p:cNvSpPr>
            <a:spLocks noGrp="1"/>
          </p:cNvSpPr>
          <p:nvPr>
            <p:ph type="sldNum" sz="quarter" idx="10"/>
          </p:nvPr>
        </p:nvSpPr>
        <p:spPr/>
        <p:txBody>
          <a:bodyPr/>
          <a:lstStyle/>
          <a:p>
            <a:fld id="{052A3A7B-7D7F-444E-8AE3-26CD9D305C24}" type="slidenum">
              <a:rPr lang="en-US" smtClean="0"/>
              <a:pPr/>
              <a:t>5</a:t>
            </a:fld>
            <a:endParaRPr lang="en-US" dirty="0"/>
          </a:p>
        </p:txBody>
      </p:sp>
    </p:spTree>
    <p:extLst>
      <p:ext uri="{BB962C8B-B14F-4D97-AF65-F5344CB8AC3E}">
        <p14:creationId xmlns:p14="http://schemas.microsoft.com/office/powerpoint/2010/main" val="197410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DEF38-68FB-424C-ABE7-F8EF3DACF6CC}" type="slidenum">
              <a:rPr lang="en-US" smtClean="0"/>
              <a:pPr/>
              <a:t>9</a:t>
            </a:fld>
            <a:endParaRPr lang="en-US" dirty="0"/>
          </a:p>
        </p:txBody>
      </p:sp>
    </p:spTree>
    <p:extLst>
      <p:ext uri="{BB962C8B-B14F-4D97-AF65-F5344CB8AC3E}">
        <p14:creationId xmlns:p14="http://schemas.microsoft.com/office/powerpoint/2010/main" val="65513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DEF38-68FB-424C-ABE7-F8EF3DACF6CC}" type="slidenum">
              <a:rPr lang="en-US" smtClean="0"/>
              <a:pPr/>
              <a:t>15</a:t>
            </a:fld>
            <a:endParaRPr lang="en-US" dirty="0"/>
          </a:p>
        </p:txBody>
      </p:sp>
    </p:spTree>
    <p:extLst>
      <p:ext uri="{BB962C8B-B14F-4D97-AF65-F5344CB8AC3E}">
        <p14:creationId xmlns:p14="http://schemas.microsoft.com/office/powerpoint/2010/main" val="321913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3743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16411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5"/>
            <a:ext cx="1478756" cy="77491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7" y="486835"/>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6827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p:spPr>
        <p:txBody>
          <a:bodyPr anchor="b"/>
          <a:lstStyle>
            <a:lvl1pPr algn="ctr">
              <a:defRPr sz="3375"/>
            </a:lvl1pPr>
          </a:lstStyle>
          <a:p>
            <a:r>
              <a:rPr lang="en-US"/>
              <a:t>Click to edit Master title style</a:t>
            </a:r>
            <a:endParaRPr lang="en-GB"/>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1320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2227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467917" y="6119286"/>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2333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734372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GB"/>
          </a:p>
        </p:txBody>
      </p:sp>
      <p:sp>
        <p:nvSpPr>
          <p:cNvPr id="3" name="Text Placeholder 2"/>
          <p:cNvSpPr>
            <a:spLocks noGrp="1"/>
          </p:cNvSpPr>
          <p:nvPr>
            <p:ph type="body" idx="1"/>
          </p:nvPr>
        </p:nvSpPr>
        <p:spPr>
          <a:xfrm>
            <a:off x="472382" y="2241552"/>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2"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4"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0955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46936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916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2915544" y="1316569"/>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7236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1160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2915544" y="1316569"/>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0157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5C6B4A9-1611-4792-9094-5F34BCA07E0B}" type="datetimeFigureOut">
              <a:rPr lang="en-US" smtClean="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39429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5"/>
            <a:ext cx="1478756" cy="774911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7" y="486835"/>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3044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p:spPr>
        <p:txBody>
          <a:bodyPr anchor="b"/>
          <a:lstStyle>
            <a:lvl1pPr>
              <a:defRPr sz="3375"/>
            </a:lvl1pPr>
          </a:lstStyle>
          <a:p>
            <a:r>
              <a:rPr lang="en-US"/>
              <a:t>Click to edit Master title style</a:t>
            </a:r>
            <a:endParaRPr lang="en-GB"/>
          </a:p>
        </p:txBody>
      </p:sp>
      <p:sp>
        <p:nvSpPr>
          <p:cNvPr id="3" name="Text Placeholder 2"/>
          <p:cNvSpPr>
            <a:spLocks noGrp="1"/>
          </p:cNvSpPr>
          <p:nvPr>
            <p:ph type="body" idx="1"/>
          </p:nvPr>
        </p:nvSpPr>
        <p:spPr>
          <a:xfrm>
            <a:off x="467917" y="6119286"/>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17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B712588-04B1-427B-82EE-E8DB90309F08}"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58286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GB"/>
          </a:p>
        </p:txBody>
      </p:sp>
      <p:sp>
        <p:nvSpPr>
          <p:cNvPr id="3" name="Text Placeholder 2"/>
          <p:cNvSpPr>
            <a:spLocks noGrp="1"/>
          </p:cNvSpPr>
          <p:nvPr>
            <p:ph type="body" idx="1"/>
          </p:nvPr>
        </p:nvSpPr>
        <p:spPr>
          <a:xfrm>
            <a:off x="472382" y="2241552"/>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72382"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4" y="2241552"/>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3471864"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918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354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983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Content Placeholder 2"/>
          <p:cNvSpPr>
            <a:spLocks noGrp="1"/>
          </p:cNvSpPr>
          <p:nvPr>
            <p:ph idx="1"/>
          </p:nvPr>
        </p:nvSpPr>
        <p:spPr>
          <a:xfrm>
            <a:off x="2915544" y="1316569"/>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153233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2" y="609600"/>
            <a:ext cx="2211883" cy="2133600"/>
          </a:xfrm>
        </p:spPr>
        <p:txBody>
          <a:bodyPr anchor="b"/>
          <a:lstStyle>
            <a:lvl1pPr>
              <a:defRPr sz="1800"/>
            </a:lvl1pPr>
          </a:lstStyle>
          <a:p>
            <a:r>
              <a:rPr lang="en-US"/>
              <a:t>Click to edit Master title style</a:t>
            </a:r>
            <a:endParaRPr lang="en-GB"/>
          </a:p>
        </p:txBody>
      </p:sp>
      <p:sp>
        <p:nvSpPr>
          <p:cNvPr id="3" name="Picture Placeholder 2"/>
          <p:cNvSpPr>
            <a:spLocks noGrp="1"/>
          </p:cNvSpPr>
          <p:nvPr>
            <p:ph type="pic" idx="1"/>
          </p:nvPr>
        </p:nvSpPr>
        <p:spPr>
          <a:xfrm>
            <a:off x="2915544" y="1316569"/>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dirty="0"/>
          </a:p>
        </p:txBody>
      </p:sp>
      <p:sp>
        <p:nvSpPr>
          <p:cNvPr id="4" name="Text Placeholder 3"/>
          <p:cNvSpPr>
            <a:spLocks noGrp="1"/>
          </p:cNvSpPr>
          <p:nvPr>
            <p:ph type="body" sz="half" idx="2"/>
          </p:nvPr>
        </p:nvSpPr>
        <p:spPr>
          <a:xfrm>
            <a:off x="472382"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509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486836"/>
            <a:ext cx="5915025" cy="17674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71489"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B61BEF0D-F0BB-DE4B-95CE-6DB70DBA9567}" type="datetimeFigureOut">
              <a:rPr lang="en-US" smtClean="0"/>
              <a:pPr/>
              <a:t>9/7/2020</a:t>
            </a:fld>
            <a:endParaRPr lang="en-US" dirty="0"/>
          </a:p>
        </p:txBody>
      </p:sp>
      <p:sp>
        <p:nvSpPr>
          <p:cNvPr id="5" name="Footer Placeholder 4"/>
          <p:cNvSpPr>
            <a:spLocks noGrp="1"/>
          </p:cNvSpPr>
          <p:nvPr>
            <p:ph type="ftr" sz="quarter" idx="3"/>
          </p:nvPr>
        </p:nvSpPr>
        <p:spPr>
          <a:xfrm>
            <a:off x="2271714" y="8475136"/>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953492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486836"/>
            <a:ext cx="5915025" cy="1767417"/>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71489"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B61BEF0D-F0BB-DE4B-95CE-6DB70DBA9567}" type="datetimeFigureOut">
              <a:rPr lang="en-US" smtClean="0"/>
              <a:pPr/>
              <a:t>9/7/2020</a:t>
            </a:fld>
            <a:endParaRPr lang="en-US" dirty="0"/>
          </a:p>
        </p:txBody>
      </p:sp>
      <p:sp>
        <p:nvSpPr>
          <p:cNvPr id="5" name="Footer Placeholder 4"/>
          <p:cNvSpPr>
            <a:spLocks noGrp="1"/>
          </p:cNvSpPr>
          <p:nvPr>
            <p:ph type="ftr" sz="quarter" idx="3"/>
          </p:nvPr>
        </p:nvSpPr>
        <p:spPr>
          <a:xfrm>
            <a:off x="2271714" y="8475136"/>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2517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17800" y="8363059"/>
            <a:ext cx="1422400" cy="719347"/>
          </a:xfrm>
          <a:prstGeom prst="rect">
            <a:avLst/>
          </a:prstGeom>
        </p:spPr>
      </p:pic>
      <p:sp>
        <p:nvSpPr>
          <p:cNvPr id="3" name="Text Box 3">
            <a:extLst>
              <a:ext uri="{FF2B5EF4-FFF2-40B4-BE49-F238E27FC236}">
                <a16:creationId xmlns:a16="http://schemas.microsoft.com/office/drawing/2014/main" id="{74BC7E85-B276-3A4F-B90E-BC5F8DE757FC}"/>
              </a:ext>
            </a:extLst>
          </p:cNvPr>
          <p:cNvSpPr txBox="1">
            <a:spLocks noChangeArrowheads="1"/>
          </p:cNvSpPr>
          <p:nvPr/>
        </p:nvSpPr>
        <p:spPr bwMode="auto">
          <a:xfrm>
            <a:off x="181042" y="3852105"/>
            <a:ext cx="6504679" cy="463361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lIns="36576" tIns="36576" rIns="36576" bIns="36576"/>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just"/>
            <a:r>
              <a:rPr lang="en-US" sz="1000" b="1" dirty="0">
                <a:latin typeface="Arial"/>
                <a:cs typeface="Arial"/>
              </a:rPr>
              <a:t>Purpose: To improve Ball Mastery</a:t>
            </a:r>
          </a:p>
          <a:p>
            <a:pPr algn="just"/>
            <a:endParaRPr lang="en-US" sz="1200" b="1" dirty="0">
              <a:latin typeface="Arial"/>
              <a:cs typeface="Arial"/>
            </a:endParaRPr>
          </a:p>
          <a:p>
            <a:pPr algn="just"/>
            <a:r>
              <a:rPr lang="en-US" sz="1200" b="1" dirty="0">
                <a:latin typeface="Arial"/>
                <a:cs typeface="Arial"/>
              </a:rPr>
              <a:t>SET UP</a:t>
            </a:r>
            <a:endParaRPr lang="en-US" sz="1200" dirty="0">
              <a:latin typeface="Arial"/>
              <a:cs typeface="Arial"/>
            </a:endParaRPr>
          </a:p>
          <a:p>
            <a:pPr algn="just"/>
            <a:r>
              <a:rPr lang="en-US" sz="1200" dirty="0">
                <a:latin typeface="Arial"/>
                <a:cs typeface="Arial"/>
              </a:rPr>
              <a:t>4 boxes, 5 yards x 5 Yards each, create a 10 x 10 yard grid.</a:t>
            </a:r>
          </a:p>
          <a:p>
            <a:pPr algn="just"/>
            <a:r>
              <a:rPr lang="en-US" sz="1200" dirty="0">
                <a:latin typeface="Arial"/>
                <a:cs typeface="Arial"/>
              </a:rPr>
              <a:t>Two groups of 3 or 4 Players, lineup, North and East, each player with a ball. </a:t>
            </a:r>
          </a:p>
          <a:p>
            <a:pPr algn="just"/>
            <a:r>
              <a:rPr lang="en-US" sz="1200" dirty="0">
                <a:latin typeface="Arial"/>
                <a:cs typeface="Arial"/>
              </a:rPr>
              <a:t>Coach holds two different color cones.</a:t>
            </a:r>
          </a:p>
          <a:p>
            <a:pPr algn="just"/>
            <a:endParaRPr lang="en-US" sz="1200" dirty="0">
              <a:latin typeface="Arial"/>
              <a:cs typeface="Arial"/>
            </a:endParaRPr>
          </a:p>
          <a:p>
            <a:pPr algn="just"/>
            <a:r>
              <a:rPr lang="en-US" sz="1200" b="1" dirty="0">
                <a:latin typeface="Arial"/>
                <a:cs typeface="Arial"/>
              </a:rPr>
              <a:t>ACTION</a:t>
            </a:r>
          </a:p>
          <a:p>
            <a:pPr fontAlgn="t"/>
            <a:r>
              <a:rPr lang="en-GB" sz="1200" b="1" dirty="0">
                <a:solidFill>
                  <a:srgbClr val="00B050"/>
                </a:solidFill>
              </a:rPr>
              <a:t>Ball Mastery Moves to use:</a:t>
            </a:r>
            <a:endParaRPr lang="en-GB" sz="1200" dirty="0">
              <a:solidFill>
                <a:srgbClr val="00B050"/>
              </a:solidFill>
            </a:endParaRPr>
          </a:p>
          <a:p>
            <a:pPr marL="171450" indent="-171450" fontAlgn="t">
              <a:buFont typeface="Arial" panose="020B0604020202020204" pitchFamily="34" charset="0"/>
              <a:buChar char="•"/>
            </a:pPr>
            <a:r>
              <a:rPr lang="en-GB" sz="1200" b="1" dirty="0">
                <a:solidFill>
                  <a:srgbClr val="00B050"/>
                </a:solidFill>
              </a:rPr>
              <a:t>Toe Taps</a:t>
            </a:r>
            <a:endParaRPr lang="en-GB" sz="1200" dirty="0">
              <a:solidFill>
                <a:srgbClr val="00B050"/>
              </a:solidFill>
            </a:endParaRPr>
          </a:p>
          <a:p>
            <a:pPr marL="171450" indent="-171450" fontAlgn="t">
              <a:buFont typeface="Arial" panose="020B0604020202020204" pitchFamily="34" charset="0"/>
              <a:buChar char="•"/>
            </a:pPr>
            <a:r>
              <a:rPr lang="en-GB" sz="1200" b="1" dirty="0">
                <a:solidFill>
                  <a:srgbClr val="00B050"/>
                </a:solidFill>
              </a:rPr>
              <a:t>Single Cuts</a:t>
            </a:r>
            <a:endParaRPr lang="en-GB" sz="1200" dirty="0">
              <a:solidFill>
                <a:srgbClr val="00B050"/>
              </a:solidFill>
            </a:endParaRPr>
          </a:p>
          <a:p>
            <a:pPr marL="171450" indent="-171450" fontAlgn="t">
              <a:buFont typeface="Arial" panose="020B0604020202020204" pitchFamily="34" charset="0"/>
              <a:buChar char="•"/>
            </a:pPr>
            <a:r>
              <a:rPr lang="en-GB" sz="1200" b="1" dirty="0">
                <a:solidFill>
                  <a:srgbClr val="00B050"/>
                </a:solidFill>
              </a:rPr>
              <a:t>Pull Push Inside</a:t>
            </a:r>
            <a:endParaRPr lang="en-GB" sz="1200" dirty="0">
              <a:solidFill>
                <a:srgbClr val="00B050"/>
              </a:solidFill>
            </a:endParaRPr>
          </a:p>
          <a:p>
            <a:pPr marL="171450" indent="-171450" fontAlgn="t">
              <a:buFont typeface="Arial" panose="020B0604020202020204" pitchFamily="34" charset="0"/>
              <a:buChar char="•"/>
            </a:pPr>
            <a:r>
              <a:rPr lang="en-GB" sz="1200" b="1" dirty="0">
                <a:solidFill>
                  <a:srgbClr val="00B050"/>
                </a:solidFill>
              </a:rPr>
              <a:t>Dribble Cut</a:t>
            </a:r>
            <a:endParaRPr lang="en-GB" sz="1200" dirty="0">
              <a:solidFill>
                <a:srgbClr val="00B050"/>
              </a:solidFill>
            </a:endParaRPr>
          </a:p>
          <a:p>
            <a:pPr algn="just"/>
            <a:endParaRPr lang="en-US" sz="1200" b="1" dirty="0">
              <a:latin typeface="Arial"/>
              <a:cs typeface="Arial"/>
            </a:endParaRPr>
          </a:p>
          <a:p>
            <a:pPr algn="just"/>
            <a:r>
              <a:rPr lang="en-US" sz="1200" b="1" dirty="0">
                <a:latin typeface="Arial"/>
                <a:cs typeface="Arial"/>
              </a:rPr>
              <a:t>V1</a:t>
            </a:r>
            <a:r>
              <a:rPr lang="en-US" sz="1200" dirty="0">
                <a:latin typeface="Arial"/>
                <a:cs typeface="Arial"/>
              </a:rPr>
              <a:t>: Players with a ball each, do one selected Ball Mastery Moves, travelling across the grid, trying to stay in line with each other. Coach holds up one of the colored cones, for the player to call color, ensuring they look up.</a:t>
            </a:r>
          </a:p>
          <a:p>
            <a:pPr algn="just"/>
            <a:r>
              <a:rPr lang="en-US" sz="1200" dirty="0">
                <a:latin typeface="Arial"/>
                <a:cs typeface="Arial"/>
              </a:rPr>
              <a:t>When the first two players pass the coach, the coach turns to next group and the two player from that group go. Groups go alternatively.</a:t>
            </a:r>
          </a:p>
          <a:p>
            <a:pPr algn="just"/>
            <a:endParaRPr lang="en-US" sz="1200" b="1" dirty="0">
              <a:latin typeface="Arial"/>
              <a:cs typeface="Arial"/>
            </a:endParaRPr>
          </a:p>
          <a:p>
            <a:pPr algn="just"/>
            <a:r>
              <a:rPr lang="en-US" sz="1200" b="1" dirty="0">
                <a:solidFill>
                  <a:srgbClr val="FF0000"/>
                </a:solidFill>
                <a:latin typeface="Arial"/>
                <a:cs typeface="Arial"/>
              </a:rPr>
              <a:t>Make Harder</a:t>
            </a:r>
            <a:endParaRPr lang="en-US" sz="1200" dirty="0">
              <a:latin typeface="Arial"/>
              <a:cs typeface="Arial"/>
            </a:endParaRPr>
          </a:p>
          <a:p>
            <a:pPr algn="just"/>
            <a:r>
              <a:rPr lang="en-US" sz="1200" b="1" dirty="0">
                <a:solidFill>
                  <a:srgbClr val="FF0000"/>
                </a:solidFill>
                <a:latin typeface="Arial"/>
                <a:cs typeface="Arial"/>
              </a:rPr>
              <a:t>V2</a:t>
            </a:r>
            <a:r>
              <a:rPr lang="en-US" sz="1200" dirty="0">
                <a:solidFill>
                  <a:srgbClr val="FF0000"/>
                </a:solidFill>
                <a:latin typeface="Arial"/>
                <a:cs typeface="Arial"/>
              </a:rPr>
              <a:t>: Use harder Ball Mastery Moves and speed up the next player going.</a:t>
            </a:r>
          </a:p>
          <a:p>
            <a:pPr algn="just"/>
            <a:endParaRPr lang="en-US" sz="1200" dirty="0">
              <a:latin typeface="Arial"/>
              <a:cs typeface="Arial"/>
            </a:endParaRPr>
          </a:p>
          <a:p>
            <a:pPr algn="just"/>
            <a:r>
              <a:rPr lang="en-US" sz="1200" b="1" dirty="0">
                <a:solidFill>
                  <a:schemeClr val="accent1"/>
                </a:solidFill>
                <a:latin typeface="Arial"/>
                <a:cs typeface="Arial"/>
              </a:rPr>
              <a:t>COACH TIP TO PLAYER </a:t>
            </a:r>
          </a:p>
          <a:p>
            <a:pPr algn="just"/>
            <a:r>
              <a:rPr lang="en-US" sz="1200" dirty="0">
                <a:solidFill>
                  <a:schemeClr val="accent1"/>
                </a:solidFill>
                <a:latin typeface="Arial"/>
                <a:cs typeface="Arial"/>
              </a:rPr>
              <a:t>Occasionally look up so you stay in line with the player next to you.</a:t>
            </a:r>
          </a:p>
        </p:txBody>
      </p:sp>
      <p:sp>
        <p:nvSpPr>
          <p:cNvPr id="5" name="TextBox 4">
            <a:extLst>
              <a:ext uri="{FF2B5EF4-FFF2-40B4-BE49-F238E27FC236}">
                <a16:creationId xmlns:a16="http://schemas.microsoft.com/office/drawing/2014/main" id="{77D0ACC5-EC00-7742-AB38-013AD8030A11}"/>
              </a:ext>
            </a:extLst>
          </p:cNvPr>
          <p:cNvSpPr txBox="1"/>
          <p:nvPr/>
        </p:nvSpPr>
        <p:spPr>
          <a:xfrm>
            <a:off x="2117234" y="98323"/>
            <a:ext cx="2517612" cy="369332"/>
          </a:xfrm>
          <a:prstGeom prst="rect">
            <a:avLst/>
          </a:prstGeom>
          <a:noFill/>
        </p:spPr>
        <p:txBody>
          <a:bodyPr wrap="none" rtlCol="0">
            <a:spAutoFit/>
          </a:bodyPr>
          <a:lstStyle/>
          <a:p>
            <a:r>
              <a:rPr lang="en-US" dirty="0"/>
              <a:t> </a:t>
            </a:r>
            <a:r>
              <a:rPr lang="en-US" b="1" dirty="0">
                <a:solidFill>
                  <a:prstClr val="black"/>
                </a:solidFill>
                <a:latin typeface="Franklin Gothic Heavy" charset="0"/>
              </a:rPr>
              <a:t>BALL MASTERY (BM1)</a:t>
            </a:r>
          </a:p>
        </p:txBody>
      </p:sp>
      <p:grpSp>
        <p:nvGrpSpPr>
          <p:cNvPr id="8" name="Group 7">
            <a:extLst>
              <a:ext uri="{FF2B5EF4-FFF2-40B4-BE49-F238E27FC236}">
                <a16:creationId xmlns:a16="http://schemas.microsoft.com/office/drawing/2014/main" id="{A6D1DD62-FC7E-4E7E-A86A-40BE8D0F1113}"/>
              </a:ext>
            </a:extLst>
          </p:cNvPr>
          <p:cNvGrpSpPr/>
          <p:nvPr/>
        </p:nvGrpSpPr>
        <p:grpSpPr>
          <a:xfrm>
            <a:off x="181042" y="658281"/>
            <a:ext cx="6504679" cy="3110103"/>
            <a:chOff x="123702" y="618185"/>
            <a:chExt cx="6504679" cy="2860512"/>
          </a:xfrm>
        </p:grpSpPr>
        <p:pic>
          <p:nvPicPr>
            <p:cNvPr id="4" name="Picture 3">
              <a:extLst>
                <a:ext uri="{FF2B5EF4-FFF2-40B4-BE49-F238E27FC236}">
                  <a16:creationId xmlns:a16="http://schemas.microsoft.com/office/drawing/2014/main" id="{B3433CDA-E2C7-7949-B230-15A8EB535AAC}"/>
                </a:ext>
              </a:extLst>
            </p:cNvPr>
            <p:cNvPicPr>
              <a:picLocks noChangeAspect="1"/>
            </p:cNvPicPr>
            <p:nvPr/>
          </p:nvPicPr>
          <p:blipFill>
            <a:blip r:embed="rId3"/>
            <a:stretch>
              <a:fillRect/>
            </a:stretch>
          </p:blipFill>
          <p:spPr>
            <a:xfrm>
              <a:off x="123702" y="618185"/>
              <a:ext cx="6504679" cy="2860512"/>
            </a:xfrm>
            <a:prstGeom prst="rect">
              <a:avLst/>
            </a:prstGeom>
            <a:ln>
              <a:solidFill>
                <a:srgbClr val="000000"/>
              </a:solidFill>
            </a:ln>
          </p:spPr>
        </p:pic>
        <p:pic>
          <p:nvPicPr>
            <p:cNvPr id="2" name="図 2">
              <a:extLst>
                <a:ext uri="{FF2B5EF4-FFF2-40B4-BE49-F238E27FC236}">
                  <a16:creationId xmlns:a16="http://schemas.microsoft.com/office/drawing/2014/main" id="{F9FD726A-176B-4E4F-828F-40EE077F71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87249" y="1680925"/>
              <a:ext cx="1377582" cy="617107"/>
            </a:xfrm>
            <a:prstGeom prst="rect">
              <a:avLst/>
            </a:prstGeom>
          </p:spPr>
        </p:pic>
      </p:grpSp>
    </p:spTree>
    <p:extLst>
      <p:ext uri="{BB962C8B-B14F-4D97-AF65-F5344CB8AC3E}">
        <p14:creationId xmlns:p14="http://schemas.microsoft.com/office/powerpoint/2010/main" val="988136857"/>
      </p:ext>
    </p:extLst>
  </p:cSld>
  <p:clrMapOvr>
    <a:masterClrMapping/>
  </p:clrMapOvr>
  <mc:AlternateContent xmlns:mc="http://schemas.openxmlformats.org/markup-compatibility/2006" xmlns:p14="http://schemas.microsoft.com/office/powerpoint/2010/main">
    <mc:Choice Requires="p14">
      <p:transition spd="slow" p14:dur="2000" advTm="23626"/>
    </mc:Choice>
    <mc:Fallback xmlns="">
      <p:transition spd="slow" advTm="2362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472730" y="315392"/>
            <a:ext cx="3870974" cy="539552"/>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GB" altLang="ja-JP" sz="1800" b="1" cap="all" dirty="0">
                <a:solidFill>
                  <a:prstClr val="black"/>
                </a:solidFill>
                <a:latin typeface="Franklin Gothic Heavy" charset="0"/>
                <a:ea typeface="+mn-ea"/>
                <a:cs typeface="+mn-cs"/>
              </a:rPr>
              <a:t>Ball Mastery (bm10)</a:t>
            </a:r>
            <a:endParaRPr lang="ja-JP" altLang="en-US" sz="1800" b="1" cap="all" dirty="0">
              <a:solidFill>
                <a:prstClr val="black"/>
              </a:solidFill>
              <a:latin typeface="Franklin Gothic Heavy" charset="0"/>
              <a:ea typeface="+mn-ea"/>
              <a:cs typeface="+mn-cs"/>
            </a:endParaRPr>
          </a:p>
        </p:txBody>
      </p:sp>
      <p:sp>
        <p:nvSpPr>
          <p:cNvPr id="5" name="Text Box 3"/>
          <p:cNvSpPr txBox="1">
            <a:spLocks noChangeArrowheads="1"/>
          </p:cNvSpPr>
          <p:nvPr/>
        </p:nvSpPr>
        <p:spPr bwMode="auto">
          <a:xfrm>
            <a:off x="298905" y="4305766"/>
            <a:ext cx="6198918" cy="39699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lIns="27432" tIns="27432" rIns="27432" bIns="27432"/>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altLang="ja-JP" sz="1100" b="1" dirty="0">
                <a:latin typeface="Arial"/>
                <a:ea typeface="Meiryo UI" panose="020B0604030504040204" pitchFamily="50" charset="-128"/>
                <a:cs typeface="Arial"/>
              </a:rPr>
              <a:t>Purpose: To Improve the Quality &amp; Speed of Ball Mastery.</a:t>
            </a:r>
          </a:p>
          <a:p>
            <a:endParaRPr lang="en-US" altLang="ja-JP" sz="1100" b="1" dirty="0">
              <a:latin typeface="Arial"/>
              <a:ea typeface="Meiryo UI" panose="020B0604030504040204" pitchFamily="50" charset="-128"/>
              <a:cs typeface="Arial"/>
            </a:endParaRPr>
          </a:p>
          <a:p>
            <a:r>
              <a:rPr lang="en-US" altLang="ja-JP" sz="1100" b="1" dirty="0">
                <a:latin typeface="Arial"/>
                <a:ea typeface="Meiryo UI" panose="020B0604030504040204" pitchFamily="50" charset="-128"/>
                <a:cs typeface="Arial"/>
              </a:rPr>
              <a:t>SET</a:t>
            </a:r>
            <a:r>
              <a:rPr lang="ja-JP" altLang="en-US" sz="1100" b="1" dirty="0">
                <a:latin typeface="Arial"/>
                <a:ea typeface="Meiryo UI" panose="020B0604030504040204" pitchFamily="50" charset="-128"/>
                <a:cs typeface="Arial"/>
              </a:rPr>
              <a:t> </a:t>
            </a:r>
            <a:r>
              <a:rPr lang="en-US" altLang="ja-JP" sz="1100" b="1" dirty="0">
                <a:latin typeface="Arial"/>
                <a:ea typeface="Meiryo UI" panose="020B0604030504040204" pitchFamily="50" charset="-128"/>
                <a:cs typeface="Arial"/>
              </a:rPr>
              <a:t>UP</a:t>
            </a:r>
            <a:endParaRPr lang="en-GB" altLang="ja-JP" sz="1100" b="1" dirty="0">
              <a:latin typeface="Arial"/>
              <a:ea typeface="Meiryo UI" panose="020B0604030504040204" pitchFamily="50" charset="-128"/>
              <a:cs typeface="Arial"/>
            </a:endParaRPr>
          </a:p>
          <a:p>
            <a:r>
              <a:rPr lang="en-US" altLang="ja-JP" sz="1100" dirty="0">
                <a:latin typeface="Arial"/>
                <a:ea typeface="Meiryo UI" panose="020B0604030504040204" pitchFamily="50" charset="-128"/>
                <a:cs typeface="Arial"/>
              </a:rPr>
              <a:t>Groups of 5 Players, 4 each with the ball form a circle, around one player in the middle with a ball. </a:t>
            </a:r>
          </a:p>
          <a:p>
            <a:endParaRPr lang="en-US" sz="1100" b="1" dirty="0">
              <a:latin typeface="Arial"/>
              <a:ea typeface="Meiryo UI" panose="020B0604030504040204" pitchFamily="50" charset="-128"/>
              <a:cs typeface="Arial"/>
            </a:endParaRPr>
          </a:p>
          <a:p>
            <a:r>
              <a:rPr lang="en-US" altLang="ja-JP" sz="1100" b="1" dirty="0">
                <a:latin typeface="Arial"/>
                <a:ea typeface="Meiryo UI" panose="020B0604030504040204" pitchFamily="50" charset="-128"/>
                <a:cs typeface="Arial"/>
              </a:rPr>
              <a:t>ACTION</a:t>
            </a:r>
          </a:p>
          <a:p>
            <a:r>
              <a:rPr lang="en-US" altLang="ja-JP" sz="1100" b="1" dirty="0">
                <a:solidFill>
                  <a:srgbClr val="00B050"/>
                </a:solidFill>
                <a:latin typeface="Arial"/>
                <a:ea typeface="Meiryo UI" panose="020B0604030504040204" pitchFamily="50" charset="-128"/>
                <a:cs typeface="Arial"/>
              </a:rPr>
              <a:t>Ball Mastery Moves to use:</a:t>
            </a:r>
          </a:p>
          <a:p>
            <a:pPr marL="171450" indent="-171450" fontAlgn="t">
              <a:buFont typeface="Arial" panose="020B0604020202020204" pitchFamily="34" charset="0"/>
              <a:buChar char="•"/>
            </a:pPr>
            <a:r>
              <a:rPr lang="en-GB" sz="1100" b="1" dirty="0">
                <a:solidFill>
                  <a:srgbClr val="00B050"/>
                </a:solidFill>
              </a:rPr>
              <a:t>Sole Taps</a:t>
            </a:r>
            <a:endParaRPr lang="en-GB" sz="1100" dirty="0">
              <a:solidFill>
                <a:srgbClr val="00B050"/>
              </a:solidFill>
            </a:endParaRPr>
          </a:p>
          <a:p>
            <a:pPr marL="171450" indent="-171450" fontAlgn="t">
              <a:buFont typeface="Arial" panose="020B0604020202020204" pitchFamily="34" charset="0"/>
              <a:buChar char="•"/>
            </a:pPr>
            <a:r>
              <a:rPr lang="en-GB" sz="1100" b="1" dirty="0">
                <a:solidFill>
                  <a:srgbClr val="00B050"/>
                </a:solidFill>
              </a:rPr>
              <a:t>Toe Taps</a:t>
            </a:r>
            <a:endParaRPr lang="en-GB" sz="1100" dirty="0">
              <a:solidFill>
                <a:srgbClr val="00B050"/>
              </a:solidFill>
            </a:endParaRPr>
          </a:p>
          <a:p>
            <a:pPr marL="171450" indent="-171450" fontAlgn="t">
              <a:buFont typeface="Arial" panose="020B0604020202020204" pitchFamily="34" charset="0"/>
              <a:buChar char="•"/>
            </a:pPr>
            <a:r>
              <a:rPr lang="en-GB" sz="1100" b="1" dirty="0">
                <a:solidFill>
                  <a:srgbClr val="00B050"/>
                </a:solidFill>
              </a:rPr>
              <a:t>Single Cuts</a:t>
            </a:r>
            <a:endParaRPr lang="en-GB" sz="1100" dirty="0">
              <a:solidFill>
                <a:srgbClr val="00B050"/>
              </a:solidFill>
            </a:endParaRPr>
          </a:p>
          <a:p>
            <a:pPr marL="171450" indent="-171450" fontAlgn="t">
              <a:buFont typeface="Arial" panose="020B0604020202020204" pitchFamily="34" charset="0"/>
              <a:buChar char="•"/>
            </a:pPr>
            <a:r>
              <a:rPr lang="en-GB" sz="1100" b="1" dirty="0">
                <a:solidFill>
                  <a:srgbClr val="00B050"/>
                </a:solidFill>
              </a:rPr>
              <a:t>Pull Push Inside</a:t>
            </a:r>
            <a:endParaRPr lang="en-GB" sz="1100" dirty="0">
              <a:solidFill>
                <a:srgbClr val="00B050"/>
              </a:solidFill>
            </a:endParaRPr>
          </a:p>
          <a:p>
            <a:pPr marL="171450" indent="-171450" fontAlgn="t">
              <a:buFont typeface="Arial" panose="020B0604020202020204" pitchFamily="34" charset="0"/>
              <a:buChar char="•"/>
            </a:pPr>
            <a:r>
              <a:rPr lang="en-GB" sz="1100" b="1" dirty="0">
                <a:solidFill>
                  <a:srgbClr val="00B050"/>
                </a:solidFill>
              </a:rPr>
              <a:t> Dribble Cut</a:t>
            </a:r>
            <a:endParaRPr lang="en-GB" sz="1100" dirty="0">
              <a:solidFill>
                <a:srgbClr val="00B050"/>
              </a:solidFill>
            </a:endParaRPr>
          </a:p>
          <a:p>
            <a:endParaRPr lang="en-US" altLang="ja-JP" sz="1100" b="1" dirty="0">
              <a:latin typeface="Arial"/>
              <a:ea typeface="Meiryo UI" panose="020B0604030504040204" pitchFamily="50" charset="-128"/>
              <a:cs typeface="Arial"/>
            </a:endParaRPr>
          </a:p>
          <a:p>
            <a:r>
              <a:rPr lang="en-US" altLang="ja-JP" sz="1100" b="1" dirty="0">
                <a:latin typeface="Arial"/>
                <a:ea typeface="Meiryo UI" panose="020B0604030504040204" pitchFamily="50" charset="-128"/>
                <a:cs typeface="Arial"/>
              </a:rPr>
              <a:t>V1:</a:t>
            </a:r>
            <a:r>
              <a:rPr lang="en-US" altLang="ja-JP" sz="1100" dirty="0">
                <a:latin typeface="Arial"/>
                <a:ea typeface="Meiryo UI" panose="020B0604030504040204" pitchFamily="50" charset="-128"/>
                <a:cs typeface="Arial"/>
              </a:rPr>
              <a:t>On the coach’s signal, players start Sole on the spot. The Players go around clockwise, end player and middle player exchanging places.</a:t>
            </a:r>
          </a:p>
          <a:p>
            <a:endParaRPr lang="en-US" altLang="ja-JP" sz="1100" b="1" dirty="0">
              <a:latin typeface="Arial"/>
              <a:ea typeface="Meiryo UI" panose="020B0604030504040204" pitchFamily="50" charset="-128"/>
              <a:cs typeface="Arial"/>
            </a:endParaRPr>
          </a:p>
          <a:p>
            <a:r>
              <a:rPr lang="en-US" sz="1100" b="1" dirty="0">
                <a:solidFill>
                  <a:srgbClr val="FF0000"/>
                </a:solidFill>
                <a:latin typeface="Arial"/>
                <a:cs typeface="Arial"/>
              </a:rPr>
              <a:t>MAKE HARDER </a:t>
            </a:r>
          </a:p>
          <a:p>
            <a:r>
              <a:rPr lang="en-US" altLang="ja-JP" sz="1100" b="1" dirty="0">
                <a:solidFill>
                  <a:srgbClr val="FF0000"/>
                </a:solidFill>
                <a:latin typeface="Arial"/>
                <a:ea typeface="Meiryo UI" panose="020B0604030504040204" pitchFamily="50" charset="-128"/>
                <a:cs typeface="Arial"/>
              </a:rPr>
              <a:t>V2: Competition: Same action, but now a race between the Groups. First Team to complete the Circle wins.</a:t>
            </a:r>
          </a:p>
          <a:p>
            <a:endParaRPr lang="en-US" sz="1100" dirty="0">
              <a:latin typeface="Arial"/>
              <a:ea typeface="Meiryo UI" panose="020B0604030504040204" pitchFamily="50" charset="-128"/>
              <a:cs typeface="Arial"/>
            </a:endParaRPr>
          </a:p>
          <a:p>
            <a:r>
              <a:rPr lang="en-US" sz="1100" b="1" dirty="0">
                <a:solidFill>
                  <a:schemeClr val="accent1"/>
                </a:solidFill>
                <a:latin typeface="Arial"/>
              </a:rPr>
              <a:t>COACH TIP TO PLAYER</a:t>
            </a:r>
          </a:p>
          <a:p>
            <a:r>
              <a:rPr lang="en-US" sz="1100" dirty="0">
                <a:solidFill>
                  <a:schemeClr val="accent1"/>
                </a:solidFill>
                <a:latin typeface="Arial"/>
                <a:ea typeface="Meiryo UI" panose="020B0604030504040204" pitchFamily="50" charset="-128"/>
                <a:cs typeface="Arial"/>
              </a:rPr>
              <a:t>Try and go as quick as you can without losing control of the ball.</a:t>
            </a:r>
            <a:endParaRPr lang="en-US" altLang="ja-JP" sz="1100" dirty="0">
              <a:solidFill>
                <a:schemeClr val="accent1"/>
              </a:solidFill>
              <a:latin typeface="Arial"/>
              <a:ea typeface="Meiryo UI" panose="020B0604030504040204" pitchFamily="50" charset="-128"/>
              <a:cs typeface="Arial"/>
            </a:endParaRPr>
          </a:p>
        </p:txBody>
      </p:sp>
      <p:pic>
        <p:nvPicPr>
          <p:cNvPr id="7" name="Picture 6">
            <a:extLst>
              <a:ext uri="{FF2B5EF4-FFF2-40B4-BE49-F238E27FC236}">
                <a16:creationId xmlns:a16="http://schemas.microsoft.com/office/drawing/2014/main" id="{7FC7BA21-FB32-4F27-8BB0-E7ABF8A10EB6}"/>
              </a:ext>
            </a:extLst>
          </p:cNvPr>
          <p:cNvPicPr>
            <a:picLocks noChangeAspect="1"/>
          </p:cNvPicPr>
          <p:nvPr/>
        </p:nvPicPr>
        <p:blipFill>
          <a:blip r:embed="rId2"/>
          <a:stretch>
            <a:fillRect/>
          </a:stretch>
        </p:blipFill>
        <p:spPr>
          <a:xfrm>
            <a:off x="2690112" y="8326330"/>
            <a:ext cx="1422400" cy="719347"/>
          </a:xfrm>
          <a:prstGeom prst="rect">
            <a:avLst/>
          </a:prstGeom>
        </p:spPr>
      </p:pic>
      <p:grpSp>
        <p:nvGrpSpPr>
          <p:cNvPr id="2" name="Group 1">
            <a:extLst>
              <a:ext uri="{FF2B5EF4-FFF2-40B4-BE49-F238E27FC236}">
                <a16:creationId xmlns:a16="http://schemas.microsoft.com/office/drawing/2014/main" id="{F842AD7C-C8C1-445F-97D3-6C1C45896DA3}"/>
              </a:ext>
            </a:extLst>
          </p:cNvPr>
          <p:cNvGrpSpPr/>
          <p:nvPr/>
        </p:nvGrpSpPr>
        <p:grpSpPr>
          <a:xfrm>
            <a:off x="301853" y="815048"/>
            <a:ext cx="6198917" cy="3440066"/>
            <a:chOff x="308759" y="866899"/>
            <a:chExt cx="6198917" cy="3440066"/>
          </a:xfrm>
        </p:grpSpPr>
        <p:pic>
          <p:nvPicPr>
            <p:cNvPr id="2050" name="Picture 2" descr="C:\Users\Nakagawa\Desktop\AC20th2018\ダウンロード (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759" y="866899"/>
              <a:ext cx="6198917" cy="344006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10" name="図 2">
              <a:extLst>
                <a:ext uri="{FF2B5EF4-FFF2-40B4-BE49-F238E27FC236}">
                  <a16:creationId xmlns:a16="http://schemas.microsoft.com/office/drawing/2014/main" id="{3D331BD6-D026-4827-9A32-8D075EE4CC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6504" y="2278378"/>
              <a:ext cx="1377582" cy="617107"/>
            </a:xfrm>
            <a:prstGeom prst="rect">
              <a:avLst/>
            </a:prstGeom>
          </p:spPr>
        </p:pic>
      </p:grpSp>
    </p:spTree>
    <p:extLst>
      <p:ext uri="{BB962C8B-B14F-4D97-AF65-F5344CB8AC3E}">
        <p14:creationId xmlns:p14="http://schemas.microsoft.com/office/powerpoint/2010/main" val="1876833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2526" y="407657"/>
            <a:ext cx="2597571" cy="369332"/>
          </a:xfrm>
          <a:prstGeom prst="rect">
            <a:avLst/>
          </a:prstGeom>
          <a:noFill/>
        </p:spPr>
        <p:txBody>
          <a:bodyPr wrap="none" rtlCol="0">
            <a:spAutoFit/>
          </a:bodyPr>
          <a:lstStyle/>
          <a:p>
            <a:r>
              <a:rPr kumimoji="1" lang="en-GB" b="1" cap="all" dirty="0">
                <a:solidFill>
                  <a:prstClr val="black"/>
                </a:solidFill>
                <a:latin typeface="Franklin Gothic Heavy" charset="0"/>
              </a:rPr>
              <a:t>Ball Mastery (bm11)</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404664" y="986410"/>
            <a:ext cx="6120680" cy="3451119"/>
          </a:xfrm>
          <a:prstGeom prst="rect">
            <a:avLst/>
          </a:prstGeom>
          <a:noFill/>
        </p:spPr>
      </p:pic>
      <p:sp>
        <p:nvSpPr>
          <p:cNvPr id="5" name="TextBox 4"/>
          <p:cNvSpPr txBox="1"/>
          <p:nvPr/>
        </p:nvSpPr>
        <p:spPr>
          <a:xfrm>
            <a:off x="404664" y="4639144"/>
            <a:ext cx="6120680" cy="3177793"/>
          </a:xfrm>
          <a:prstGeom prst="rect">
            <a:avLst/>
          </a:prstGeom>
          <a:noFill/>
          <a:ln>
            <a:solidFill>
              <a:schemeClr val="tx1"/>
            </a:solidFill>
          </a:ln>
        </p:spPr>
        <p:txBody>
          <a:bodyPr wrap="square" rtlCol="0">
            <a:spAutoFit/>
          </a:bodyPr>
          <a:lstStyle/>
          <a:p>
            <a:r>
              <a:rPr lang="en-US" sz="1100" b="1" dirty="0">
                <a:latin typeface="Arial" pitchFamily="34" charset="0"/>
                <a:cs typeface="Arial" pitchFamily="34" charset="0"/>
              </a:rPr>
              <a:t>PURPOSE: </a:t>
            </a:r>
            <a:r>
              <a:rPr lang="en-US" sz="1100" b="1" dirty="0">
                <a:latin typeface="Arial"/>
                <a:ea typeface="Meiryo UI" panose="020B0604030504040204" pitchFamily="50" charset="-128"/>
                <a:cs typeface="Arial"/>
              </a:rPr>
              <a:t>To improve heading technique &amp; accuracy (For Phase 3 &amp; 4 Age Groups Only)</a:t>
            </a:r>
          </a:p>
          <a:p>
            <a:endParaRPr lang="en-US" sz="1050" dirty="0">
              <a:latin typeface="Arial" pitchFamily="34" charset="0"/>
              <a:cs typeface="Arial" pitchFamily="34" charset="0"/>
            </a:endParaRPr>
          </a:p>
          <a:p>
            <a:r>
              <a:rPr lang="en-US" sz="1100" b="1" dirty="0">
                <a:latin typeface="Arial" pitchFamily="34" charset="0"/>
                <a:cs typeface="Arial" pitchFamily="34" charset="0"/>
              </a:rPr>
              <a:t>SET UP</a:t>
            </a:r>
            <a:endParaRPr lang="en-US" sz="1100" dirty="0">
              <a:latin typeface="Arial" pitchFamily="34" charset="0"/>
              <a:cs typeface="Arial" pitchFamily="34" charset="0"/>
            </a:endParaRPr>
          </a:p>
          <a:p>
            <a:r>
              <a:rPr lang="en-US" sz="1100" dirty="0">
                <a:latin typeface="Arial" pitchFamily="34" charset="0"/>
                <a:cs typeface="Arial" pitchFamily="34" charset="0"/>
              </a:rPr>
              <a:t>Players in 3’s facing the Goal</a:t>
            </a:r>
          </a:p>
          <a:p>
            <a:endParaRPr lang="en-GB" sz="1100" dirty="0">
              <a:latin typeface="Arial" pitchFamily="34" charset="0"/>
              <a:cs typeface="Arial" pitchFamily="34" charset="0"/>
            </a:endParaRPr>
          </a:p>
          <a:p>
            <a:r>
              <a:rPr lang="en-US" sz="1100" b="1" dirty="0">
                <a:latin typeface="Arial" pitchFamily="34" charset="0"/>
                <a:cs typeface="Arial" pitchFamily="34" charset="0"/>
              </a:rPr>
              <a:t>ACTION</a:t>
            </a:r>
          </a:p>
          <a:p>
            <a:endParaRPr lang="en-US" sz="1100" b="1" dirty="0">
              <a:latin typeface="Arial" pitchFamily="34" charset="0"/>
              <a:cs typeface="Arial" pitchFamily="34" charset="0"/>
            </a:endParaRPr>
          </a:p>
          <a:p>
            <a:r>
              <a:rPr lang="en-US" sz="1100" dirty="0">
                <a:latin typeface="Arial" pitchFamily="34" charset="0"/>
                <a:cs typeface="Arial" pitchFamily="34" charset="0"/>
              </a:rPr>
              <a:t>V1: A1 throws to C 1,C 1 Heads to B1, B1 heads to GK</a:t>
            </a:r>
            <a:endParaRPr lang="en-US" sz="1100" b="1" dirty="0">
              <a:latin typeface="Arial" pitchFamily="34" charset="0"/>
              <a:cs typeface="Arial" pitchFamily="34" charset="0"/>
            </a:endParaRPr>
          </a:p>
          <a:p>
            <a:r>
              <a:rPr lang="en-US" sz="1100" dirty="0">
                <a:latin typeface="Arial" pitchFamily="34" charset="0"/>
                <a:cs typeface="Arial" pitchFamily="34" charset="0"/>
              </a:rPr>
              <a:t>Each time the Coach catches an accurate header, the player gets a point</a:t>
            </a:r>
          </a:p>
          <a:p>
            <a:endParaRPr lang="en-US" sz="1100" dirty="0">
              <a:latin typeface="Arial" pitchFamily="34" charset="0"/>
              <a:cs typeface="Arial" pitchFamily="34" charset="0"/>
            </a:endParaRPr>
          </a:p>
          <a:p>
            <a:r>
              <a:rPr lang="en-US" sz="1200" b="1" dirty="0">
                <a:solidFill>
                  <a:srgbClr val="FF0000"/>
                </a:solidFill>
                <a:latin typeface="Arial" pitchFamily="34" charset="0"/>
                <a:cs typeface="Arial" pitchFamily="34" charset="0"/>
              </a:rPr>
              <a:t>Make Harder:</a:t>
            </a:r>
          </a:p>
          <a:p>
            <a:r>
              <a:rPr lang="en-US" sz="1200" b="1" dirty="0">
                <a:solidFill>
                  <a:srgbClr val="FF0000"/>
                </a:solidFill>
                <a:latin typeface="Arial" pitchFamily="34" charset="0"/>
                <a:cs typeface="Arial" pitchFamily="34" charset="0"/>
              </a:rPr>
              <a:t>V2:  </a:t>
            </a:r>
            <a:r>
              <a:rPr lang="en-US" sz="1200" dirty="0">
                <a:solidFill>
                  <a:srgbClr val="FF0000"/>
                </a:solidFill>
                <a:latin typeface="Arial" pitchFamily="34" charset="0"/>
                <a:cs typeface="Arial" pitchFamily="34" charset="0"/>
              </a:rPr>
              <a:t>A to C. C Heads to B heads to A,A heads to GK</a:t>
            </a:r>
          </a:p>
          <a:p>
            <a:r>
              <a:rPr lang="en-US" sz="1200" b="1" dirty="0">
                <a:solidFill>
                  <a:srgbClr val="FF0000"/>
                </a:solidFill>
                <a:latin typeface="Arial" pitchFamily="34" charset="0"/>
                <a:cs typeface="Arial" pitchFamily="34" charset="0"/>
              </a:rPr>
              <a:t>V3: </a:t>
            </a:r>
            <a:r>
              <a:rPr lang="en-US" sz="1200" dirty="0">
                <a:solidFill>
                  <a:srgbClr val="FF0000"/>
                </a:solidFill>
                <a:latin typeface="Arial" pitchFamily="34" charset="0"/>
                <a:cs typeface="Arial" pitchFamily="34" charset="0"/>
              </a:rPr>
              <a:t>A</a:t>
            </a:r>
            <a:r>
              <a:rPr lang="en-US" sz="1200" b="1" dirty="0">
                <a:solidFill>
                  <a:srgbClr val="FF0000"/>
                </a:solidFill>
                <a:latin typeface="Arial" pitchFamily="34" charset="0"/>
                <a:cs typeface="Arial" pitchFamily="34" charset="0"/>
              </a:rPr>
              <a:t> t</a:t>
            </a:r>
            <a:r>
              <a:rPr lang="en-US" sz="1200" dirty="0">
                <a:solidFill>
                  <a:srgbClr val="FF0000"/>
                </a:solidFill>
                <a:latin typeface="Arial" pitchFamily="34" charset="0"/>
                <a:cs typeface="Arial" pitchFamily="34" charset="0"/>
              </a:rPr>
              <a:t>o C,C to B,B to A,A back across goal for either B or C to head at Goal</a:t>
            </a:r>
            <a:endParaRPr lang="en-GB" sz="1200" dirty="0">
              <a:solidFill>
                <a:srgbClr val="FF0000"/>
              </a:solidFill>
              <a:latin typeface="Arial" pitchFamily="34" charset="0"/>
              <a:cs typeface="Arial" pitchFamily="34" charset="0"/>
            </a:endParaRPr>
          </a:p>
          <a:p>
            <a:endParaRPr lang="en-GB" sz="1100" dirty="0">
              <a:latin typeface="Arial" pitchFamily="34" charset="0"/>
              <a:cs typeface="Arial" pitchFamily="34" charset="0"/>
            </a:endParaRPr>
          </a:p>
          <a:p>
            <a:r>
              <a:rPr lang="en-US" sz="1100" b="1" dirty="0">
                <a:solidFill>
                  <a:schemeClr val="accent1"/>
                </a:solidFill>
                <a:latin typeface="Arial"/>
              </a:rPr>
              <a:t>COACH TIP TO PLAYER </a:t>
            </a:r>
            <a:endParaRPr lang="en-US" sz="1100" b="1" dirty="0">
              <a:solidFill>
                <a:schemeClr val="accent1"/>
              </a:solidFill>
              <a:latin typeface="Arial" pitchFamily="34" charset="0"/>
              <a:cs typeface="Arial" pitchFamily="34" charset="0"/>
            </a:endParaRPr>
          </a:p>
          <a:p>
            <a:r>
              <a:rPr lang="en-US" sz="1100" dirty="0">
                <a:solidFill>
                  <a:schemeClr val="accent1"/>
                </a:solidFill>
                <a:latin typeface="Arial" pitchFamily="34" charset="0"/>
                <a:cs typeface="Arial" pitchFamily="34" charset="0"/>
              </a:rPr>
              <a:t>Focus on the ball</a:t>
            </a:r>
          </a:p>
          <a:p>
            <a:r>
              <a:rPr lang="en-US" sz="1100" dirty="0">
                <a:solidFill>
                  <a:schemeClr val="accent1"/>
                </a:solidFill>
                <a:latin typeface="Arial" pitchFamily="34" charset="0"/>
                <a:cs typeface="Arial" pitchFamily="34" charset="0"/>
              </a:rPr>
              <a:t>Focus on the timing of your jump and your footwork to meet the ball at the right time</a:t>
            </a:r>
            <a:endParaRPr lang="en-GB" sz="1100" dirty="0">
              <a:solidFill>
                <a:schemeClr val="accent1"/>
              </a:solidFill>
              <a:latin typeface="Arial" pitchFamily="34" charset="0"/>
              <a:cs typeface="Arial" pitchFamily="34" charset="0"/>
            </a:endParaRPr>
          </a:p>
        </p:txBody>
      </p:sp>
      <p:pic>
        <p:nvPicPr>
          <p:cNvPr id="7" name="Picture 6">
            <a:extLst>
              <a:ext uri="{FF2B5EF4-FFF2-40B4-BE49-F238E27FC236}">
                <a16:creationId xmlns:a16="http://schemas.microsoft.com/office/drawing/2014/main" id="{BE04DCDD-2BEE-4BD2-87A4-6AA2EC4B87B5}"/>
              </a:ext>
            </a:extLst>
          </p:cNvPr>
          <p:cNvPicPr>
            <a:picLocks noChangeAspect="1"/>
          </p:cNvPicPr>
          <p:nvPr/>
        </p:nvPicPr>
        <p:blipFill>
          <a:blip r:embed="rId3"/>
          <a:stretch>
            <a:fillRect/>
          </a:stretch>
        </p:blipFill>
        <p:spPr>
          <a:xfrm>
            <a:off x="2753804" y="8326330"/>
            <a:ext cx="1422400" cy="719347"/>
          </a:xfrm>
          <a:prstGeom prst="rect">
            <a:avLst/>
          </a:prstGeom>
        </p:spPr>
      </p:pic>
    </p:spTree>
    <p:extLst>
      <p:ext uri="{BB962C8B-B14F-4D97-AF65-F5344CB8AC3E}">
        <p14:creationId xmlns:p14="http://schemas.microsoft.com/office/powerpoint/2010/main" val="2668236711"/>
      </p:ext>
    </p:extLst>
  </p:cSld>
  <p:clrMapOvr>
    <a:masterClrMapping/>
  </p:clrMapOvr>
  <mc:AlternateContent xmlns:mc="http://schemas.openxmlformats.org/markup-compatibility/2006" xmlns:p14="http://schemas.microsoft.com/office/powerpoint/2010/main">
    <mc:Choice Requires="p14">
      <p:transition spd="slow" p14:dur="2000" advTm="9018"/>
    </mc:Choice>
    <mc:Fallback xmlns="">
      <p:transition xmlns:p14="http://schemas.microsoft.com/office/powerpoint/2010/main" spd="slow" advTm="901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17800" y="8326330"/>
            <a:ext cx="1422400" cy="719347"/>
          </a:xfrm>
          <a:prstGeom prst="rect">
            <a:avLst/>
          </a:prstGeom>
        </p:spPr>
      </p:pic>
      <p:sp>
        <p:nvSpPr>
          <p:cNvPr id="3" name="タイトル 1">
            <a:extLst>
              <a:ext uri="{FF2B5EF4-FFF2-40B4-BE49-F238E27FC236}">
                <a16:creationId xmlns:a16="http://schemas.microsoft.com/office/drawing/2014/main" id="{F854BCF4-B841-3A42-B5BA-10678A5DAFC8}"/>
              </a:ext>
            </a:extLst>
          </p:cNvPr>
          <p:cNvSpPr txBox="1">
            <a:spLocks/>
          </p:cNvSpPr>
          <p:nvPr/>
        </p:nvSpPr>
        <p:spPr>
          <a:xfrm>
            <a:off x="1091083" y="196376"/>
            <a:ext cx="4569577" cy="539552"/>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GB" altLang="ja-JP" sz="1800" b="1" cap="all" dirty="0">
                <a:solidFill>
                  <a:prstClr val="black"/>
                </a:solidFill>
                <a:latin typeface="Franklin Gothic Heavy" charset="0"/>
                <a:ea typeface="+mn-ea"/>
                <a:cs typeface="+mn-cs"/>
              </a:rPr>
              <a:t>Ball Mastery (BM12) </a:t>
            </a:r>
            <a:endParaRPr lang="ja-JP" altLang="en-US" sz="1800" b="1" cap="all" dirty="0">
              <a:solidFill>
                <a:prstClr val="black"/>
              </a:solidFill>
              <a:latin typeface="Franklin Gothic Heavy" charset="0"/>
              <a:ea typeface="+mn-ea"/>
              <a:cs typeface="+mn-cs"/>
            </a:endParaRPr>
          </a:p>
        </p:txBody>
      </p:sp>
      <p:sp>
        <p:nvSpPr>
          <p:cNvPr id="4" name="Text Box 3">
            <a:extLst>
              <a:ext uri="{FF2B5EF4-FFF2-40B4-BE49-F238E27FC236}">
                <a16:creationId xmlns:a16="http://schemas.microsoft.com/office/drawing/2014/main" id="{06EEB149-96AD-A745-B9E4-B8BA86CEE5F7}"/>
              </a:ext>
            </a:extLst>
          </p:cNvPr>
          <p:cNvSpPr txBox="1">
            <a:spLocks noChangeArrowheads="1"/>
          </p:cNvSpPr>
          <p:nvPr/>
        </p:nvSpPr>
        <p:spPr bwMode="auto">
          <a:xfrm>
            <a:off x="234373" y="4331868"/>
            <a:ext cx="6389254" cy="39944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27432" tIns="27432" rIns="27432" bIns="27432"/>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altLang="ja-JP" sz="1100" b="1" dirty="0">
                <a:latin typeface="Arial" panose="020B0604020202020204" pitchFamily="34" charset="0"/>
                <a:ea typeface="Meiryo UI" panose="020B0604030504040204" pitchFamily="50" charset="-128"/>
                <a:cs typeface="Arial" panose="020B0604020202020204" pitchFamily="34" charset="0"/>
              </a:rPr>
              <a:t>Purpose: To maintain Ball Mastery quality under fatigue.</a:t>
            </a:r>
          </a:p>
          <a:p>
            <a:endParaRPr lang="en-US" altLang="ja-JP" sz="1100" b="1" dirty="0">
              <a:latin typeface="Arial" panose="020B0604020202020204" pitchFamily="34" charset="0"/>
              <a:ea typeface="Meiryo UI" panose="020B0604030504040204" pitchFamily="50" charset="-128"/>
              <a:cs typeface="Arial" panose="020B0604020202020204" pitchFamily="34" charset="0"/>
            </a:endParaRPr>
          </a:p>
          <a:p>
            <a:r>
              <a:rPr lang="en-US" altLang="ja-JP" sz="1100" b="1" dirty="0">
                <a:latin typeface="Arial" panose="020B0604020202020204" pitchFamily="34" charset="0"/>
                <a:ea typeface="Meiryo UI" panose="020B0604030504040204" pitchFamily="50" charset="-128"/>
                <a:cs typeface="Arial" panose="020B0604020202020204" pitchFamily="34" charset="0"/>
              </a:rPr>
              <a:t>SET</a:t>
            </a:r>
            <a:r>
              <a:rPr lang="ja-JP" altLang="en-US" sz="1100" b="1" dirty="0">
                <a:latin typeface="Arial" panose="020B0604020202020204" pitchFamily="34" charset="0"/>
                <a:ea typeface="Meiryo UI" panose="020B0604030504040204" pitchFamily="50" charset="-128"/>
                <a:cs typeface="Arial" panose="020B0604020202020204" pitchFamily="34" charset="0"/>
              </a:rPr>
              <a:t> </a:t>
            </a:r>
            <a:r>
              <a:rPr lang="en-US" altLang="ja-JP" sz="1100" b="1" dirty="0">
                <a:latin typeface="Arial" panose="020B0604020202020204" pitchFamily="34" charset="0"/>
                <a:ea typeface="Meiryo UI" panose="020B0604030504040204" pitchFamily="50" charset="-128"/>
                <a:cs typeface="Arial" panose="020B0604020202020204" pitchFamily="34" charset="0"/>
              </a:rPr>
              <a:t>UP</a:t>
            </a:r>
            <a:r>
              <a:rPr lang="ja-JP" altLang="en-US" sz="1100" b="1" dirty="0">
                <a:latin typeface="Arial" panose="020B0604020202020204" pitchFamily="34" charset="0"/>
                <a:ea typeface="Meiryo UI" panose="020B0604030504040204" pitchFamily="50" charset="-128"/>
                <a:cs typeface="Arial" panose="020B0604020202020204" pitchFamily="34" charset="0"/>
              </a:rPr>
              <a:t> </a:t>
            </a:r>
            <a:endParaRPr lang="en-US" altLang="ja-JP" sz="1100" b="1" dirty="0">
              <a:latin typeface="Arial" panose="020B0604020202020204" pitchFamily="34" charset="0"/>
              <a:ea typeface="Meiryo UI" panose="020B0604030504040204" pitchFamily="50" charset="-128"/>
              <a:cs typeface="Arial" panose="020B0604020202020204" pitchFamily="34" charset="0"/>
            </a:endParaRPr>
          </a:p>
          <a:p>
            <a:r>
              <a:rPr lang="en-US" altLang="ja-JP" sz="1100" dirty="0">
                <a:latin typeface="Arial" panose="020B0604020202020204" pitchFamily="34" charset="0"/>
                <a:ea typeface="Meiryo UI" panose="020B0604030504040204" pitchFamily="50" charset="-128"/>
                <a:cs typeface="Arial" panose="020B0604020202020204" pitchFamily="34" charset="0"/>
              </a:rPr>
              <a:t>In a 15x15yd area with 3 lanes marked by small cones 3 yards apart. 3 Large cones in front of each group. Players in teams of 4 to 6.A Ball placed between each cone.</a:t>
            </a:r>
          </a:p>
          <a:p>
            <a:endParaRPr lang="en-US" sz="1100" dirty="0">
              <a:latin typeface="Arial" panose="020B0604020202020204" pitchFamily="34" charset="0"/>
              <a:ea typeface="Meiryo UI" panose="020B0604030504040204" pitchFamily="50" charset="-128"/>
              <a:cs typeface="Arial" panose="020B0604020202020204" pitchFamily="34" charset="0"/>
            </a:endParaRPr>
          </a:p>
          <a:p>
            <a:r>
              <a:rPr lang="en-US" altLang="ja-JP" sz="1100" b="1" dirty="0">
                <a:latin typeface="Arial" panose="020B0604020202020204" pitchFamily="34" charset="0"/>
                <a:ea typeface="Meiryo UI" panose="020B0604030504040204" pitchFamily="50" charset="-128"/>
                <a:cs typeface="Arial" panose="020B0604020202020204" pitchFamily="34" charset="0"/>
              </a:rPr>
              <a:t>ACTION</a:t>
            </a:r>
            <a:r>
              <a:rPr lang="ja-JP" altLang="en-US" sz="1100" b="1" dirty="0">
                <a:latin typeface="Arial" panose="020B0604020202020204" pitchFamily="34" charset="0"/>
                <a:ea typeface="Meiryo UI" panose="020B0604030504040204" pitchFamily="50" charset="-128"/>
                <a:cs typeface="Arial" panose="020B0604020202020204" pitchFamily="34" charset="0"/>
              </a:rPr>
              <a:t> </a:t>
            </a:r>
            <a:endParaRPr lang="en-US" altLang="ja-JP" sz="1100" b="1" dirty="0">
              <a:latin typeface="Arial" panose="020B0604020202020204" pitchFamily="34" charset="0"/>
              <a:ea typeface="Meiryo UI" panose="020B0604030504040204" pitchFamily="50" charset="-128"/>
              <a:cs typeface="Arial" panose="020B0604020202020204" pitchFamily="34" charset="0"/>
            </a:endParaRPr>
          </a:p>
          <a:p>
            <a:pPr fontAlgn="t"/>
            <a:r>
              <a:rPr lang="en-GB" sz="1100" b="1" dirty="0">
                <a:solidFill>
                  <a:srgbClr val="00B050"/>
                </a:solidFill>
              </a:rPr>
              <a:t>Ball Mastery Moves to use:</a:t>
            </a:r>
          </a:p>
          <a:p>
            <a:pPr marL="171450" indent="-171450" fontAlgn="t">
              <a:buFont typeface="Arial" panose="020B0604020202020204" pitchFamily="34" charset="0"/>
              <a:buChar char="•"/>
            </a:pPr>
            <a:r>
              <a:rPr lang="en-GB" sz="1100" b="1" dirty="0">
                <a:solidFill>
                  <a:srgbClr val="00B050"/>
                </a:solidFill>
              </a:rPr>
              <a:t>Sole Taps</a:t>
            </a:r>
            <a:endParaRPr lang="en-GB" sz="1100" dirty="0">
              <a:solidFill>
                <a:srgbClr val="00B050"/>
              </a:solidFill>
            </a:endParaRPr>
          </a:p>
          <a:p>
            <a:pPr marL="171450" indent="-171450" fontAlgn="t">
              <a:buFont typeface="Arial" panose="020B0604020202020204" pitchFamily="34" charset="0"/>
              <a:buChar char="•"/>
            </a:pPr>
            <a:r>
              <a:rPr lang="en-GB" sz="1100" b="1" dirty="0">
                <a:solidFill>
                  <a:srgbClr val="00B050"/>
                </a:solidFill>
              </a:rPr>
              <a:t>Toe Taps</a:t>
            </a:r>
            <a:endParaRPr lang="en-GB" sz="1100" dirty="0">
              <a:solidFill>
                <a:srgbClr val="00B050"/>
              </a:solidFill>
            </a:endParaRPr>
          </a:p>
          <a:p>
            <a:pPr marL="171450" indent="-171450" fontAlgn="t">
              <a:buFont typeface="Arial" panose="020B0604020202020204" pitchFamily="34" charset="0"/>
              <a:buChar char="•"/>
            </a:pPr>
            <a:r>
              <a:rPr lang="en-GB" sz="1100" b="1" dirty="0">
                <a:solidFill>
                  <a:srgbClr val="00B050"/>
                </a:solidFill>
              </a:rPr>
              <a:t>Slides</a:t>
            </a:r>
            <a:endParaRPr lang="en-GB" sz="1100" dirty="0">
              <a:solidFill>
                <a:srgbClr val="00B050"/>
              </a:solidFill>
            </a:endParaRPr>
          </a:p>
          <a:p>
            <a:pPr marL="171450" indent="-171450" fontAlgn="t">
              <a:buFont typeface="Arial" panose="020B0604020202020204" pitchFamily="34" charset="0"/>
              <a:buChar char="•"/>
            </a:pPr>
            <a:r>
              <a:rPr lang="en-GB" sz="1100" b="1" dirty="0">
                <a:solidFill>
                  <a:srgbClr val="00B050"/>
                </a:solidFill>
              </a:rPr>
              <a:t>Pull Push Inside</a:t>
            </a:r>
            <a:endParaRPr lang="en-GB" sz="1100" dirty="0">
              <a:solidFill>
                <a:srgbClr val="00B050"/>
              </a:solidFill>
            </a:endParaRPr>
          </a:p>
          <a:p>
            <a:endParaRPr lang="en-US" altLang="ja-JP" sz="1100" b="1" dirty="0">
              <a:latin typeface="Arial" panose="020B0604020202020204" pitchFamily="34" charset="0"/>
              <a:ea typeface="Meiryo UI" panose="020B0604030504040204" pitchFamily="50" charset="-128"/>
              <a:cs typeface="Arial" panose="020B0604020202020204" pitchFamily="34" charset="0"/>
            </a:endParaRPr>
          </a:p>
          <a:p>
            <a:r>
              <a:rPr lang="en-US" altLang="ja-JP" sz="1100" b="1" dirty="0">
                <a:latin typeface="Arial" panose="020B0604020202020204" pitchFamily="34" charset="0"/>
                <a:ea typeface="Meiryo UI" panose="020B0604030504040204" pitchFamily="50" charset="-128"/>
                <a:cs typeface="Arial" panose="020B0604020202020204" pitchFamily="34" charset="0"/>
              </a:rPr>
              <a:t>V1: </a:t>
            </a:r>
            <a:r>
              <a:rPr lang="en-US" altLang="ja-JP" sz="1100" dirty="0">
                <a:latin typeface="Arial" panose="020B0604020202020204" pitchFamily="34" charset="0"/>
                <a:ea typeface="Meiryo UI" panose="020B0604030504040204" pitchFamily="50" charset="-128"/>
                <a:cs typeface="Arial" panose="020B0604020202020204" pitchFamily="34" charset="0"/>
              </a:rPr>
              <a:t>a Different Ball Mastery Move at each Station </a:t>
            </a:r>
          </a:p>
          <a:p>
            <a:r>
              <a:rPr lang="en-US" altLang="ja-JP" sz="1100" dirty="0">
                <a:latin typeface="Arial" panose="020B0604020202020204" pitchFamily="34" charset="0"/>
                <a:ea typeface="Meiryo UI" panose="020B0604030504040204" pitchFamily="50" charset="-128"/>
                <a:cs typeface="Arial" panose="020B0604020202020204" pitchFamily="34" charset="0"/>
              </a:rPr>
              <a:t>On the coach’s signal,  on each coach’s signal, players go to the next ball and do the designated Ball Mastery Move  </a:t>
            </a:r>
          </a:p>
          <a:p>
            <a:r>
              <a:rPr lang="en-US" altLang="ja-JP" sz="1100" dirty="0">
                <a:latin typeface="Arial" panose="020B0604020202020204" pitchFamily="34" charset="0"/>
                <a:ea typeface="Meiryo UI" panose="020B0604030504040204" pitchFamily="50" charset="-128"/>
                <a:cs typeface="Arial" panose="020B0604020202020204" pitchFamily="34" charset="0"/>
              </a:rPr>
              <a:t>At the end they sprint around the large cone and back to the start</a:t>
            </a:r>
          </a:p>
          <a:p>
            <a:r>
              <a:rPr lang="en-US" sz="1100" b="1" dirty="0">
                <a:solidFill>
                  <a:srgbClr val="FF0000"/>
                </a:solidFill>
                <a:latin typeface="Arial" panose="020B0604020202020204" pitchFamily="34" charset="0"/>
                <a:cs typeface="Arial" panose="020B0604020202020204" pitchFamily="34" charset="0"/>
              </a:rPr>
              <a:t>MAKE HARDER </a:t>
            </a:r>
          </a:p>
          <a:p>
            <a:r>
              <a:rPr lang="en-US" altLang="ja-JP" sz="1100" b="1" dirty="0">
                <a:solidFill>
                  <a:srgbClr val="FF0000"/>
                </a:solidFill>
                <a:latin typeface="Arial" panose="020B0604020202020204" pitchFamily="34" charset="0"/>
                <a:ea typeface="Meiryo UI" panose="020B0604030504040204" pitchFamily="50" charset="-128"/>
                <a:cs typeface="Arial" panose="020B0604020202020204" pitchFamily="34" charset="0"/>
              </a:rPr>
              <a:t>V2 : Now a relay race between the teams. Each player does 5 Ball Mastery Moves at each Station, then tags next teammate. First team to finish wins.</a:t>
            </a:r>
          </a:p>
          <a:p>
            <a:pPr fontAlgn="t"/>
            <a:r>
              <a:rPr lang="en-GB" sz="1100" b="1" dirty="0"/>
              <a:t> </a:t>
            </a:r>
            <a:endParaRPr lang="en-US" sz="1100" dirty="0">
              <a:solidFill>
                <a:srgbClr val="FF0000"/>
              </a:solidFill>
              <a:latin typeface="Arial" panose="020B0604020202020204" pitchFamily="34" charset="0"/>
              <a:cs typeface="Arial" panose="020B0604020202020204" pitchFamily="34" charset="0"/>
            </a:endParaRPr>
          </a:p>
          <a:p>
            <a:r>
              <a:rPr lang="en-US" sz="1100" b="1" dirty="0">
                <a:solidFill>
                  <a:schemeClr val="accent1"/>
                </a:solidFill>
                <a:latin typeface="Arial" panose="020B0604020202020204" pitchFamily="34" charset="0"/>
                <a:cs typeface="Arial" panose="020B0604020202020204" pitchFamily="34" charset="0"/>
              </a:rPr>
              <a:t>COACH TIP TO PLAYER</a:t>
            </a:r>
          </a:p>
          <a:p>
            <a:r>
              <a:rPr lang="en-US" altLang="ja-JP" sz="1100" dirty="0">
                <a:solidFill>
                  <a:schemeClr val="accent1"/>
                </a:solidFill>
                <a:latin typeface="Arial" panose="020B0604020202020204" pitchFamily="34" charset="0"/>
                <a:ea typeface="Meiryo UI" panose="020B0604030504040204" pitchFamily="50" charset="-128"/>
                <a:cs typeface="Arial" panose="020B0604020202020204" pitchFamily="34" charset="0"/>
              </a:rPr>
              <a:t>This is tiring so maintain focus &amp; quality.</a:t>
            </a:r>
          </a:p>
          <a:p>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Group 1">
            <a:extLst>
              <a:ext uri="{FF2B5EF4-FFF2-40B4-BE49-F238E27FC236}">
                <a16:creationId xmlns:a16="http://schemas.microsoft.com/office/drawing/2014/main" id="{3D54A140-AF8F-4A61-9728-B820BD3A62EF}"/>
              </a:ext>
            </a:extLst>
          </p:cNvPr>
          <p:cNvGrpSpPr/>
          <p:nvPr/>
        </p:nvGrpSpPr>
        <p:grpSpPr>
          <a:xfrm>
            <a:off x="272474" y="811734"/>
            <a:ext cx="6389254" cy="3370623"/>
            <a:chOff x="272474" y="811734"/>
            <a:chExt cx="6389254" cy="3370623"/>
          </a:xfrm>
        </p:grpSpPr>
        <p:grpSp>
          <p:nvGrpSpPr>
            <p:cNvPr id="5" name="グループ化 1">
              <a:extLst>
                <a:ext uri="{FF2B5EF4-FFF2-40B4-BE49-F238E27FC236}">
                  <a16:creationId xmlns:a16="http://schemas.microsoft.com/office/drawing/2014/main" id="{2FD096BE-FE16-204A-891A-DFC26B58968A}"/>
                </a:ext>
              </a:extLst>
            </p:cNvPr>
            <p:cNvGrpSpPr/>
            <p:nvPr/>
          </p:nvGrpSpPr>
          <p:grpSpPr>
            <a:xfrm>
              <a:off x="272474" y="811734"/>
              <a:ext cx="6389254" cy="3370623"/>
              <a:chOff x="751277" y="467544"/>
              <a:chExt cx="5600700" cy="4243388"/>
            </a:xfrm>
          </p:grpSpPr>
          <p:pic>
            <p:nvPicPr>
              <p:cNvPr id="6" name="Picture 2" descr="C:\Users\Nakagawa\Desktop\AC20th2018\ダウンロード (10).png">
                <a:extLst>
                  <a:ext uri="{FF2B5EF4-FFF2-40B4-BE49-F238E27FC236}">
                    <a16:creationId xmlns:a16="http://schemas.microsoft.com/office/drawing/2014/main" id="{4CAFDF18-E133-5B41-9A60-34C5907BFD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1277" y="467544"/>
                <a:ext cx="5600700" cy="4243388"/>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8" name="タイトル 1">
                <a:extLst>
                  <a:ext uri="{FF2B5EF4-FFF2-40B4-BE49-F238E27FC236}">
                    <a16:creationId xmlns:a16="http://schemas.microsoft.com/office/drawing/2014/main" id="{BB29511E-E0AE-B841-9120-D55D7D1315D7}"/>
                  </a:ext>
                </a:extLst>
              </p:cNvPr>
              <p:cNvSpPr txBox="1">
                <a:spLocks/>
              </p:cNvSpPr>
              <p:nvPr/>
            </p:nvSpPr>
            <p:spPr>
              <a:xfrm>
                <a:off x="3471657" y="4441156"/>
                <a:ext cx="2880320" cy="269776"/>
              </a:xfrm>
              <a:prstGeom prst="rect">
                <a:avLst/>
              </a:prstGeom>
              <a:solidFill>
                <a:schemeClr val="bg1"/>
              </a:solidFill>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750" b="1" i="1" dirty="0">
                    <a:latin typeface="Meiryo UI" panose="020B0604030504040204" pitchFamily="50" charset="-128"/>
                    <a:ea typeface="Meiryo UI" panose="020B0604030504040204" pitchFamily="50" charset="-128"/>
                    <a:cs typeface="Meiryo UI" panose="020B0604030504040204" pitchFamily="50" charset="-128"/>
                  </a:rPr>
                  <a:t>©Copyright</a:t>
                </a:r>
                <a:r>
                  <a:rPr lang="ja-JP" altLang="en-US" sz="750" b="1" i="1" dirty="0">
                    <a:latin typeface="Meiryo UI" panose="020B0604030504040204" pitchFamily="50" charset="-128"/>
                    <a:ea typeface="Meiryo UI" panose="020B0604030504040204" pitchFamily="50" charset="-128"/>
                    <a:cs typeface="Meiryo UI" panose="020B0604030504040204" pitchFamily="50" charset="-128"/>
                  </a:rPr>
                  <a:t> </a:t>
                </a:r>
                <a:r>
                  <a:rPr lang="en-US" altLang="ja-JP" sz="750" b="1" i="1" dirty="0">
                    <a:latin typeface="Meiryo UI" panose="020B0604030504040204" pitchFamily="50" charset="-128"/>
                    <a:ea typeface="Meiryo UI" panose="020B0604030504040204" pitchFamily="50" charset="-128"/>
                    <a:cs typeface="Meiryo UI" panose="020B0604030504040204" pitchFamily="50" charset="-128"/>
                  </a:rPr>
                  <a:t>www.coerver.com</a:t>
                </a:r>
                <a:r>
                  <a:rPr lang="ja-JP" altLang="en-US" sz="750" b="1" i="1" dirty="0">
                    <a:latin typeface="Meiryo UI" panose="020B0604030504040204" pitchFamily="50" charset="-128"/>
                    <a:ea typeface="Meiryo UI" panose="020B0604030504040204" pitchFamily="50" charset="-128"/>
                    <a:cs typeface="Meiryo UI" panose="020B0604030504040204" pitchFamily="50" charset="-128"/>
                  </a:rPr>
                  <a:t> </a:t>
                </a:r>
                <a:r>
                  <a:rPr lang="en-US" altLang="ja-JP" sz="750" b="1" i="1" dirty="0">
                    <a:latin typeface="Meiryo UI" panose="020B0604030504040204" pitchFamily="50" charset="-128"/>
                    <a:ea typeface="Meiryo UI" panose="020B0604030504040204" pitchFamily="50" charset="-128"/>
                    <a:cs typeface="Meiryo UI" panose="020B0604030504040204" pitchFamily="50" charset="-128"/>
                  </a:rPr>
                  <a:t>2018</a:t>
                </a:r>
              </a:p>
              <a:p>
                <a:endParaRPr lang="ja-JP" altLang="en-US" sz="750" b="1" i="1"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9" name="図 2">
              <a:extLst>
                <a:ext uri="{FF2B5EF4-FFF2-40B4-BE49-F238E27FC236}">
                  <a16:creationId xmlns:a16="http://schemas.microsoft.com/office/drawing/2014/main" id="{0AD2D969-22F9-1A44-B8A2-55CFD7BCB2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4265" y="2015701"/>
              <a:ext cx="1377582" cy="617107"/>
            </a:xfrm>
            <a:prstGeom prst="rect">
              <a:avLst/>
            </a:prstGeom>
          </p:spPr>
        </p:pic>
      </p:grpSp>
    </p:spTree>
    <p:extLst>
      <p:ext uri="{BB962C8B-B14F-4D97-AF65-F5344CB8AC3E}">
        <p14:creationId xmlns:p14="http://schemas.microsoft.com/office/powerpoint/2010/main" val="3888170044"/>
      </p:ext>
    </p:extLst>
  </p:cSld>
  <p:clrMapOvr>
    <a:masterClrMapping/>
  </p:clrMapOvr>
  <mc:AlternateContent xmlns:mc="http://schemas.openxmlformats.org/markup-compatibility/2006" xmlns:p14="http://schemas.microsoft.com/office/powerpoint/2010/main">
    <mc:Choice Requires="p14">
      <p:transition spd="slow" p14:dur="2000" advTm="23626"/>
    </mc:Choice>
    <mc:Fallback xmlns="">
      <p:transition spd="slow" advTm="2362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844801" y="8339227"/>
            <a:ext cx="1422400" cy="719347"/>
          </a:xfrm>
          <a:prstGeom prst="rect">
            <a:avLst/>
          </a:prstGeom>
        </p:spPr>
      </p:pic>
      <p:sp>
        <p:nvSpPr>
          <p:cNvPr id="3" name="TextBox 2"/>
          <p:cNvSpPr txBox="1"/>
          <p:nvPr/>
        </p:nvSpPr>
        <p:spPr>
          <a:xfrm>
            <a:off x="1370947" y="174647"/>
            <a:ext cx="4107032" cy="738664"/>
          </a:xfrm>
          <a:prstGeom prst="rect">
            <a:avLst/>
          </a:prstGeom>
          <a:noFill/>
        </p:spPr>
        <p:txBody>
          <a:bodyPr wrap="square" rtlCol="0">
            <a:spAutoFit/>
          </a:bodyPr>
          <a:lstStyle/>
          <a:p>
            <a:pPr algn="ctr"/>
            <a:r>
              <a:rPr lang="en-GB" altLang="ja-JP" b="1" cap="all" dirty="0">
                <a:solidFill>
                  <a:prstClr val="black"/>
                </a:solidFill>
                <a:latin typeface="Franklin Gothic Heavy" charset="0"/>
              </a:rPr>
              <a:t>Ball Mastery (bm13)</a:t>
            </a:r>
            <a:endParaRPr lang="ja-JP" altLang="en-US" b="1" cap="all">
              <a:solidFill>
                <a:prstClr val="black"/>
              </a:solidFill>
              <a:latin typeface="Franklin Gothic Heavy" charset="0"/>
            </a:endParaRPr>
          </a:p>
          <a:p>
            <a:pPr algn="ctr"/>
            <a:endParaRPr lang="en-US" sz="2400" b="1" dirty="0">
              <a:solidFill>
                <a:srgbClr val="0000FF"/>
              </a:solidFill>
              <a:latin typeface="Arial"/>
              <a:cs typeface="Arial"/>
            </a:endParaRPr>
          </a:p>
        </p:txBody>
      </p:sp>
      <p:sp>
        <p:nvSpPr>
          <p:cNvPr id="4" name="TextBox 3"/>
          <p:cNvSpPr txBox="1"/>
          <p:nvPr/>
        </p:nvSpPr>
        <p:spPr>
          <a:xfrm>
            <a:off x="371060" y="4815791"/>
            <a:ext cx="6162261" cy="3416320"/>
          </a:xfrm>
          <a:prstGeom prst="rect">
            <a:avLst/>
          </a:prstGeom>
          <a:noFill/>
          <a:ln>
            <a:solidFill>
              <a:srgbClr val="000000"/>
            </a:solidFill>
          </a:ln>
        </p:spPr>
        <p:txBody>
          <a:bodyPr wrap="square" rtlCol="0">
            <a:spAutoFit/>
          </a:bodyPr>
          <a:lstStyle/>
          <a:p>
            <a:r>
              <a:rPr lang="en-US" sz="1200" b="1" dirty="0">
                <a:latin typeface="Arial"/>
                <a:cs typeface="Arial"/>
              </a:rPr>
              <a:t>Purpose: </a:t>
            </a:r>
            <a:r>
              <a:rPr lang="en-US" sz="1200" dirty="0">
                <a:latin typeface="Arial"/>
                <a:cs typeface="Arial"/>
              </a:rPr>
              <a:t>To Improve Touch.</a:t>
            </a:r>
          </a:p>
          <a:p>
            <a:endParaRPr lang="en-US" sz="1200" dirty="0">
              <a:latin typeface="Arial"/>
              <a:cs typeface="Arial"/>
            </a:endParaRPr>
          </a:p>
          <a:p>
            <a:r>
              <a:rPr lang="en-US" sz="1200" b="1" dirty="0">
                <a:latin typeface="Arial"/>
                <a:cs typeface="Arial"/>
              </a:rPr>
              <a:t>SET UP</a:t>
            </a:r>
            <a:endParaRPr lang="en-US" sz="1200" dirty="0">
              <a:latin typeface="Arial"/>
              <a:cs typeface="Arial"/>
            </a:endParaRPr>
          </a:p>
          <a:p>
            <a:r>
              <a:rPr lang="en-US" sz="1200" dirty="0">
                <a:latin typeface="Arial"/>
                <a:cs typeface="Arial"/>
              </a:rPr>
              <a:t>Groups of 4/5 players with a ball each.</a:t>
            </a:r>
          </a:p>
          <a:p>
            <a:r>
              <a:rPr lang="en-US" sz="1200" dirty="0">
                <a:latin typeface="Arial"/>
                <a:cs typeface="Arial"/>
              </a:rPr>
              <a:t>End Line 15-18 yards away.</a:t>
            </a:r>
          </a:p>
          <a:p>
            <a:endParaRPr lang="en-US" sz="1200" dirty="0">
              <a:latin typeface="Arial"/>
              <a:cs typeface="Arial"/>
            </a:endParaRPr>
          </a:p>
          <a:p>
            <a:r>
              <a:rPr lang="en-US" sz="1200" b="1" dirty="0">
                <a:latin typeface="Arial"/>
                <a:cs typeface="Arial"/>
              </a:rPr>
              <a:t>ACTION</a:t>
            </a:r>
          </a:p>
          <a:p>
            <a:r>
              <a:rPr lang="en-US" sz="1200" b="1" dirty="0">
                <a:latin typeface="Arial"/>
                <a:cs typeface="Arial"/>
              </a:rPr>
              <a:t>V1:</a:t>
            </a:r>
            <a:r>
              <a:rPr lang="en-US" sz="1200" b="1" dirty="0">
                <a:latin typeface="Arial" pitchFamily="34" charset="0"/>
                <a:cs typeface="Arial" pitchFamily="34" charset="0"/>
              </a:rPr>
              <a:t>ACTION. </a:t>
            </a:r>
          </a:p>
          <a:p>
            <a:r>
              <a:rPr lang="en-US" sz="1200" dirty="0">
                <a:latin typeface="Arial" pitchFamily="34" charset="0"/>
                <a:cs typeface="Arial" pitchFamily="34" charset="0"/>
              </a:rPr>
              <a:t>Juggling competition, if ball dropped, start again.</a:t>
            </a:r>
            <a:endParaRPr lang="en-US" sz="1200" b="1" dirty="0">
              <a:latin typeface="Arial" pitchFamily="34" charset="0"/>
              <a:cs typeface="Arial" pitchFamily="34" charset="0"/>
            </a:endParaRPr>
          </a:p>
          <a:p>
            <a:r>
              <a:rPr lang="en-US" sz="1200" dirty="0">
                <a:latin typeface="Arial" pitchFamily="34" charset="0"/>
                <a:cs typeface="Arial" pitchFamily="34" charset="0"/>
              </a:rPr>
              <a:t>One bounce, after 10, first team over end line wins.</a:t>
            </a:r>
          </a:p>
          <a:p>
            <a:endParaRPr lang="en-US" sz="1200" dirty="0">
              <a:latin typeface="Arial" pitchFamily="34" charset="0"/>
              <a:cs typeface="Arial" pitchFamily="34" charset="0"/>
            </a:endParaRPr>
          </a:p>
          <a:p>
            <a:r>
              <a:rPr lang="en-US" sz="1200" b="1" dirty="0">
                <a:solidFill>
                  <a:srgbClr val="FF0000"/>
                </a:solidFill>
                <a:latin typeface="Arial"/>
                <a:cs typeface="Arial"/>
              </a:rPr>
              <a:t>MAKE HARDER</a:t>
            </a:r>
            <a:endParaRPr lang="en-US" sz="1200" dirty="0">
              <a:solidFill>
                <a:srgbClr val="FF0000"/>
              </a:solidFill>
              <a:latin typeface="Arial"/>
              <a:cs typeface="Arial"/>
            </a:endParaRPr>
          </a:p>
          <a:p>
            <a:r>
              <a:rPr lang="en-US" sz="1200" dirty="0">
                <a:solidFill>
                  <a:srgbClr val="FF0000"/>
                </a:solidFill>
                <a:latin typeface="Arial"/>
                <a:cs typeface="Arial"/>
              </a:rPr>
              <a:t>V2 Same but no bounce</a:t>
            </a:r>
          </a:p>
          <a:p>
            <a:r>
              <a:rPr lang="en-US" sz="1200" dirty="0">
                <a:solidFill>
                  <a:srgbClr val="FF0000"/>
                </a:solidFill>
                <a:latin typeface="Arial"/>
                <a:cs typeface="Arial"/>
              </a:rPr>
              <a:t>V3: After designated number juggles (Can allow one bounce or no bounce). Team tries to take ball over end line together. If Ball bounces starts again.</a:t>
            </a:r>
          </a:p>
          <a:p>
            <a:endParaRPr lang="en-US" sz="1200" dirty="0">
              <a:latin typeface="Arial"/>
              <a:cs typeface="Arial"/>
            </a:endParaRPr>
          </a:p>
          <a:p>
            <a:r>
              <a:rPr lang="en-US" sz="1200" b="1" dirty="0">
                <a:solidFill>
                  <a:schemeClr val="accent1"/>
                </a:solidFill>
                <a:latin typeface="Arial"/>
                <a:cs typeface="Arial"/>
              </a:rPr>
              <a:t>COACH TIP TO PLAYER</a:t>
            </a:r>
          </a:p>
          <a:p>
            <a:r>
              <a:rPr lang="en-US" sz="1200" dirty="0">
                <a:solidFill>
                  <a:schemeClr val="accent1"/>
                </a:solidFill>
                <a:latin typeface="Arial"/>
                <a:cs typeface="Arial"/>
              </a:rPr>
              <a:t>Try to get your eyes up occasionally and be aware of what’s going on around you.</a:t>
            </a:r>
          </a:p>
        </p:txBody>
      </p:sp>
      <p:grpSp>
        <p:nvGrpSpPr>
          <p:cNvPr id="10" name="Group 9">
            <a:extLst>
              <a:ext uri="{FF2B5EF4-FFF2-40B4-BE49-F238E27FC236}">
                <a16:creationId xmlns:a16="http://schemas.microsoft.com/office/drawing/2014/main" id="{C21A084F-C493-4E32-895A-160AEC17C791}"/>
              </a:ext>
            </a:extLst>
          </p:cNvPr>
          <p:cNvGrpSpPr/>
          <p:nvPr/>
        </p:nvGrpSpPr>
        <p:grpSpPr>
          <a:xfrm>
            <a:off x="371061" y="804773"/>
            <a:ext cx="6162261" cy="3821496"/>
            <a:chOff x="371061" y="804773"/>
            <a:chExt cx="6162261" cy="3821496"/>
          </a:xfrm>
        </p:grpSpPr>
        <p:grpSp>
          <p:nvGrpSpPr>
            <p:cNvPr id="5" name="Group 4"/>
            <p:cNvGrpSpPr/>
            <p:nvPr/>
          </p:nvGrpSpPr>
          <p:grpSpPr>
            <a:xfrm>
              <a:off x="371061" y="804773"/>
              <a:ext cx="6162261" cy="3821496"/>
              <a:chOff x="834571" y="1209949"/>
              <a:chExt cx="5179785" cy="392448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4571" y="1209949"/>
                <a:ext cx="5179785" cy="3924480"/>
              </a:xfrm>
              <a:prstGeom prst="rect">
                <a:avLst/>
              </a:prstGeom>
              <a:ln>
                <a:solidFill>
                  <a:srgbClr val="000000"/>
                </a:solidFill>
              </a:ln>
            </p:spPr>
          </p:pic>
          <p:sp>
            <p:nvSpPr>
              <p:cNvPr id="7" name="TextBox 6"/>
              <p:cNvSpPr txBox="1"/>
              <p:nvPr/>
            </p:nvSpPr>
            <p:spPr>
              <a:xfrm>
                <a:off x="3646714" y="4880429"/>
                <a:ext cx="2267857" cy="215444"/>
              </a:xfrm>
              <a:prstGeom prst="rect">
                <a:avLst/>
              </a:prstGeom>
              <a:solidFill>
                <a:srgbClr val="FFFFFF"/>
              </a:solidFill>
              <a:ln>
                <a:solidFill>
                  <a:srgbClr val="FFFFFF"/>
                </a:solidFill>
              </a:ln>
            </p:spPr>
            <p:txBody>
              <a:bodyPr wrap="square" rtlCol="0">
                <a:spAutoFit/>
              </a:bodyPr>
              <a:lstStyle/>
              <a:p>
                <a:endParaRPr lang="en-US" sz="800" dirty="0"/>
              </a:p>
            </p:txBody>
          </p:sp>
        </p:grpSp>
        <p:pic>
          <p:nvPicPr>
            <p:cNvPr id="2" name="図 2">
              <a:extLst>
                <a:ext uri="{FF2B5EF4-FFF2-40B4-BE49-F238E27FC236}">
                  <a16:creationId xmlns:a16="http://schemas.microsoft.com/office/drawing/2014/main" id="{D835F122-D69D-49DD-9B9D-6E8406B51C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5672" y="2098414"/>
              <a:ext cx="1377582" cy="617107"/>
            </a:xfrm>
            <a:prstGeom prst="rect">
              <a:avLst/>
            </a:prstGeom>
          </p:spPr>
        </p:pic>
      </p:grpSp>
    </p:spTree>
    <p:extLst>
      <p:ext uri="{BB962C8B-B14F-4D97-AF65-F5344CB8AC3E}">
        <p14:creationId xmlns:p14="http://schemas.microsoft.com/office/powerpoint/2010/main" val="1397637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019" y="5203847"/>
            <a:ext cx="6473420" cy="2492990"/>
          </a:xfrm>
          <a:prstGeom prst="rect">
            <a:avLst/>
          </a:prstGeom>
          <a:noFill/>
          <a:ln>
            <a:solidFill>
              <a:schemeClr val="tx1"/>
            </a:solidFill>
          </a:ln>
        </p:spPr>
        <p:txBody>
          <a:bodyPr wrap="square" rtlCol="0">
            <a:spAutoFit/>
          </a:bodyPr>
          <a:lstStyle/>
          <a:p>
            <a:r>
              <a:rPr lang="en-US" sz="1200" b="1" dirty="0">
                <a:solidFill>
                  <a:srgbClr val="000000"/>
                </a:solidFill>
                <a:latin typeface="Arial" pitchFamily="34" charset="0"/>
                <a:ea typeface="Arial"/>
                <a:cs typeface="Arial" pitchFamily="34" charset="0"/>
              </a:rPr>
              <a:t>PURPOSE</a:t>
            </a:r>
            <a:endParaRPr lang="en-US" sz="1200" dirty="0">
              <a:solidFill>
                <a:srgbClr val="000000"/>
              </a:solidFill>
              <a:latin typeface="Arial" pitchFamily="34" charset="0"/>
              <a:ea typeface="Arial"/>
              <a:cs typeface="Arial" pitchFamily="34" charset="0"/>
            </a:endParaRPr>
          </a:p>
          <a:p>
            <a:r>
              <a:rPr lang="en-US" sz="1200" dirty="0">
                <a:solidFill>
                  <a:srgbClr val="000000"/>
                </a:solidFill>
                <a:latin typeface="Arial" pitchFamily="34" charset="0"/>
                <a:ea typeface="Arial"/>
                <a:cs typeface="Arial" pitchFamily="34" charset="0"/>
              </a:rPr>
              <a:t>To develop Ball Feeling through the Ball Mastery curriculum </a:t>
            </a:r>
            <a:r>
              <a:rPr lang="en-US" sz="1200" b="1" dirty="0">
                <a:latin typeface="Arial" panose="020B0604020202020204" pitchFamily="34" charset="0"/>
                <a:cs typeface="Arial" panose="020B0604020202020204" pitchFamily="34" charset="0"/>
              </a:rPr>
              <a:t>(For Phase 3 &amp; 4 Age Groups Only)</a:t>
            </a:r>
            <a:endParaRPr lang="en-US" sz="1200" dirty="0">
              <a:solidFill>
                <a:srgbClr val="000000"/>
              </a:solidFill>
              <a:latin typeface="Arial" pitchFamily="34" charset="0"/>
              <a:ea typeface="Arial"/>
              <a:cs typeface="Arial" pitchFamily="34" charset="0"/>
            </a:endParaRPr>
          </a:p>
          <a:p>
            <a:pPr defTabSz="914400"/>
            <a:endParaRPr lang="en-US" sz="1200" b="1" dirty="0">
              <a:solidFill>
                <a:srgbClr val="000000"/>
              </a:solidFill>
              <a:latin typeface="Arial" pitchFamily="34" charset="0"/>
              <a:ea typeface="Arial"/>
              <a:cs typeface="Arial" pitchFamily="34" charset="0"/>
            </a:endParaRPr>
          </a:p>
          <a:p>
            <a:r>
              <a:rPr lang="en-US" sz="1200" b="1" dirty="0">
                <a:latin typeface="Arial" pitchFamily="34" charset="0"/>
                <a:cs typeface="Arial" pitchFamily="34" charset="0"/>
              </a:rPr>
              <a:t>SET UP</a:t>
            </a:r>
          </a:p>
          <a:p>
            <a:r>
              <a:rPr lang="en-US" sz="1200" dirty="0">
                <a:latin typeface="Arial" pitchFamily="34" charset="0"/>
                <a:cs typeface="Arial" pitchFamily="34" charset="0"/>
              </a:rPr>
              <a:t>Groups of 4 or 5 players , one ball per group.</a:t>
            </a:r>
          </a:p>
          <a:p>
            <a:r>
              <a:rPr lang="en-US" sz="1200" dirty="0">
                <a:latin typeface="Arial" pitchFamily="34" charset="0"/>
                <a:cs typeface="Arial" pitchFamily="34" charset="0"/>
              </a:rPr>
              <a:t>End line 20/25 yards away.</a:t>
            </a:r>
          </a:p>
          <a:p>
            <a:endParaRPr lang="en-US" sz="1200" b="1" dirty="0">
              <a:latin typeface="Arial" pitchFamily="34" charset="0"/>
              <a:cs typeface="Arial" pitchFamily="34" charset="0"/>
            </a:endParaRPr>
          </a:p>
          <a:p>
            <a:r>
              <a:rPr lang="en-US" sz="1200" b="1" dirty="0">
                <a:latin typeface="Arial" pitchFamily="34" charset="0"/>
                <a:cs typeface="Arial" pitchFamily="34" charset="0"/>
              </a:rPr>
              <a:t>ACTION</a:t>
            </a:r>
          </a:p>
          <a:p>
            <a:r>
              <a:rPr lang="en-US" sz="1200" dirty="0">
                <a:latin typeface="Arial" pitchFamily="34" charset="0"/>
                <a:cs typeface="Arial" pitchFamily="34" charset="0"/>
              </a:rPr>
              <a:t>Heading backwards, if ball dropped, start again.</a:t>
            </a:r>
          </a:p>
          <a:p>
            <a:endParaRPr lang="en-US" sz="1200" b="1" dirty="0">
              <a:latin typeface="Arial" pitchFamily="34" charset="0"/>
              <a:cs typeface="Arial" pitchFamily="34" charset="0"/>
            </a:endParaRPr>
          </a:p>
          <a:p>
            <a:r>
              <a:rPr lang="en-US" sz="1200" b="1" dirty="0">
                <a:solidFill>
                  <a:schemeClr val="accent1"/>
                </a:solidFill>
                <a:latin typeface="Arial" pitchFamily="34" charset="0"/>
                <a:cs typeface="Arial" pitchFamily="34" charset="0"/>
              </a:rPr>
              <a:t>COACH’S TIP TO PLAYER  </a:t>
            </a:r>
          </a:p>
          <a:p>
            <a:r>
              <a:rPr lang="en-US" sz="1200" dirty="0">
                <a:solidFill>
                  <a:schemeClr val="accent1"/>
                </a:solidFill>
                <a:latin typeface="Arial" pitchFamily="34" charset="0"/>
                <a:cs typeface="Arial" pitchFamily="34" charset="0"/>
              </a:rPr>
              <a:t>Head upwards so easier for your teammate.</a:t>
            </a:r>
            <a:endParaRPr lang="en-US" sz="1100" dirty="0">
              <a:solidFill>
                <a:schemeClr val="accent1"/>
              </a:solidFill>
              <a:latin typeface="Arial" pitchFamily="34" charset="0"/>
              <a:cs typeface="Arial" pitchFamily="34" charset="0"/>
            </a:endParaRPr>
          </a:p>
        </p:txBody>
      </p:sp>
      <p:sp>
        <p:nvSpPr>
          <p:cNvPr id="6" name="TextBox 5"/>
          <p:cNvSpPr txBox="1"/>
          <p:nvPr/>
        </p:nvSpPr>
        <p:spPr>
          <a:xfrm>
            <a:off x="2027747" y="280211"/>
            <a:ext cx="2871043" cy="707886"/>
          </a:xfrm>
          <a:prstGeom prst="rect">
            <a:avLst/>
          </a:prstGeom>
          <a:noFill/>
        </p:spPr>
        <p:txBody>
          <a:bodyPr wrap="none" rtlCol="0">
            <a:spAutoFit/>
          </a:bodyPr>
          <a:lstStyle/>
          <a:p>
            <a:pPr algn="ctr"/>
            <a:r>
              <a:rPr lang="en-GB" altLang="ja-JP" sz="2000" b="1" cap="all" dirty="0">
                <a:solidFill>
                  <a:prstClr val="black"/>
                </a:solidFill>
                <a:latin typeface="Franklin Gothic Heavy" charset="0"/>
              </a:rPr>
              <a:t>Ball Mastery (bm14)</a:t>
            </a:r>
            <a:endParaRPr lang="ja-JP" altLang="en-US" sz="2000" b="1" cap="all">
              <a:solidFill>
                <a:prstClr val="black"/>
              </a:solidFill>
              <a:latin typeface="Franklin Gothic Heavy" charset="0"/>
            </a:endParaRPr>
          </a:p>
          <a:p>
            <a:pPr algn="ctr"/>
            <a:endParaRPr lang="en-US" sz="2000" b="1" cap="all" dirty="0">
              <a:latin typeface="Arial" charset="0"/>
              <a:cs typeface="Arial" charset="0"/>
            </a:endParaRPr>
          </a:p>
        </p:txBody>
      </p:sp>
      <p:pic>
        <p:nvPicPr>
          <p:cNvPr id="7" name="Picture 6"/>
          <p:cNvPicPr>
            <a:picLocks noChangeAspect="1"/>
          </p:cNvPicPr>
          <p:nvPr/>
        </p:nvPicPr>
        <p:blipFill>
          <a:blip r:embed="rId2"/>
          <a:stretch>
            <a:fillRect/>
          </a:stretch>
        </p:blipFill>
        <p:spPr>
          <a:xfrm>
            <a:off x="2717800" y="8326330"/>
            <a:ext cx="1422400" cy="719347"/>
          </a:xfrm>
          <a:prstGeom prst="rect">
            <a:avLst/>
          </a:prstGeom>
        </p:spPr>
      </p:pic>
      <p:grpSp>
        <p:nvGrpSpPr>
          <p:cNvPr id="4" name="Group 3">
            <a:extLst>
              <a:ext uri="{FF2B5EF4-FFF2-40B4-BE49-F238E27FC236}">
                <a16:creationId xmlns:a16="http://schemas.microsoft.com/office/drawing/2014/main" id="{FDD632E2-E171-402D-899E-6C05DE99CE67}"/>
              </a:ext>
            </a:extLst>
          </p:cNvPr>
          <p:cNvGrpSpPr/>
          <p:nvPr/>
        </p:nvGrpSpPr>
        <p:grpSpPr>
          <a:xfrm>
            <a:off x="183019" y="1119516"/>
            <a:ext cx="6401821" cy="3952911"/>
            <a:chOff x="183019" y="966490"/>
            <a:chExt cx="6401821" cy="3952911"/>
          </a:xfrm>
        </p:grpSpPr>
        <p:pic>
          <p:nvPicPr>
            <p:cNvPr id="8" name="Picture 7"/>
            <p:cNvPicPr>
              <a:picLocks noChangeAspect="1"/>
            </p:cNvPicPr>
            <p:nvPr/>
          </p:nvPicPr>
          <p:blipFill>
            <a:blip r:embed="rId3"/>
            <a:stretch>
              <a:fillRect/>
            </a:stretch>
          </p:blipFill>
          <p:spPr>
            <a:xfrm>
              <a:off x="183019" y="966490"/>
              <a:ext cx="6401821" cy="3952911"/>
            </a:xfrm>
            <a:prstGeom prst="rect">
              <a:avLst/>
            </a:prstGeom>
            <a:ln>
              <a:solidFill>
                <a:srgbClr val="000000"/>
              </a:solidFill>
            </a:ln>
          </p:spPr>
        </p:pic>
        <p:pic>
          <p:nvPicPr>
            <p:cNvPr id="2" name="図 2">
              <a:extLst>
                <a:ext uri="{FF2B5EF4-FFF2-40B4-BE49-F238E27FC236}">
                  <a16:creationId xmlns:a16="http://schemas.microsoft.com/office/drawing/2014/main" id="{C22FB4F0-818B-4591-BFBA-2403BA5964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4265" y="2336641"/>
              <a:ext cx="1377582" cy="617107"/>
            </a:xfrm>
            <a:prstGeom prst="rect">
              <a:avLst/>
            </a:prstGeom>
          </p:spPr>
        </p:pic>
      </p:grpSp>
    </p:spTree>
    <p:extLst>
      <p:ext uri="{BB962C8B-B14F-4D97-AF65-F5344CB8AC3E}">
        <p14:creationId xmlns:p14="http://schemas.microsoft.com/office/powerpoint/2010/main" val="153975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717800" y="8326330"/>
            <a:ext cx="1422400" cy="719347"/>
          </a:xfrm>
          <a:prstGeom prst="rect">
            <a:avLst/>
          </a:prstGeom>
        </p:spPr>
      </p:pic>
      <p:sp>
        <p:nvSpPr>
          <p:cNvPr id="6" name="TextBox 5">
            <a:extLst>
              <a:ext uri="{FF2B5EF4-FFF2-40B4-BE49-F238E27FC236}">
                <a16:creationId xmlns:a16="http://schemas.microsoft.com/office/drawing/2014/main" id="{328E7F8F-41C0-F143-8D99-D5031A6A1773}"/>
              </a:ext>
            </a:extLst>
          </p:cNvPr>
          <p:cNvSpPr txBox="1"/>
          <p:nvPr/>
        </p:nvSpPr>
        <p:spPr>
          <a:xfrm>
            <a:off x="2083381" y="215066"/>
            <a:ext cx="3234610" cy="369332"/>
          </a:xfrm>
          <a:prstGeom prst="rect">
            <a:avLst/>
          </a:prstGeom>
          <a:noFill/>
        </p:spPr>
        <p:txBody>
          <a:bodyPr wrap="square" rtlCol="0">
            <a:spAutoFit/>
          </a:bodyPr>
          <a:lstStyle/>
          <a:p>
            <a:r>
              <a:rPr lang="en-US" dirty="0"/>
              <a:t> </a:t>
            </a:r>
            <a:r>
              <a:rPr lang="en-US" b="1" dirty="0">
                <a:solidFill>
                  <a:prstClr val="black"/>
                </a:solidFill>
                <a:latin typeface="Franklin Gothic Heavy" charset="0"/>
              </a:rPr>
              <a:t>BALL MASTERY (BM15)  </a:t>
            </a:r>
            <a:endParaRPr lang="en-US" b="1" dirty="0"/>
          </a:p>
        </p:txBody>
      </p:sp>
      <p:sp>
        <p:nvSpPr>
          <p:cNvPr id="8" name="TextBox 7">
            <a:extLst>
              <a:ext uri="{FF2B5EF4-FFF2-40B4-BE49-F238E27FC236}">
                <a16:creationId xmlns:a16="http://schemas.microsoft.com/office/drawing/2014/main" id="{A264A487-4A82-DC4B-905C-AC6C1E934F3A}"/>
              </a:ext>
            </a:extLst>
          </p:cNvPr>
          <p:cNvSpPr txBox="1"/>
          <p:nvPr/>
        </p:nvSpPr>
        <p:spPr>
          <a:xfrm>
            <a:off x="354877" y="4572000"/>
            <a:ext cx="6178445" cy="3970318"/>
          </a:xfrm>
          <a:prstGeom prst="rect">
            <a:avLst/>
          </a:prstGeom>
          <a:noFill/>
          <a:ln>
            <a:solidFill>
              <a:srgbClr val="000000"/>
            </a:solidFill>
          </a:ln>
        </p:spPr>
        <p:txBody>
          <a:bodyPr wrap="square" rtlCol="0">
            <a:spAutoFit/>
          </a:bodyPr>
          <a:lstStyle/>
          <a:p>
            <a:r>
              <a:rPr lang="en-US" sz="1200" b="1" dirty="0">
                <a:solidFill>
                  <a:srgbClr val="000000"/>
                </a:solidFill>
                <a:latin typeface="Arial" pitchFamily="34" charset="0"/>
                <a:ea typeface="Arial"/>
                <a:cs typeface="Arial" pitchFamily="34" charset="0"/>
              </a:rPr>
              <a:t>PURPOSE</a:t>
            </a:r>
            <a:r>
              <a:rPr lang="en-US" sz="1200" dirty="0">
                <a:solidFill>
                  <a:srgbClr val="000000"/>
                </a:solidFill>
                <a:latin typeface="Arial" pitchFamily="34" charset="0"/>
                <a:ea typeface="Arial"/>
                <a:cs typeface="Arial" pitchFamily="34" charset="0"/>
              </a:rPr>
              <a:t>: To develop Ball Mastery through quick repetition.</a:t>
            </a:r>
          </a:p>
          <a:p>
            <a:endParaRPr lang="en-US" sz="1200" dirty="0">
              <a:solidFill>
                <a:srgbClr val="0000FF"/>
              </a:solidFill>
              <a:latin typeface="Arial"/>
              <a:cs typeface="Arial"/>
            </a:endParaRPr>
          </a:p>
          <a:p>
            <a:r>
              <a:rPr lang="en-US" sz="1200" b="1" dirty="0">
                <a:latin typeface="Arial"/>
                <a:cs typeface="Arial"/>
              </a:rPr>
              <a:t>SET UP</a:t>
            </a:r>
          </a:p>
          <a:p>
            <a:r>
              <a:rPr lang="en-US" sz="1200" dirty="0">
                <a:latin typeface="Arial"/>
                <a:cs typeface="Arial"/>
              </a:rPr>
              <a:t>In a 15 x 15 yard area Groups of 3/4 players with a ball each. The first player of A &amp; C group with a ball</a:t>
            </a:r>
          </a:p>
          <a:p>
            <a:endParaRPr lang="en-US" sz="1200" dirty="0">
              <a:latin typeface="Arial"/>
              <a:cs typeface="Arial"/>
            </a:endParaRPr>
          </a:p>
          <a:p>
            <a:r>
              <a:rPr lang="en-US" sz="1200" b="1" dirty="0">
                <a:latin typeface="Arial"/>
                <a:cs typeface="Arial"/>
              </a:rPr>
              <a:t>ACTION</a:t>
            </a:r>
          </a:p>
          <a:p>
            <a:r>
              <a:rPr lang="en-US" sz="1200" b="1" dirty="0">
                <a:latin typeface="Arial"/>
                <a:cs typeface="Arial"/>
              </a:rPr>
              <a:t>V1 </a:t>
            </a:r>
            <a:r>
              <a:rPr lang="en-US" sz="1200" dirty="0">
                <a:latin typeface="Arial"/>
                <a:cs typeface="Arial"/>
              </a:rPr>
              <a:t>: Players run across the area alternately ,doing “Messi Taps’ .</a:t>
            </a:r>
          </a:p>
          <a:p>
            <a:r>
              <a:rPr lang="en-US" sz="1200" b="1" dirty="0">
                <a:latin typeface="Arial"/>
                <a:cs typeface="Arial"/>
              </a:rPr>
              <a:t>V2: </a:t>
            </a:r>
            <a:r>
              <a:rPr lang="en-US" sz="1200" dirty="0">
                <a:latin typeface="Arial"/>
                <a:cs typeface="Arial"/>
              </a:rPr>
              <a:t>Same action but use Ball Mastery Moves :</a:t>
            </a:r>
          </a:p>
          <a:p>
            <a:r>
              <a:rPr lang="en-US" sz="1200" dirty="0">
                <a:latin typeface="Arial"/>
                <a:cs typeface="Arial"/>
              </a:rPr>
              <a:t> Toe Taps/Single cuts/Dribble Cut</a:t>
            </a:r>
          </a:p>
          <a:p>
            <a:r>
              <a:rPr lang="en-US" sz="1200" dirty="0">
                <a:latin typeface="Arial"/>
                <a:cs typeface="Arial"/>
              </a:rPr>
              <a:t> </a:t>
            </a:r>
            <a:endParaRPr lang="en-US" sz="1200" b="1" dirty="0">
              <a:solidFill>
                <a:srgbClr val="FF0000"/>
              </a:solidFill>
              <a:latin typeface="Arial"/>
              <a:cs typeface="Arial"/>
            </a:endParaRPr>
          </a:p>
          <a:p>
            <a:r>
              <a:rPr lang="en-US" sz="1200" b="1" dirty="0">
                <a:solidFill>
                  <a:srgbClr val="FF0000"/>
                </a:solidFill>
                <a:latin typeface="Arial"/>
                <a:cs typeface="Arial"/>
              </a:rPr>
              <a:t>Make Harder</a:t>
            </a:r>
          </a:p>
          <a:p>
            <a:r>
              <a:rPr lang="en-US" sz="1200" b="1" dirty="0">
                <a:solidFill>
                  <a:srgbClr val="FF0000"/>
                </a:solidFill>
                <a:latin typeface="Arial"/>
                <a:cs typeface="Arial"/>
              </a:rPr>
              <a:t>Game Moves to use: Drag Push &amp; Scissors</a:t>
            </a:r>
          </a:p>
          <a:p>
            <a:r>
              <a:rPr lang="en-US" sz="1200" b="1" dirty="0">
                <a:solidFill>
                  <a:srgbClr val="FF0000"/>
                </a:solidFill>
                <a:latin typeface="Arial"/>
                <a:cs typeface="Arial"/>
              </a:rPr>
              <a:t>V3: </a:t>
            </a:r>
            <a:r>
              <a:rPr lang="en-US" sz="1200" dirty="0">
                <a:solidFill>
                  <a:srgbClr val="FF0000"/>
                </a:solidFill>
                <a:latin typeface="Arial"/>
                <a:cs typeface="Arial"/>
              </a:rPr>
              <a:t>Now the Coach designates a Game Move in each half</a:t>
            </a:r>
          </a:p>
          <a:p>
            <a:r>
              <a:rPr lang="en-US" sz="1200" b="1" dirty="0">
                <a:solidFill>
                  <a:srgbClr val="FF0000"/>
                </a:solidFill>
                <a:latin typeface="Arial"/>
                <a:cs typeface="Arial"/>
              </a:rPr>
              <a:t>V4: </a:t>
            </a:r>
            <a:r>
              <a:rPr lang="en-US" sz="1200" dirty="0">
                <a:solidFill>
                  <a:srgbClr val="FF0000"/>
                </a:solidFill>
                <a:latin typeface="Arial"/>
                <a:cs typeface="Arial"/>
              </a:rPr>
              <a:t>Same Action but Coach designates one Game Move ( Player repeats 4,5,6 of that Feint Move as they go across).</a:t>
            </a:r>
          </a:p>
          <a:p>
            <a:endParaRPr lang="en-US" sz="1200" b="1" dirty="0">
              <a:solidFill>
                <a:srgbClr val="FF0000"/>
              </a:solidFill>
              <a:latin typeface="Arial"/>
              <a:cs typeface="Arial"/>
            </a:endParaRPr>
          </a:p>
          <a:p>
            <a:endParaRPr lang="en-US" sz="1200" b="1" dirty="0">
              <a:solidFill>
                <a:srgbClr val="FF0000"/>
              </a:solidFill>
              <a:latin typeface="Arial"/>
              <a:cs typeface="Arial"/>
            </a:endParaRPr>
          </a:p>
          <a:p>
            <a:r>
              <a:rPr lang="en-US" sz="1200" b="1" cap="all" dirty="0">
                <a:solidFill>
                  <a:schemeClr val="accent1"/>
                </a:solidFill>
                <a:latin typeface="Arial"/>
                <a:cs typeface="Arial"/>
              </a:rPr>
              <a:t>Coach Tip to Player</a:t>
            </a:r>
          </a:p>
          <a:p>
            <a:r>
              <a:rPr lang="en-US" sz="1200" dirty="0">
                <a:solidFill>
                  <a:schemeClr val="accent1"/>
                </a:solidFill>
                <a:latin typeface="Arial"/>
                <a:cs typeface="Arial"/>
              </a:rPr>
              <a:t>Eyes up occasionally.</a:t>
            </a:r>
          </a:p>
          <a:p>
            <a:endParaRPr lang="en-US" sz="1200" dirty="0">
              <a:solidFill>
                <a:srgbClr val="FF0000"/>
              </a:solidFill>
              <a:latin typeface="Arial"/>
              <a:cs typeface="Arial"/>
            </a:endParaRPr>
          </a:p>
        </p:txBody>
      </p:sp>
      <p:grpSp>
        <p:nvGrpSpPr>
          <p:cNvPr id="10" name="Group 9">
            <a:extLst>
              <a:ext uri="{FF2B5EF4-FFF2-40B4-BE49-F238E27FC236}">
                <a16:creationId xmlns:a16="http://schemas.microsoft.com/office/drawing/2014/main" id="{08110ECE-D9E7-42D5-8B75-7FE46A234327}"/>
              </a:ext>
            </a:extLst>
          </p:cNvPr>
          <p:cNvGrpSpPr/>
          <p:nvPr/>
        </p:nvGrpSpPr>
        <p:grpSpPr>
          <a:xfrm>
            <a:off x="354877" y="1084486"/>
            <a:ext cx="6178444" cy="3229446"/>
            <a:chOff x="354877" y="1084486"/>
            <a:chExt cx="6178444" cy="3229446"/>
          </a:xfrm>
        </p:grpSpPr>
        <p:grpSp>
          <p:nvGrpSpPr>
            <p:cNvPr id="3" name="Group 2">
              <a:extLst>
                <a:ext uri="{FF2B5EF4-FFF2-40B4-BE49-F238E27FC236}">
                  <a16:creationId xmlns:a16="http://schemas.microsoft.com/office/drawing/2014/main" id="{7AD92447-F232-8E4F-BFEF-3FB1083B79C4}"/>
                </a:ext>
              </a:extLst>
            </p:cNvPr>
            <p:cNvGrpSpPr/>
            <p:nvPr/>
          </p:nvGrpSpPr>
          <p:grpSpPr>
            <a:xfrm>
              <a:off x="354877" y="1084486"/>
              <a:ext cx="6178444" cy="3229446"/>
              <a:chOff x="645442" y="1398947"/>
              <a:chExt cx="5488314" cy="4158238"/>
            </a:xfrm>
          </p:grpSpPr>
          <p:pic>
            <p:nvPicPr>
              <p:cNvPr id="4" name="Picture 3">
                <a:extLst>
                  <a:ext uri="{FF2B5EF4-FFF2-40B4-BE49-F238E27FC236}">
                    <a16:creationId xmlns:a16="http://schemas.microsoft.com/office/drawing/2014/main" id="{358970F9-9312-FC43-90D4-5E6158C35CBB}"/>
                  </a:ext>
                </a:extLst>
              </p:cNvPr>
              <p:cNvPicPr>
                <a:picLocks noChangeAspect="1"/>
              </p:cNvPicPr>
              <p:nvPr/>
            </p:nvPicPr>
            <p:blipFill>
              <a:blip r:embed="rId4"/>
              <a:stretch>
                <a:fillRect/>
              </a:stretch>
            </p:blipFill>
            <p:spPr>
              <a:xfrm>
                <a:off x="645442" y="1398947"/>
                <a:ext cx="5488314" cy="4158238"/>
              </a:xfrm>
              <a:prstGeom prst="rect">
                <a:avLst/>
              </a:prstGeom>
              <a:ln>
                <a:solidFill>
                  <a:srgbClr val="000000"/>
                </a:solidFill>
              </a:ln>
            </p:spPr>
          </p:pic>
          <p:sp>
            <p:nvSpPr>
              <p:cNvPr id="5" name="TextBox 4">
                <a:extLst>
                  <a:ext uri="{FF2B5EF4-FFF2-40B4-BE49-F238E27FC236}">
                    <a16:creationId xmlns:a16="http://schemas.microsoft.com/office/drawing/2014/main" id="{6859A801-AFF0-3342-B9E4-063D253F6E70}"/>
                  </a:ext>
                </a:extLst>
              </p:cNvPr>
              <p:cNvSpPr txBox="1"/>
              <p:nvPr/>
            </p:nvSpPr>
            <p:spPr>
              <a:xfrm>
                <a:off x="3650986" y="5177932"/>
                <a:ext cx="2400920" cy="369332"/>
              </a:xfrm>
              <a:prstGeom prst="rect">
                <a:avLst/>
              </a:prstGeom>
              <a:solidFill>
                <a:schemeClr val="bg1"/>
              </a:solidFill>
            </p:spPr>
            <p:txBody>
              <a:bodyPr wrap="square" rtlCol="0">
                <a:spAutoFit/>
              </a:bodyPr>
              <a:lstStyle/>
              <a:p>
                <a:endParaRPr lang="en-US" dirty="0"/>
              </a:p>
            </p:txBody>
          </p:sp>
        </p:grpSp>
        <p:pic>
          <p:nvPicPr>
            <p:cNvPr id="2" name="図 2">
              <a:extLst>
                <a:ext uri="{FF2B5EF4-FFF2-40B4-BE49-F238E27FC236}">
                  <a16:creationId xmlns:a16="http://schemas.microsoft.com/office/drawing/2014/main" id="{A384AE5B-27C0-4A14-B6C4-49B2446BA2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3273" y="2243385"/>
              <a:ext cx="1377582" cy="617107"/>
            </a:xfrm>
            <a:prstGeom prst="rect">
              <a:avLst/>
            </a:prstGeom>
          </p:spPr>
        </p:pic>
      </p:grpSp>
    </p:spTree>
    <p:extLst>
      <p:ext uri="{BB962C8B-B14F-4D97-AF65-F5344CB8AC3E}">
        <p14:creationId xmlns:p14="http://schemas.microsoft.com/office/powerpoint/2010/main" val="3618669761"/>
      </p:ext>
    </p:extLst>
  </p:cSld>
  <p:clrMapOvr>
    <a:masterClrMapping/>
  </p:clrMapOvr>
  <mc:AlternateContent xmlns:mc="http://schemas.openxmlformats.org/markup-compatibility/2006" xmlns:p14="http://schemas.microsoft.com/office/powerpoint/2010/main">
    <mc:Choice Requires="p14">
      <p:transition spd="slow" p14:dur="2000" advTm="23626"/>
    </mc:Choice>
    <mc:Fallback xmlns="">
      <p:transition spd="slow" advTm="2362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1" descr="ASC_Session_Image_13-3-2012_175916"/>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5268" y="789482"/>
            <a:ext cx="6347464" cy="2748847"/>
          </a:xfrm>
          <a:prstGeom prst="rect">
            <a:avLst/>
          </a:prstGeom>
          <a:noFill/>
          <a:ln>
            <a:solidFill>
              <a:schemeClr val="tx1"/>
            </a:solidFill>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CCCCCC">
                      <a:alpha val="74998"/>
                    </a:srgbClr>
                  </a:outerShdw>
                </a:effectLst>
              </a14:hiddenEffects>
            </a:ext>
          </a:extLst>
        </p:spPr>
      </p:pic>
      <p:sp>
        <p:nvSpPr>
          <p:cNvPr id="2" name="TextBox 1"/>
          <p:cNvSpPr txBox="1"/>
          <p:nvPr/>
        </p:nvSpPr>
        <p:spPr>
          <a:xfrm>
            <a:off x="255268" y="3675865"/>
            <a:ext cx="6347464" cy="4708981"/>
          </a:xfrm>
          <a:prstGeom prst="rect">
            <a:avLst/>
          </a:prstGeom>
          <a:noFill/>
          <a:ln>
            <a:solidFill>
              <a:schemeClr val="tx1"/>
            </a:solidFill>
          </a:ln>
        </p:spPr>
        <p:txBody>
          <a:bodyPr wrap="square" rtlCol="0">
            <a:spAutoFit/>
          </a:bodyPr>
          <a:lstStyle/>
          <a:p>
            <a:r>
              <a:rPr lang="en-GB" sz="1100" b="1" dirty="0">
                <a:latin typeface="Arial"/>
              </a:rPr>
              <a:t>PURPOSE: To improve the Game Moves by repetition.</a:t>
            </a:r>
          </a:p>
          <a:p>
            <a:endParaRPr lang="en-GB" sz="1100" b="1" dirty="0">
              <a:latin typeface="Arial"/>
            </a:endParaRPr>
          </a:p>
          <a:p>
            <a:r>
              <a:rPr lang="en-US" sz="1100" b="1" dirty="0">
                <a:latin typeface="Arial"/>
              </a:rPr>
              <a:t>SET UP</a:t>
            </a:r>
          </a:p>
          <a:p>
            <a:r>
              <a:rPr lang="en-US" sz="1100" dirty="0">
                <a:latin typeface="Arial"/>
              </a:rPr>
              <a:t>A 20 x 20 grid marked with 4 cones at the corners.</a:t>
            </a:r>
            <a:endParaRPr lang="en-GB" sz="1100" dirty="0">
              <a:latin typeface="Arial"/>
            </a:endParaRPr>
          </a:p>
          <a:p>
            <a:r>
              <a:rPr lang="en-US" sz="1100" dirty="0">
                <a:latin typeface="Arial"/>
              </a:rPr>
              <a:t>Two teams of 5 or 7 or 9  players with a ball each dribbling in the grid.</a:t>
            </a:r>
          </a:p>
          <a:p>
            <a:endParaRPr lang="en-US" sz="1100" b="1" dirty="0">
              <a:latin typeface="Arial"/>
            </a:endParaRPr>
          </a:p>
          <a:p>
            <a:r>
              <a:rPr lang="en-US" sz="1100" b="1" dirty="0">
                <a:latin typeface="Arial"/>
              </a:rPr>
              <a:t>ACTION</a:t>
            </a:r>
            <a:endParaRPr lang="en-GB" sz="1100" dirty="0">
              <a:latin typeface="Arial"/>
            </a:endParaRPr>
          </a:p>
          <a:p>
            <a:pPr defTabSz="854978"/>
            <a:r>
              <a:rPr lang="en-US" sz="1100" b="1" dirty="0">
                <a:solidFill>
                  <a:srgbClr val="00B050"/>
                </a:solidFill>
                <a:latin typeface="Arial" pitchFamily="34" charset="0"/>
                <a:ea typeface="Times New Roman" pitchFamily="-111" charset="0"/>
                <a:cs typeface="Arial" pitchFamily="34" charset="0"/>
              </a:rPr>
              <a:t>FEINTS</a:t>
            </a:r>
          </a:p>
          <a:p>
            <a:pPr marL="285750" indent="-285750" defTabSz="854978">
              <a:buFont typeface="Arial" charset="0"/>
              <a:buChar char="•"/>
            </a:pPr>
            <a:r>
              <a:rPr lang="en-US" sz="1100" dirty="0">
                <a:solidFill>
                  <a:srgbClr val="00B050"/>
                </a:solidFill>
                <a:latin typeface="Arial" pitchFamily="34" charset="0"/>
                <a:ea typeface="Times New Roman" pitchFamily="-111" charset="0"/>
                <a:cs typeface="Arial" pitchFamily="34" charset="0"/>
              </a:rPr>
              <a:t>SIDE STEP</a:t>
            </a:r>
          </a:p>
          <a:p>
            <a:pPr marL="285750" indent="-285750" defTabSz="854978">
              <a:buFont typeface="Arial" charset="0"/>
              <a:buChar char="•"/>
            </a:pPr>
            <a:r>
              <a:rPr lang="en-US" sz="1100" dirty="0">
                <a:solidFill>
                  <a:srgbClr val="00B050"/>
                </a:solidFill>
                <a:latin typeface="Arial" pitchFamily="34" charset="0"/>
                <a:ea typeface="Times New Roman" pitchFamily="-111" charset="0"/>
                <a:cs typeface="Arial" pitchFamily="34" charset="0"/>
              </a:rPr>
              <a:t>SCISSORS</a:t>
            </a:r>
          </a:p>
          <a:p>
            <a:pPr marL="285750" indent="-285750" defTabSz="854978">
              <a:buFont typeface="Arial" charset="0"/>
              <a:buChar char="•"/>
            </a:pPr>
            <a:r>
              <a:rPr lang="en-US" sz="1100" dirty="0">
                <a:solidFill>
                  <a:srgbClr val="00B050"/>
                </a:solidFill>
                <a:latin typeface="Arial" pitchFamily="34" charset="0"/>
                <a:ea typeface="Times New Roman" pitchFamily="-111" charset="0"/>
                <a:cs typeface="Arial" pitchFamily="34" charset="0"/>
              </a:rPr>
              <a:t>DRAG PUSH</a:t>
            </a:r>
          </a:p>
          <a:p>
            <a:pPr defTabSz="854978"/>
            <a:r>
              <a:rPr lang="en-US" sz="1100" b="1" dirty="0">
                <a:solidFill>
                  <a:srgbClr val="00B050"/>
                </a:solidFill>
                <a:latin typeface="Arial" pitchFamily="34" charset="0"/>
                <a:ea typeface="Times New Roman" pitchFamily="-111" charset="0"/>
                <a:cs typeface="Arial" pitchFamily="34" charset="0"/>
              </a:rPr>
              <a:t>CHANGE OF DIRECTION </a:t>
            </a:r>
          </a:p>
          <a:p>
            <a:pPr marL="285750" indent="-285750" defTabSz="854978">
              <a:buFont typeface="Arial" charset="0"/>
              <a:buChar char="•"/>
            </a:pPr>
            <a:r>
              <a:rPr lang="en-US" sz="1100" dirty="0">
                <a:solidFill>
                  <a:srgbClr val="00B050"/>
                </a:solidFill>
                <a:latin typeface="Arial" pitchFamily="34" charset="0"/>
                <a:ea typeface="Times New Roman" pitchFamily="-111" charset="0"/>
                <a:cs typeface="Arial" pitchFamily="34" charset="0"/>
              </a:rPr>
              <a:t>INSIDE CUT</a:t>
            </a:r>
          </a:p>
          <a:p>
            <a:pPr marL="285750" indent="-285750" defTabSz="854978">
              <a:buFont typeface="Arial" charset="0"/>
              <a:buChar char="•"/>
            </a:pPr>
            <a:r>
              <a:rPr lang="en-US" sz="1100" dirty="0">
                <a:solidFill>
                  <a:srgbClr val="00B050"/>
                </a:solidFill>
                <a:latin typeface="Arial" pitchFamily="34" charset="0"/>
                <a:ea typeface="Times New Roman" pitchFamily="-111" charset="0"/>
                <a:cs typeface="Arial" pitchFamily="34" charset="0"/>
              </a:rPr>
              <a:t>OUTSIDE CUT</a:t>
            </a:r>
          </a:p>
          <a:p>
            <a:pPr defTabSz="854978"/>
            <a:r>
              <a:rPr lang="en-US" sz="1100" b="1" dirty="0">
                <a:solidFill>
                  <a:srgbClr val="00B050"/>
                </a:solidFill>
                <a:latin typeface="Arial" pitchFamily="34" charset="0"/>
                <a:ea typeface="Times New Roman" pitchFamily="-111" charset="0"/>
                <a:cs typeface="Arial" pitchFamily="34" charset="0"/>
              </a:rPr>
              <a:t>STOP/START</a:t>
            </a:r>
          </a:p>
          <a:p>
            <a:pPr marL="285750" indent="-285750" defTabSz="854978">
              <a:buFont typeface="Arial" charset="0"/>
              <a:buChar char="•"/>
            </a:pPr>
            <a:r>
              <a:rPr lang="en-US" sz="1100" dirty="0">
                <a:solidFill>
                  <a:srgbClr val="00B050"/>
                </a:solidFill>
                <a:latin typeface="Arial" pitchFamily="34" charset="0"/>
                <a:ea typeface="Times New Roman" pitchFamily="-111" charset="0"/>
                <a:cs typeface="Arial" pitchFamily="34" charset="0"/>
              </a:rPr>
              <a:t>STEP ON</a:t>
            </a:r>
          </a:p>
          <a:p>
            <a:pPr marL="285750" indent="-285750" defTabSz="854978">
              <a:buFont typeface="Arial" charset="0"/>
              <a:buChar char="•"/>
            </a:pPr>
            <a:r>
              <a:rPr lang="en-US" sz="1100" dirty="0">
                <a:solidFill>
                  <a:srgbClr val="00B050"/>
                </a:solidFill>
                <a:latin typeface="Arial" pitchFamily="34" charset="0"/>
                <a:ea typeface="Times New Roman" pitchFamily="-111" charset="0"/>
                <a:cs typeface="Arial" pitchFamily="34" charset="0"/>
              </a:rPr>
              <a:t>HIGH WAVE</a:t>
            </a:r>
          </a:p>
          <a:p>
            <a:endParaRPr lang="en-GB" sz="1100" dirty="0">
              <a:latin typeface="Arial"/>
            </a:endParaRPr>
          </a:p>
          <a:p>
            <a:r>
              <a:rPr lang="en-GB" sz="1100" b="1" dirty="0">
                <a:latin typeface="Arial"/>
              </a:rPr>
              <a:t>V1: </a:t>
            </a:r>
            <a:r>
              <a:rPr lang="en-US" sz="1100" dirty="0">
                <a:latin typeface="Arial"/>
              </a:rPr>
              <a:t>The players dribble around the grid and the Coach calls out a Move Label. The player makes that Move, and accelerates away </a:t>
            </a:r>
          </a:p>
          <a:p>
            <a:r>
              <a:rPr lang="en-US" sz="1100" b="1" dirty="0">
                <a:solidFill>
                  <a:srgbClr val="FF0000"/>
                </a:solidFill>
                <a:latin typeface="Arial"/>
              </a:rPr>
              <a:t>Make Harder</a:t>
            </a:r>
          </a:p>
          <a:p>
            <a:r>
              <a:rPr lang="en-US" sz="1100" b="1" dirty="0">
                <a:solidFill>
                  <a:srgbClr val="FF0000"/>
                </a:solidFill>
                <a:latin typeface="Arial"/>
              </a:rPr>
              <a:t>V2 </a:t>
            </a:r>
            <a:r>
              <a:rPr lang="en-US" sz="1100" dirty="0">
                <a:solidFill>
                  <a:srgbClr val="FF0000"/>
                </a:solidFill>
                <a:latin typeface="Arial"/>
              </a:rPr>
              <a:t>:The players dribble around the grid and the Coach calls  out a Move Label. The player makes that Move, When the coach calls an odd number, players leave their ball and group together according to number called.</a:t>
            </a:r>
          </a:p>
          <a:p>
            <a:endParaRPr lang="en-US" sz="1200" b="1" dirty="0">
              <a:solidFill>
                <a:schemeClr val="accent1"/>
              </a:solidFill>
              <a:latin typeface="Arial"/>
            </a:endParaRPr>
          </a:p>
          <a:p>
            <a:r>
              <a:rPr lang="en-US" sz="1200" b="1" dirty="0">
                <a:solidFill>
                  <a:schemeClr val="accent1"/>
                </a:solidFill>
                <a:latin typeface="Arial"/>
              </a:rPr>
              <a:t>COACH TIP TO PLAYER </a:t>
            </a:r>
          </a:p>
          <a:p>
            <a:r>
              <a:rPr lang="en-US" sz="1200" dirty="0">
                <a:solidFill>
                  <a:schemeClr val="accent1"/>
                </a:solidFill>
                <a:latin typeface="Arial"/>
              </a:rPr>
              <a:t>Accelerate after the Game Move.</a:t>
            </a:r>
          </a:p>
        </p:txBody>
      </p:sp>
      <p:sp>
        <p:nvSpPr>
          <p:cNvPr id="3" name="TextBox 2"/>
          <p:cNvSpPr txBox="1"/>
          <p:nvPr/>
        </p:nvSpPr>
        <p:spPr>
          <a:xfrm>
            <a:off x="0" y="254802"/>
            <a:ext cx="6858000" cy="677108"/>
          </a:xfrm>
          <a:prstGeom prst="rect">
            <a:avLst/>
          </a:prstGeom>
          <a:noFill/>
        </p:spPr>
        <p:txBody>
          <a:bodyPr wrap="square" rtlCol="0">
            <a:spAutoFit/>
          </a:bodyPr>
          <a:lstStyle/>
          <a:p>
            <a:pPr algn="ctr"/>
            <a:r>
              <a:rPr lang="en-GB" altLang="ja-JP" b="1" cap="all" dirty="0">
                <a:solidFill>
                  <a:prstClr val="black"/>
                </a:solidFill>
                <a:latin typeface="Franklin Gothic Heavy" charset="0"/>
              </a:rPr>
              <a:t>Ball Mastery </a:t>
            </a:r>
            <a:r>
              <a:rPr lang="en-GB" altLang="ja-JP" b="1" dirty="0">
                <a:solidFill>
                  <a:prstClr val="black"/>
                </a:solidFill>
                <a:latin typeface="Franklin Gothic Heavy" charset="0"/>
              </a:rPr>
              <a:t>(BM16) </a:t>
            </a:r>
            <a:endParaRPr lang="ja-JP" altLang="en-US" b="1" dirty="0">
              <a:solidFill>
                <a:prstClr val="black"/>
              </a:solidFill>
              <a:latin typeface="Franklin Gothic Heavy" charset="0"/>
            </a:endParaRPr>
          </a:p>
          <a:p>
            <a:pPr algn="ctr"/>
            <a:endParaRPr lang="en-US" sz="2000" b="1" cap="all" dirty="0">
              <a:latin typeface="Arial" charset="0"/>
              <a:cs typeface="Arial" charset="0"/>
            </a:endParaRPr>
          </a:p>
        </p:txBody>
      </p:sp>
      <p:pic>
        <p:nvPicPr>
          <p:cNvPr id="6" name="Picture 5"/>
          <p:cNvPicPr>
            <a:picLocks noChangeAspect="1"/>
          </p:cNvPicPr>
          <p:nvPr/>
        </p:nvPicPr>
        <p:blipFill>
          <a:blip r:embed="rId3"/>
          <a:stretch>
            <a:fillRect/>
          </a:stretch>
        </p:blipFill>
        <p:spPr>
          <a:xfrm>
            <a:off x="2717800" y="8424653"/>
            <a:ext cx="1422400" cy="719347"/>
          </a:xfrm>
          <a:prstGeom prst="rect">
            <a:avLst/>
          </a:prstGeom>
        </p:spPr>
      </p:pic>
    </p:spTree>
    <p:extLst>
      <p:ext uri="{BB962C8B-B14F-4D97-AF65-F5344CB8AC3E}">
        <p14:creationId xmlns:p14="http://schemas.microsoft.com/office/powerpoint/2010/main" val="3961837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844801" y="8339227"/>
            <a:ext cx="1422400" cy="719347"/>
          </a:xfrm>
          <a:prstGeom prst="rect">
            <a:avLst/>
          </a:prstGeom>
        </p:spPr>
      </p:pic>
      <p:pic>
        <p:nvPicPr>
          <p:cNvPr id="6" name="Picture 5">
            <a:extLst>
              <a:ext uri="{FF2B5EF4-FFF2-40B4-BE49-F238E27FC236}">
                <a16:creationId xmlns:a16="http://schemas.microsoft.com/office/drawing/2014/main" id="{94EA4F1C-5A3F-524D-AED1-549BDC1C2D61}"/>
              </a:ext>
            </a:extLst>
          </p:cNvPr>
          <p:cNvPicPr>
            <a:picLocks noChangeAspect="1"/>
          </p:cNvPicPr>
          <p:nvPr/>
        </p:nvPicPr>
        <p:blipFill rotWithShape="1">
          <a:blip r:embed="rId3"/>
          <a:srcRect b="4718"/>
          <a:stretch/>
        </p:blipFill>
        <p:spPr>
          <a:xfrm>
            <a:off x="361539" y="703843"/>
            <a:ext cx="6134921" cy="3322065"/>
          </a:xfrm>
          <a:prstGeom prst="rect">
            <a:avLst/>
          </a:prstGeom>
          <a:solidFill>
            <a:schemeClr val="tx1"/>
          </a:solidFill>
          <a:ln>
            <a:solidFill>
              <a:schemeClr val="tx1"/>
            </a:solidFill>
          </a:ln>
        </p:spPr>
      </p:pic>
      <p:sp>
        <p:nvSpPr>
          <p:cNvPr id="7" name="Rectangle 6">
            <a:extLst>
              <a:ext uri="{FF2B5EF4-FFF2-40B4-BE49-F238E27FC236}">
                <a16:creationId xmlns:a16="http://schemas.microsoft.com/office/drawing/2014/main" id="{016933AF-D4F4-9F42-83B2-65AE0108304E}"/>
              </a:ext>
            </a:extLst>
          </p:cNvPr>
          <p:cNvSpPr>
            <a:spLocks noChangeArrowheads="1"/>
          </p:cNvSpPr>
          <p:nvPr/>
        </p:nvSpPr>
        <p:spPr bwMode="auto">
          <a:xfrm>
            <a:off x="361539" y="4284349"/>
            <a:ext cx="6134922" cy="3785652"/>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r>
              <a:rPr lang="en-US" sz="1200" b="1" dirty="0">
                <a:latin typeface="Arial"/>
                <a:cs typeface="Arial"/>
              </a:rPr>
              <a:t>PURPOSE. To improve Ball Mastery Moves and Game Moves.</a:t>
            </a:r>
          </a:p>
          <a:p>
            <a:endParaRPr lang="en-US" sz="1200" dirty="0">
              <a:latin typeface="Arial"/>
              <a:cs typeface="Arial"/>
            </a:endParaRPr>
          </a:p>
          <a:p>
            <a:r>
              <a:rPr lang="en-US" sz="1200" b="1" dirty="0">
                <a:latin typeface="Arial"/>
                <a:cs typeface="Arial"/>
              </a:rPr>
              <a:t>SET UP.  </a:t>
            </a:r>
            <a:r>
              <a:rPr lang="en-US" sz="1200" dirty="0">
                <a:latin typeface="Arial"/>
                <a:cs typeface="Arial"/>
              </a:rPr>
              <a:t>Teams of 3 or 4 players with a ball to each team lined up opposite each other in 8 x 18 yd lanes.</a:t>
            </a:r>
          </a:p>
          <a:p>
            <a:endParaRPr lang="en-US" sz="1200" dirty="0">
              <a:latin typeface="Arial"/>
              <a:cs typeface="Arial"/>
            </a:endParaRPr>
          </a:p>
          <a:p>
            <a:r>
              <a:rPr lang="en-US" sz="1200" b="1" dirty="0">
                <a:latin typeface="Arial"/>
                <a:cs typeface="Arial"/>
              </a:rPr>
              <a:t>ACTION. </a:t>
            </a:r>
          </a:p>
          <a:p>
            <a:r>
              <a:rPr lang="en-US" sz="1200" b="1" dirty="0">
                <a:latin typeface="Arial"/>
                <a:cs typeface="Arial"/>
              </a:rPr>
              <a:t>Ball Mastery Moves to use:</a:t>
            </a:r>
          </a:p>
          <a:p>
            <a:r>
              <a:rPr lang="en-US" sz="1200" b="1" dirty="0">
                <a:solidFill>
                  <a:schemeClr val="accent6"/>
                </a:solidFill>
                <a:latin typeface="Arial"/>
                <a:cs typeface="Arial"/>
              </a:rPr>
              <a:t>Sole Taps/Toe Taps/Single Cuts</a:t>
            </a:r>
          </a:p>
          <a:p>
            <a:r>
              <a:rPr lang="en-US" sz="1200" b="1" dirty="0">
                <a:latin typeface="Arial"/>
                <a:cs typeface="Arial"/>
              </a:rPr>
              <a:t>V1: </a:t>
            </a:r>
            <a:r>
              <a:rPr lang="en-US" sz="1200" dirty="0">
                <a:latin typeface="Arial"/>
                <a:cs typeface="Arial"/>
              </a:rPr>
              <a:t>Each player uses a Ball Mastery Move to go around their opposite teammate at mid point of lane and pass to their next team mate and rejoin the team.</a:t>
            </a:r>
          </a:p>
          <a:p>
            <a:r>
              <a:rPr lang="en-US" sz="1200" b="1" dirty="0">
                <a:latin typeface="Arial"/>
                <a:cs typeface="Arial"/>
              </a:rPr>
              <a:t>V2</a:t>
            </a:r>
            <a:r>
              <a:rPr lang="en-US" sz="1200" dirty="0">
                <a:latin typeface="Arial"/>
                <a:cs typeface="Arial"/>
              </a:rPr>
              <a:t> Opposite players go towards each other and before they meet they do a Game Move to go past each other ,then they pass to the next player and join the end of that line</a:t>
            </a:r>
          </a:p>
          <a:p>
            <a:r>
              <a:rPr lang="en-US" sz="1200" b="1" dirty="0">
                <a:latin typeface="Arial"/>
                <a:cs typeface="Arial"/>
              </a:rPr>
              <a:t>Game Moves to use:</a:t>
            </a:r>
          </a:p>
          <a:p>
            <a:r>
              <a:rPr lang="en-US" sz="1200" b="1" dirty="0">
                <a:solidFill>
                  <a:schemeClr val="accent6"/>
                </a:solidFill>
                <a:latin typeface="Arial"/>
                <a:cs typeface="Arial"/>
              </a:rPr>
              <a:t>Drag Push</a:t>
            </a:r>
          </a:p>
          <a:p>
            <a:r>
              <a:rPr lang="en-US" sz="1200" b="1" dirty="0">
                <a:solidFill>
                  <a:schemeClr val="accent6"/>
                </a:solidFill>
                <a:latin typeface="Arial"/>
                <a:cs typeface="Arial"/>
              </a:rPr>
              <a:t>The Side Step</a:t>
            </a:r>
          </a:p>
          <a:p>
            <a:r>
              <a:rPr lang="en-US" sz="1200" b="1" dirty="0">
                <a:solidFill>
                  <a:schemeClr val="accent6"/>
                </a:solidFill>
                <a:latin typeface="Arial"/>
                <a:cs typeface="Arial"/>
              </a:rPr>
              <a:t>The Scissors</a:t>
            </a:r>
          </a:p>
          <a:p>
            <a:r>
              <a:rPr lang="en-US" sz="1200" b="1" dirty="0">
                <a:solidFill>
                  <a:schemeClr val="accent6"/>
                </a:solidFill>
                <a:latin typeface="Arial"/>
                <a:cs typeface="Arial"/>
              </a:rPr>
              <a:t>The Chop</a:t>
            </a:r>
          </a:p>
          <a:p>
            <a:endParaRPr lang="en-US" sz="1200" b="1" dirty="0">
              <a:solidFill>
                <a:schemeClr val="accent6"/>
              </a:solidFill>
              <a:latin typeface="Arial"/>
              <a:cs typeface="Arial"/>
            </a:endParaRPr>
          </a:p>
          <a:p>
            <a:r>
              <a:rPr lang="en-US" sz="1200" b="1" dirty="0">
                <a:solidFill>
                  <a:srgbClr val="0070C0"/>
                </a:solidFill>
                <a:latin typeface="Arial"/>
                <a:cs typeface="Arial"/>
              </a:rPr>
              <a:t>COACH TIP TO PLAYER. </a:t>
            </a:r>
          </a:p>
          <a:p>
            <a:r>
              <a:rPr lang="en-US" sz="1200" dirty="0">
                <a:solidFill>
                  <a:srgbClr val="0070C0"/>
                </a:solidFill>
                <a:latin typeface="Arial"/>
                <a:cs typeface="Arial"/>
              </a:rPr>
              <a:t>When receiving try for a good first touch to take the ball on the run.</a:t>
            </a:r>
          </a:p>
        </p:txBody>
      </p:sp>
      <p:sp>
        <p:nvSpPr>
          <p:cNvPr id="9" name="Rectangle 8">
            <a:extLst>
              <a:ext uri="{FF2B5EF4-FFF2-40B4-BE49-F238E27FC236}">
                <a16:creationId xmlns:a16="http://schemas.microsoft.com/office/drawing/2014/main" id="{9DBEB918-04B2-9A45-BEB3-FA31DFFD2F73}"/>
              </a:ext>
            </a:extLst>
          </p:cNvPr>
          <p:cNvSpPr/>
          <p:nvPr/>
        </p:nvSpPr>
        <p:spPr>
          <a:xfrm>
            <a:off x="2097961" y="107565"/>
            <a:ext cx="2662075" cy="369332"/>
          </a:xfrm>
          <a:prstGeom prst="rect">
            <a:avLst/>
          </a:prstGeom>
        </p:spPr>
        <p:txBody>
          <a:bodyPr wrap="none">
            <a:spAutoFit/>
          </a:bodyPr>
          <a:lstStyle/>
          <a:p>
            <a:pPr algn="ctr"/>
            <a:r>
              <a:rPr lang="en-GB" altLang="ja-JP" b="1" cap="all" dirty="0">
                <a:solidFill>
                  <a:prstClr val="black"/>
                </a:solidFill>
                <a:latin typeface="Franklin Gothic Heavy" charset="0"/>
              </a:rPr>
              <a:t>Ball Mastery (BM17) </a:t>
            </a:r>
            <a:endParaRPr lang="ja-JP" altLang="en-US" b="1" cap="all" dirty="0">
              <a:solidFill>
                <a:prstClr val="black"/>
              </a:solidFill>
              <a:latin typeface="Franklin Gothic Heavy" charset="0"/>
            </a:endParaRPr>
          </a:p>
        </p:txBody>
      </p:sp>
    </p:spTree>
    <p:extLst>
      <p:ext uri="{BB962C8B-B14F-4D97-AF65-F5344CB8AC3E}">
        <p14:creationId xmlns:p14="http://schemas.microsoft.com/office/powerpoint/2010/main" val="227975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658766" y="3002503"/>
            <a:ext cx="5529845" cy="6582299"/>
          </a:xfrm>
        </p:spPr>
        <p:txBody>
          <a:bodyPr>
            <a:normAutofit/>
          </a:bodyPr>
          <a:lstStyle/>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500" b="1" i="1" dirty="0">
              <a:solidFill>
                <a:srgbClr val="000000"/>
              </a:solidFill>
              <a:latin typeface="Arial" pitchFamily="34" charset="0"/>
              <a:ea typeface="Cambria"/>
              <a:cs typeface="Arial" pitchFamily="34" charset="0"/>
            </a:endParaRPr>
          </a:p>
          <a:p>
            <a:pPr marL="0" indent="0">
              <a:buNone/>
            </a:pPr>
            <a:endParaRPr lang="en-US" sz="1001" b="1" i="1" dirty="0">
              <a:solidFill>
                <a:srgbClr val="000000"/>
              </a:solidFill>
              <a:latin typeface="Arial" pitchFamily="34" charset="0"/>
              <a:ea typeface="Cambria"/>
              <a:cs typeface="Arial" pitchFamily="34" charset="0"/>
            </a:endParaRPr>
          </a:p>
          <a:p>
            <a:pPr marL="0" indent="0">
              <a:buNone/>
            </a:pPr>
            <a:r>
              <a:rPr lang="en-US" sz="1001" b="1" i="1" dirty="0">
                <a:solidFill>
                  <a:srgbClr val="000000"/>
                </a:solidFill>
                <a:latin typeface="Arial" pitchFamily="34" charset="0"/>
                <a:ea typeface="Cambria"/>
                <a:cs typeface="Arial" pitchFamily="34" charset="0"/>
              </a:rPr>
              <a:t>All rights reserved.</a:t>
            </a:r>
            <a:endParaRPr lang="en-GB" sz="1001" b="1" i="1" dirty="0">
              <a:solidFill>
                <a:srgbClr val="000000"/>
              </a:solidFill>
              <a:latin typeface="Arial" pitchFamily="34" charset="0"/>
              <a:ea typeface="Cambria"/>
              <a:cs typeface="Arial" pitchFamily="34" charset="0"/>
            </a:endParaRPr>
          </a:p>
          <a:p>
            <a:pPr marL="0" indent="0">
              <a:buNone/>
            </a:pPr>
            <a:r>
              <a:rPr lang="en-US" sz="1001" b="1" i="1" dirty="0">
                <a:solidFill>
                  <a:srgbClr val="000000"/>
                </a:solidFill>
                <a:latin typeface="Arial" pitchFamily="34" charset="0"/>
                <a:ea typeface="Cambria"/>
                <a:cs typeface="Arial" pitchFamily="34" charset="0"/>
              </a:rPr>
              <a:t>No part of this booklet may be reproduced in any form or by any means, electronic or mechanical, including photocopying without permission in writing from the author except for brief extracts for purposes of review only.</a:t>
            </a:r>
            <a:endParaRPr lang="en-GB" sz="1001" b="1" i="1" dirty="0">
              <a:solidFill>
                <a:srgbClr val="000000"/>
              </a:solidFill>
              <a:latin typeface="Arial" pitchFamily="34" charset="0"/>
              <a:ea typeface="Cambria"/>
              <a:cs typeface="Arial" pitchFamily="34" charset="0"/>
            </a:endParaRPr>
          </a:p>
          <a:p>
            <a:pPr marL="0" indent="0">
              <a:buNone/>
            </a:pPr>
            <a:r>
              <a:rPr lang="en-US" sz="1001" b="1" i="1" dirty="0">
                <a:solidFill>
                  <a:srgbClr val="000000"/>
                </a:solidFill>
                <a:latin typeface="Arial" pitchFamily="34" charset="0"/>
                <a:ea typeface="Cambria"/>
                <a:cs typeface="Arial" pitchFamily="34" charset="0"/>
              </a:rPr>
              <a:t> </a:t>
            </a:r>
            <a:endParaRPr lang="en-GB" sz="1001" b="1" i="1" dirty="0">
              <a:solidFill>
                <a:srgbClr val="000000"/>
              </a:solidFill>
              <a:latin typeface="Arial" pitchFamily="34" charset="0"/>
              <a:ea typeface="Cambria"/>
              <a:cs typeface="Arial" pitchFamily="34" charset="0"/>
            </a:endParaRPr>
          </a:p>
          <a:p>
            <a:pPr marL="0" indent="0">
              <a:buNone/>
            </a:pPr>
            <a:r>
              <a:rPr lang="en-US" sz="900" b="1" i="1" dirty="0">
                <a:latin typeface="Arial" pitchFamily="34" charset="0"/>
                <a:ea typeface="Cambria"/>
                <a:cs typeface="Arial" pitchFamily="34" charset="0"/>
              </a:rPr>
              <a:t>The word COERVER®  and the COERVER® COACHING LOGO  are registered trademarks of Sportsmethod Ltd. And Sportsmethod Asia Ltd.</a:t>
            </a:r>
            <a:endParaRPr lang="en-GB" sz="900" b="1" i="1" dirty="0">
              <a:latin typeface="Arial" pitchFamily="34" charset="0"/>
              <a:ea typeface="Cambria"/>
              <a:cs typeface="Arial" pitchFamily="34" charset="0"/>
            </a:endParaRPr>
          </a:p>
          <a:p>
            <a:endParaRPr lang="en-US" sz="1325" dirty="0"/>
          </a:p>
        </p:txBody>
      </p:sp>
      <p:pic>
        <p:nvPicPr>
          <p:cNvPr id="8" name="Picture 7"/>
          <p:cNvPicPr>
            <a:picLocks noChangeAspect="1"/>
          </p:cNvPicPr>
          <p:nvPr/>
        </p:nvPicPr>
        <p:blipFill>
          <a:blip r:embed="rId2"/>
          <a:stretch>
            <a:fillRect/>
          </a:stretch>
        </p:blipFill>
        <p:spPr>
          <a:xfrm>
            <a:off x="2712489" y="8339227"/>
            <a:ext cx="1422400" cy="719347"/>
          </a:xfrm>
          <a:prstGeom prst="rect">
            <a:avLst/>
          </a:prstGeom>
        </p:spPr>
      </p:pic>
    </p:spTree>
    <p:extLst>
      <p:ext uri="{BB962C8B-B14F-4D97-AF65-F5344CB8AC3E}">
        <p14:creationId xmlns:p14="http://schemas.microsoft.com/office/powerpoint/2010/main" val="1270191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176658" y="4888652"/>
            <a:ext cx="6504679" cy="314467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lIns="36576" tIns="36576" rIns="36576" bIns="36576"/>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sz="1100" b="1" dirty="0">
                <a:latin typeface="Arial"/>
                <a:cs typeface="Arial"/>
              </a:rPr>
              <a:t>Purpose: To Improve Quality &amp; Speed of Ball Mastery.</a:t>
            </a:r>
          </a:p>
          <a:p>
            <a:endParaRPr lang="en-US" sz="1100" b="1" dirty="0">
              <a:latin typeface="Arial"/>
              <a:cs typeface="Arial"/>
            </a:endParaRPr>
          </a:p>
          <a:p>
            <a:r>
              <a:rPr lang="en-US" sz="1100" b="1" dirty="0">
                <a:latin typeface="Arial"/>
                <a:cs typeface="Arial"/>
              </a:rPr>
              <a:t>SET UP</a:t>
            </a:r>
          </a:p>
          <a:p>
            <a:r>
              <a:rPr lang="en-US" sz="1100" dirty="0">
                <a:latin typeface="Arial"/>
                <a:cs typeface="Arial"/>
              </a:rPr>
              <a:t>4 grids of 5 x 5 yards up to 4 players in each grid. Coach or designated player in the middle.</a:t>
            </a:r>
          </a:p>
          <a:p>
            <a:endParaRPr lang="en-US" sz="1100" dirty="0">
              <a:latin typeface="Arial"/>
              <a:cs typeface="Arial"/>
            </a:endParaRPr>
          </a:p>
          <a:p>
            <a:r>
              <a:rPr lang="en-US" sz="1100" b="1" dirty="0">
                <a:latin typeface="Arial"/>
                <a:cs typeface="Arial"/>
              </a:rPr>
              <a:t>ACTION</a:t>
            </a:r>
            <a:endParaRPr lang="en-US" sz="1100" dirty="0">
              <a:latin typeface="Arial"/>
              <a:cs typeface="Arial"/>
            </a:endParaRPr>
          </a:p>
          <a:p>
            <a:r>
              <a:rPr lang="en-US" sz="1100" dirty="0">
                <a:latin typeface="Arial"/>
                <a:cs typeface="Arial"/>
              </a:rPr>
              <a:t>V1: One group per grid, copy a mix of different ball mastery moves, as the coach in the middle does.</a:t>
            </a:r>
          </a:p>
          <a:p>
            <a:endParaRPr lang="en-US" sz="1100" b="1" dirty="0">
              <a:latin typeface="Arial"/>
              <a:cs typeface="Arial"/>
            </a:endParaRPr>
          </a:p>
          <a:p>
            <a:r>
              <a:rPr lang="en-US" sz="1100" b="1" dirty="0">
                <a:solidFill>
                  <a:srgbClr val="FF0000"/>
                </a:solidFill>
                <a:latin typeface="Arial"/>
                <a:cs typeface="Arial"/>
              </a:rPr>
              <a:t>Make Harder</a:t>
            </a:r>
          </a:p>
          <a:p>
            <a:r>
              <a:rPr lang="en-US" sz="1100" b="1" dirty="0">
                <a:solidFill>
                  <a:srgbClr val="FF0000"/>
                </a:solidFill>
                <a:latin typeface="Arial"/>
                <a:cs typeface="Arial"/>
              </a:rPr>
              <a:t>V2: Now a player from the group goes in the middle and teammates copy him. Players can make up their own sequences; competition, one point for each different Ball Mastery Move they do (they can invent their own).</a:t>
            </a:r>
          </a:p>
          <a:p>
            <a:pPr marL="171450" indent="-171450">
              <a:buFont typeface="Arial"/>
              <a:buChar char="•"/>
            </a:pPr>
            <a:endParaRPr lang="en-US" sz="1100" b="1" dirty="0">
              <a:latin typeface="Arial"/>
              <a:cs typeface="Arial"/>
            </a:endParaRPr>
          </a:p>
          <a:p>
            <a:endParaRPr lang="en-US" sz="1100" dirty="0">
              <a:latin typeface="Arial"/>
              <a:cs typeface="Arial"/>
            </a:endParaRPr>
          </a:p>
          <a:p>
            <a:r>
              <a:rPr lang="en-US" sz="1100" b="1" dirty="0">
                <a:solidFill>
                  <a:schemeClr val="accent1"/>
                </a:solidFill>
                <a:latin typeface="Arial"/>
                <a:cs typeface="Arial"/>
              </a:rPr>
              <a:t>COACH TIP TO PLAYER</a:t>
            </a:r>
            <a:endParaRPr lang="en-US" sz="1100" dirty="0">
              <a:solidFill>
                <a:schemeClr val="accent1"/>
              </a:solidFill>
              <a:latin typeface="Arial"/>
              <a:cs typeface="Arial"/>
            </a:endParaRPr>
          </a:p>
          <a:p>
            <a:r>
              <a:rPr lang="en-US" sz="1100" dirty="0">
                <a:solidFill>
                  <a:schemeClr val="accent1"/>
                </a:solidFill>
                <a:latin typeface="Arial"/>
                <a:cs typeface="Arial"/>
              </a:rPr>
              <a:t>You need to look up so you can copy middle demonstrator.</a:t>
            </a:r>
          </a:p>
          <a:p>
            <a:endParaRPr lang="en-US" sz="1000" dirty="0">
              <a:latin typeface="Arial"/>
              <a:cs typeface="Arial"/>
            </a:endParaRPr>
          </a:p>
        </p:txBody>
      </p:sp>
      <p:sp>
        <p:nvSpPr>
          <p:cNvPr id="34819" name="TextBox 3"/>
          <p:cNvSpPr txBox="1">
            <a:spLocks noChangeArrowheads="1"/>
          </p:cNvSpPr>
          <p:nvPr/>
        </p:nvSpPr>
        <p:spPr bwMode="auto">
          <a:xfrm>
            <a:off x="0" y="155101"/>
            <a:ext cx="68580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b="1" cap="all" dirty="0">
                <a:solidFill>
                  <a:prstClr val="black"/>
                </a:solidFill>
                <a:latin typeface="Franklin Gothic Heavy" charset="0"/>
                <a:ea typeface="+mn-ea"/>
              </a:rPr>
              <a:t>Ball Mastery (bm2)</a:t>
            </a:r>
          </a:p>
        </p:txBody>
      </p:sp>
      <p:grpSp>
        <p:nvGrpSpPr>
          <p:cNvPr id="2" name="Group 1">
            <a:extLst>
              <a:ext uri="{FF2B5EF4-FFF2-40B4-BE49-F238E27FC236}">
                <a16:creationId xmlns:a16="http://schemas.microsoft.com/office/drawing/2014/main" id="{B93BA9D1-2240-453C-A31A-424EA0F2F7F3}"/>
              </a:ext>
            </a:extLst>
          </p:cNvPr>
          <p:cNvGrpSpPr/>
          <p:nvPr/>
        </p:nvGrpSpPr>
        <p:grpSpPr>
          <a:xfrm>
            <a:off x="176659" y="993913"/>
            <a:ext cx="6504679" cy="3624153"/>
            <a:chOff x="176659" y="678404"/>
            <a:chExt cx="6504679" cy="3251335"/>
          </a:xfrm>
        </p:grpSpPr>
        <p:pic>
          <p:nvPicPr>
            <p:cNvPr id="6" name="Picture 5"/>
            <p:cNvPicPr>
              <a:picLocks noChangeAspect="1"/>
            </p:cNvPicPr>
            <p:nvPr/>
          </p:nvPicPr>
          <p:blipFill>
            <a:blip r:embed="rId3"/>
            <a:stretch>
              <a:fillRect/>
            </a:stretch>
          </p:blipFill>
          <p:spPr>
            <a:xfrm>
              <a:off x="176659" y="678404"/>
              <a:ext cx="6504679" cy="3251335"/>
            </a:xfrm>
            <a:prstGeom prst="rect">
              <a:avLst/>
            </a:prstGeom>
            <a:ln>
              <a:solidFill>
                <a:srgbClr val="000000"/>
              </a:solidFill>
            </a:ln>
          </p:spPr>
        </p:pic>
        <p:pic>
          <p:nvPicPr>
            <p:cNvPr id="8"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0209" y="1915612"/>
              <a:ext cx="1377582" cy="617107"/>
            </a:xfrm>
            <a:prstGeom prst="rect">
              <a:avLst/>
            </a:prstGeom>
          </p:spPr>
        </p:pic>
      </p:grpSp>
      <p:pic>
        <p:nvPicPr>
          <p:cNvPr id="3" name="Picture 2">
            <a:extLst>
              <a:ext uri="{FF2B5EF4-FFF2-40B4-BE49-F238E27FC236}">
                <a16:creationId xmlns:a16="http://schemas.microsoft.com/office/drawing/2014/main" id="{21B4B1EA-1437-4DC1-8047-C1CF9B74B7FE}"/>
              </a:ext>
            </a:extLst>
          </p:cNvPr>
          <p:cNvPicPr>
            <a:picLocks noChangeAspect="1"/>
          </p:cNvPicPr>
          <p:nvPr/>
        </p:nvPicPr>
        <p:blipFill>
          <a:blip r:embed="rId5"/>
          <a:stretch>
            <a:fillRect/>
          </a:stretch>
        </p:blipFill>
        <p:spPr>
          <a:xfrm>
            <a:off x="2717800" y="8363059"/>
            <a:ext cx="1422400" cy="719347"/>
          </a:xfrm>
          <a:prstGeom prst="rect">
            <a:avLst/>
          </a:prstGeom>
        </p:spPr>
      </p:pic>
    </p:spTree>
    <p:extLst>
      <p:ext uri="{BB962C8B-B14F-4D97-AF65-F5344CB8AC3E}">
        <p14:creationId xmlns:p14="http://schemas.microsoft.com/office/powerpoint/2010/main" val="21954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752B68CC-7C60-C048-8F84-F82A1FB5831F}"/>
              </a:ext>
            </a:extLst>
          </p:cNvPr>
          <p:cNvSpPr txBox="1">
            <a:spLocks noChangeArrowheads="1"/>
          </p:cNvSpPr>
          <p:nvPr/>
        </p:nvSpPr>
        <p:spPr bwMode="auto">
          <a:xfrm>
            <a:off x="206041" y="3991282"/>
            <a:ext cx="6504679" cy="410323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36576" tIns="36576" rIns="36576" bIns="36576"/>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sz="1000" b="1" dirty="0">
                <a:latin typeface="Arial"/>
                <a:cs typeface="Arial"/>
              </a:rPr>
              <a:t>PURPOSE: Improving Ball Mastery under competition.</a:t>
            </a:r>
          </a:p>
          <a:p>
            <a:endParaRPr lang="en-US" sz="1000" b="1" i="1" dirty="0">
              <a:latin typeface="Arial"/>
              <a:cs typeface="Arial"/>
            </a:endParaRPr>
          </a:p>
          <a:p>
            <a:r>
              <a:rPr lang="en-US" sz="1000" b="1" dirty="0">
                <a:latin typeface="Arial"/>
                <a:cs typeface="Arial"/>
              </a:rPr>
              <a:t>SET UP</a:t>
            </a:r>
            <a:endParaRPr lang="en-US" sz="1000" dirty="0">
              <a:latin typeface="Arial"/>
              <a:cs typeface="Arial"/>
            </a:endParaRPr>
          </a:p>
          <a:p>
            <a:pPr algn="just"/>
            <a:r>
              <a:rPr lang="en-US" sz="1000" dirty="0">
                <a:latin typeface="Arial"/>
                <a:cs typeface="Arial"/>
              </a:rPr>
              <a:t>4  boxes, 5 yards x  5 Yards each, create a 10 x 10 yard grid.</a:t>
            </a:r>
          </a:p>
          <a:p>
            <a:pPr algn="just"/>
            <a:r>
              <a:rPr lang="en-US" sz="1000" dirty="0">
                <a:latin typeface="Arial"/>
                <a:cs typeface="Arial"/>
              </a:rPr>
              <a:t>Two groups of 3.</a:t>
            </a:r>
          </a:p>
          <a:p>
            <a:r>
              <a:rPr lang="en-US" sz="1000" dirty="0">
                <a:latin typeface="Arial"/>
                <a:cs typeface="Arial"/>
              </a:rPr>
              <a:t>Group One: One player either end, and one going across the grid, each player with a ball. Group B: 3 players, passing the ball.</a:t>
            </a:r>
          </a:p>
          <a:p>
            <a:endParaRPr lang="en-US" sz="1000" b="1" i="1" dirty="0">
              <a:latin typeface="Arial"/>
              <a:cs typeface="Arial"/>
            </a:endParaRPr>
          </a:p>
          <a:p>
            <a:r>
              <a:rPr lang="en-US" sz="1000" b="1" dirty="0">
                <a:latin typeface="Arial"/>
                <a:cs typeface="Arial"/>
              </a:rPr>
              <a:t>ACTION</a:t>
            </a:r>
            <a:endParaRPr lang="en-US" sz="1000" dirty="0">
              <a:latin typeface="Arial"/>
              <a:cs typeface="Arial"/>
            </a:endParaRPr>
          </a:p>
          <a:p>
            <a:r>
              <a:rPr lang="en-US" sz="1000" b="1" dirty="0">
                <a:latin typeface="Arial"/>
                <a:cs typeface="Arial"/>
              </a:rPr>
              <a:t> (Competition)</a:t>
            </a:r>
            <a:endParaRPr lang="en-US" sz="1000" dirty="0">
              <a:latin typeface="Arial"/>
              <a:cs typeface="Arial"/>
            </a:endParaRPr>
          </a:p>
          <a:p>
            <a:r>
              <a:rPr lang="en-US" sz="1000" dirty="0">
                <a:latin typeface="Arial"/>
                <a:cs typeface="Arial"/>
              </a:rPr>
              <a:t>V1: The 3 players on the outside perform a selected ball mastery move going back and forth across the grid, while the other group passes the ball.</a:t>
            </a:r>
          </a:p>
          <a:p>
            <a:r>
              <a:rPr lang="en-US" sz="1000" dirty="0">
                <a:latin typeface="Arial"/>
                <a:cs typeface="Arial"/>
              </a:rPr>
              <a:t>Passing players must not come into contact with players going across the grid, </a:t>
            </a:r>
          </a:p>
          <a:p>
            <a:r>
              <a:rPr lang="en-US" sz="1000" dirty="0">
                <a:latin typeface="Arial"/>
                <a:cs typeface="Arial"/>
              </a:rPr>
              <a:t>Players work for 30-60 seconds, switch roles and repeat.</a:t>
            </a:r>
          </a:p>
          <a:p>
            <a:r>
              <a:rPr lang="en-US" sz="1000" b="1" dirty="0">
                <a:latin typeface="Arial"/>
                <a:cs typeface="Arial"/>
              </a:rPr>
              <a:t>Competition</a:t>
            </a:r>
          </a:p>
          <a:p>
            <a:r>
              <a:rPr lang="en-US" sz="1000" dirty="0">
                <a:latin typeface="Arial"/>
                <a:cs typeface="Arial"/>
              </a:rPr>
              <a:t>Teams against each other, 1 x point for each successful pass, 2 x point for each successful lap per player. Play for 60 sec, individual players add their scores up.</a:t>
            </a:r>
          </a:p>
          <a:p>
            <a:r>
              <a:rPr lang="en-US" sz="1000" dirty="0">
                <a:latin typeface="Arial"/>
                <a:cs typeface="Arial"/>
              </a:rPr>
              <a:t>The team with the most points wins, switch roles and repeat.</a:t>
            </a:r>
          </a:p>
          <a:p>
            <a:endParaRPr lang="en-US" sz="1000" b="1" dirty="0">
              <a:solidFill>
                <a:srgbClr val="000000"/>
              </a:solidFill>
              <a:latin typeface="Arial"/>
              <a:ea typeface="Arial"/>
              <a:cs typeface="Arial"/>
            </a:endParaRPr>
          </a:p>
          <a:p>
            <a:r>
              <a:rPr lang="en-US" sz="1000" b="1" dirty="0">
                <a:solidFill>
                  <a:srgbClr val="FF0000"/>
                </a:solidFill>
                <a:latin typeface="Arial"/>
                <a:cs typeface="Arial"/>
              </a:rPr>
              <a:t>Make Harder</a:t>
            </a:r>
          </a:p>
          <a:p>
            <a:r>
              <a:rPr lang="en-US" sz="1000" b="1" dirty="0">
                <a:solidFill>
                  <a:srgbClr val="FF0000"/>
                </a:solidFill>
                <a:latin typeface="Arial"/>
                <a:cs typeface="Arial"/>
              </a:rPr>
              <a:t>V2: To make more difficult make the grid smaller or have more players in the grid so players have less space or make bigger for beginner players.</a:t>
            </a:r>
          </a:p>
          <a:p>
            <a:endParaRPr lang="en-US" sz="1000" dirty="0">
              <a:latin typeface="Arial"/>
              <a:cs typeface="Arial"/>
            </a:endParaRPr>
          </a:p>
          <a:p>
            <a:r>
              <a:rPr lang="en-US" sz="1000" b="1" dirty="0">
                <a:solidFill>
                  <a:schemeClr val="accent1"/>
                </a:solidFill>
                <a:latin typeface="Arial"/>
                <a:cs typeface="Arial"/>
              </a:rPr>
              <a:t>COACH TIP TO PLAYER </a:t>
            </a:r>
          </a:p>
          <a:p>
            <a:r>
              <a:rPr lang="en-US" sz="1000" dirty="0">
                <a:solidFill>
                  <a:schemeClr val="accent1"/>
                </a:solidFill>
                <a:latin typeface="Arial"/>
                <a:cs typeface="Arial"/>
              </a:rPr>
              <a:t>Eyes up, look for space, the more space the more time to decide.</a:t>
            </a:r>
          </a:p>
        </p:txBody>
      </p:sp>
      <p:sp>
        <p:nvSpPr>
          <p:cNvPr id="4" name="TextBox 3">
            <a:extLst>
              <a:ext uri="{FF2B5EF4-FFF2-40B4-BE49-F238E27FC236}">
                <a16:creationId xmlns:a16="http://schemas.microsoft.com/office/drawing/2014/main" id="{83011D1E-7064-7649-A6FB-E50FAA15BCBB}"/>
              </a:ext>
            </a:extLst>
          </p:cNvPr>
          <p:cNvSpPr txBox="1">
            <a:spLocks noChangeArrowheads="1"/>
          </p:cNvSpPr>
          <p:nvPr/>
        </p:nvSpPr>
        <p:spPr bwMode="auto">
          <a:xfrm>
            <a:off x="81147" y="245055"/>
            <a:ext cx="6858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r>
              <a:rPr lang="en-US" sz="2000" dirty="0"/>
              <a:t> </a:t>
            </a:r>
            <a:r>
              <a:rPr lang="en-US" b="1" dirty="0">
                <a:solidFill>
                  <a:prstClr val="black"/>
                </a:solidFill>
                <a:latin typeface="Franklin Gothic Heavy" charset="0"/>
              </a:rPr>
              <a:t>BALL MASTERY (BM3)</a:t>
            </a:r>
            <a:endParaRPr lang="en-US" b="1" cap="all" dirty="0">
              <a:latin typeface="Arial" charset="0"/>
              <a:ea typeface="+mn-ea"/>
              <a:cs typeface="Arial" charset="0"/>
            </a:endParaRPr>
          </a:p>
        </p:txBody>
      </p:sp>
      <p:pic>
        <p:nvPicPr>
          <p:cNvPr id="5" name="Picture 4" descr="4. Dribble &amp; Pass Grid.png">
            <a:extLst>
              <a:ext uri="{FF2B5EF4-FFF2-40B4-BE49-F238E27FC236}">
                <a16:creationId xmlns:a16="http://schemas.microsoft.com/office/drawing/2014/main" id="{9E44BC23-4009-984C-B700-16AB3EAB50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997" y="734202"/>
            <a:ext cx="6504679" cy="3025263"/>
          </a:xfrm>
          <a:prstGeom prst="rect">
            <a:avLst/>
          </a:prstGeom>
          <a:ln>
            <a:solidFill>
              <a:schemeClr val="tx1"/>
            </a:solidFill>
          </a:ln>
        </p:spPr>
      </p:pic>
      <p:pic>
        <p:nvPicPr>
          <p:cNvPr id="7" name="図 2">
            <a:extLst>
              <a:ext uri="{FF2B5EF4-FFF2-40B4-BE49-F238E27FC236}">
                <a16:creationId xmlns:a16="http://schemas.microsoft.com/office/drawing/2014/main" id="{5BE75302-38F5-AA4E-8621-F370E2A2C5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6326" y="1622924"/>
            <a:ext cx="1204110" cy="617107"/>
          </a:xfrm>
          <a:prstGeom prst="rect">
            <a:avLst/>
          </a:prstGeom>
        </p:spPr>
      </p:pic>
      <p:pic>
        <p:nvPicPr>
          <p:cNvPr id="2" name="Picture 1">
            <a:extLst>
              <a:ext uri="{FF2B5EF4-FFF2-40B4-BE49-F238E27FC236}">
                <a16:creationId xmlns:a16="http://schemas.microsoft.com/office/drawing/2014/main" id="{483580F8-B294-4FAA-9BB5-880249950309}"/>
              </a:ext>
            </a:extLst>
          </p:cNvPr>
          <p:cNvPicPr>
            <a:picLocks noChangeAspect="1"/>
          </p:cNvPicPr>
          <p:nvPr/>
        </p:nvPicPr>
        <p:blipFill>
          <a:blip r:embed="rId4"/>
          <a:stretch>
            <a:fillRect/>
          </a:stretch>
        </p:blipFill>
        <p:spPr>
          <a:xfrm>
            <a:off x="2717800" y="8363059"/>
            <a:ext cx="1422400" cy="719347"/>
          </a:xfrm>
          <a:prstGeom prst="rect">
            <a:avLst/>
          </a:prstGeom>
        </p:spPr>
      </p:pic>
    </p:spTree>
    <p:extLst>
      <p:ext uri="{BB962C8B-B14F-4D97-AF65-F5344CB8AC3E}">
        <p14:creationId xmlns:p14="http://schemas.microsoft.com/office/powerpoint/2010/main" val="367862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445885" y="4518394"/>
            <a:ext cx="6110245" cy="3754330"/>
          </a:xfrm>
          <a:prstGeom prst="rect">
            <a:avLst/>
          </a:prstGeom>
          <a:solidFill>
            <a:srgbClr val="FFFFFF"/>
          </a:solidFill>
          <a:ln w="9525">
            <a:solidFill>
              <a:srgbClr val="000000"/>
            </a:solidFill>
            <a:miter lim="800000"/>
            <a:headEnd/>
            <a:tailEnd/>
          </a:ln>
        </p:spPr>
        <p:txBody>
          <a:bodyPr vert="horz" wrap="square" lIns="85495" tIns="42747" rIns="85495" bIns="42747" numCol="1" anchor="t" anchorCtr="0" compatLnSpc="1">
            <a:prstTxWarp prst="textNoShape">
              <a:avLst/>
            </a:prstTxWarp>
          </a:bodyPr>
          <a:lstStyle/>
          <a:p>
            <a:pPr defTabSz="854978"/>
            <a:r>
              <a:rPr lang="en-US" sz="1147" b="1" dirty="0">
                <a:solidFill>
                  <a:prstClr val="black"/>
                </a:solidFill>
                <a:latin typeface="Arial" pitchFamily="34" charset="0"/>
                <a:ea typeface="Times New Roman" pitchFamily="-111" charset="0"/>
                <a:cs typeface="Arial" pitchFamily="34" charset="0"/>
              </a:rPr>
              <a:t>PURPOSE. To perfect skills by repetition.</a:t>
            </a:r>
          </a:p>
          <a:p>
            <a:pPr defTabSz="854978"/>
            <a:endParaRPr lang="en-US" sz="1147" b="1" dirty="0">
              <a:solidFill>
                <a:srgbClr val="000000"/>
              </a:solidFill>
              <a:latin typeface="Arial" pitchFamily="34" charset="0"/>
              <a:ea typeface="Times New Roman" pitchFamily="-111" charset="0"/>
              <a:cs typeface="Arial" pitchFamily="34" charset="0"/>
            </a:endParaRPr>
          </a:p>
          <a:p>
            <a:pPr defTabSz="854978"/>
            <a:r>
              <a:rPr lang="en-US" sz="1147" b="1" dirty="0">
                <a:solidFill>
                  <a:prstClr val="black"/>
                </a:solidFill>
                <a:latin typeface="Arial" pitchFamily="34" charset="0"/>
                <a:ea typeface="Times New Roman" pitchFamily="-111" charset="0"/>
                <a:cs typeface="Arial" pitchFamily="34" charset="0"/>
              </a:rPr>
              <a:t>SET UP </a:t>
            </a:r>
            <a:br>
              <a:rPr lang="en-US" sz="1147" dirty="0">
                <a:solidFill>
                  <a:prstClr val="black"/>
                </a:solidFill>
                <a:latin typeface="Arial" pitchFamily="34" charset="0"/>
                <a:ea typeface="Times New Roman" pitchFamily="-111" charset="0"/>
                <a:cs typeface="Arial" pitchFamily="34" charset="0"/>
              </a:rPr>
            </a:br>
            <a:r>
              <a:rPr lang="en-US" sz="1147" dirty="0">
                <a:solidFill>
                  <a:prstClr val="black"/>
                </a:solidFill>
                <a:latin typeface="Arial" pitchFamily="34" charset="0"/>
                <a:ea typeface="Times New Roman" pitchFamily="-111" charset="0"/>
                <a:cs typeface="Arial" pitchFamily="34" charset="0"/>
              </a:rPr>
              <a:t>Players in pairs with a ball each standing 1 yard away from a cone (which is in the middle of the players).</a:t>
            </a:r>
          </a:p>
          <a:p>
            <a:pPr defTabSz="854978"/>
            <a:endParaRPr lang="en-US" sz="1147" dirty="0">
              <a:solidFill>
                <a:srgbClr val="000000"/>
              </a:solidFill>
              <a:latin typeface="Arial" pitchFamily="34" charset="0"/>
              <a:ea typeface="Times New Roman" pitchFamily="-111" charset="0"/>
              <a:cs typeface="Arial" pitchFamily="34" charset="0"/>
            </a:endParaRPr>
          </a:p>
          <a:p>
            <a:pPr defTabSz="854978"/>
            <a:r>
              <a:rPr lang="en-US" sz="1147" b="1" dirty="0">
                <a:solidFill>
                  <a:prstClr val="black"/>
                </a:solidFill>
                <a:latin typeface="Arial" pitchFamily="34" charset="0"/>
                <a:ea typeface="Times New Roman" pitchFamily="-111" charset="0"/>
                <a:cs typeface="Arial" pitchFamily="34" charset="0"/>
              </a:rPr>
              <a:t>ACTION</a:t>
            </a:r>
          </a:p>
          <a:p>
            <a:pPr defTabSz="854978"/>
            <a:r>
              <a:rPr lang="en-US" sz="1200" b="1" dirty="0">
                <a:solidFill>
                  <a:srgbClr val="00B050"/>
                </a:solidFill>
                <a:latin typeface="Arial" pitchFamily="34" charset="0"/>
                <a:ea typeface="Times New Roman" pitchFamily="-111" charset="0"/>
                <a:cs typeface="Arial" pitchFamily="34" charset="0"/>
              </a:rPr>
              <a:t>GAME MOVES TO USE: FEINTS</a:t>
            </a:r>
          </a:p>
          <a:p>
            <a:pPr marL="285750" indent="-285750" defTabSz="854978">
              <a:buFont typeface="Arial" charset="0"/>
              <a:buChar char="•"/>
            </a:pPr>
            <a:r>
              <a:rPr lang="en-US" sz="1200" dirty="0">
                <a:solidFill>
                  <a:srgbClr val="00B050"/>
                </a:solidFill>
                <a:latin typeface="Arial" pitchFamily="34" charset="0"/>
                <a:ea typeface="Times New Roman" pitchFamily="-111" charset="0"/>
                <a:cs typeface="Arial" pitchFamily="34" charset="0"/>
              </a:rPr>
              <a:t>SIDE STEP</a:t>
            </a:r>
          </a:p>
          <a:p>
            <a:pPr marL="285750" indent="-285750" defTabSz="854978">
              <a:buFont typeface="Arial" charset="0"/>
              <a:buChar char="•"/>
            </a:pPr>
            <a:r>
              <a:rPr lang="en-US" sz="1200" dirty="0">
                <a:solidFill>
                  <a:srgbClr val="00B050"/>
                </a:solidFill>
                <a:latin typeface="Arial" pitchFamily="34" charset="0"/>
                <a:ea typeface="Times New Roman" pitchFamily="-111" charset="0"/>
                <a:cs typeface="Arial" pitchFamily="34" charset="0"/>
              </a:rPr>
              <a:t>SCISSORS</a:t>
            </a:r>
          </a:p>
          <a:p>
            <a:pPr marL="285750" indent="-285750" defTabSz="854978">
              <a:buFont typeface="Arial" charset="0"/>
              <a:buChar char="•"/>
            </a:pPr>
            <a:r>
              <a:rPr lang="en-US" sz="1200" dirty="0">
                <a:solidFill>
                  <a:srgbClr val="00B050"/>
                </a:solidFill>
                <a:latin typeface="Arial" pitchFamily="34" charset="0"/>
                <a:ea typeface="Times New Roman" pitchFamily="-111" charset="0"/>
                <a:cs typeface="Arial" pitchFamily="34" charset="0"/>
              </a:rPr>
              <a:t>DRAG PUSH</a:t>
            </a:r>
            <a:endParaRPr lang="en-US" sz="1147" b="1" dirty="0">
              <a:solidFill>
                <a:prstClr val="black"/>
              </a:solidFill>
              <a:latin typeface="Arial" pitchFamily="34" charset="0"/>
              <a:ea typeface="Times New Roman" pitchFamily="-111" charset="0"/>
              <a:cs typeface="Arial" pitchFamily="34" charset="0"/>
            </a:endParaRPr>
          </a:p>
          <a:p>
            <a:pPr defTabSz="854978"/>
            <a:r>
              <a:rPr lang="en-US" sz="1147" b="1" dirty="0">
                <a:solidFill>
                  <a:prstClr val="black"/>
                </a:solidFill>
                <a:latin typeface="Arial" pitchFamily="34" charset="0"/>
                <a:ea typeface="Times New Roman" pitchFamily="-111" charset="0"/>
                <a:cs typeface="Arial" pitchFamily="34" charset="0"/>
              </a:rPr>
              <a:t>V1 </a:t>
            </a:r>
            <a:r>
              <a:rPr lang="en-US" sz="1147" dirty="0">
                <a:solidFill>
                  <a:prstClr val="black"/>
                </a:solidFill>
                <a:latin typeface="Arial" pitchFamily="34" charset="0"/>
                <a:ea typeface="Times New Roman" pitchFamily="-111" charset="0"/>
                <a:cs typeface="Arial" pitchFamily="34" charset="0"/>
              </a:rPr>
              <a:t>Players do the Move on the coaches instructions take the ball 45 degrees then end up facing each other waiting for next instruction to go.</a:t>
            </a:r>
          </a:p>
          <a:p>
            <a:pPr defTabSz="854978"/>
            <a:endParaRPr lang="en-US" sz="1147" dirty="0">
              <a:solidFill>
                <a:prstClr val="black"/>
              </a:solidFill>
              <a:latin typeface="Arial" pitchFamily="34" charset="0"/>
              <a:ea typeface="Times New Roman" pitchFamily="-111" charset="0"/>
              <a:cs typeface="Arial" pitchFamily="34" charset="0"/>
            </a:endParaRPr>
          </a:p>
          <a:p>
            <a:pPr defTabSz="854978"/>
            <a:r>
              <a:rPr lang="en-US" sz="1147" b="1" dirty="0">
                <a:solidFill>
                  <a:srgbClr val="FF0000"/>
                </a:solidFill>
                <a:latin typeface="Arial" pitchFamily="34" charset="0"/>
                <a:ea typeface="Times New Roman" pitchFamily="-111" charset="0"/>
                <a:cs typeface="Arial" pitchFamily="34" charset="0"/>
              </a:rPr>
              <a:t>MAKE HARDER</a:t>
            </a:r>
          </a:p>
          <a:p>
            <a:pPr defTabSz="854978"/>
            <a:r>
              <a:rPr lang="en-US" sz="1147" dirty="0">
                <a:solidFill>
                  <a:srgbClr val="FF0000"/>
                </a:solidFill>
                <a:latin typeface="Arial" pitchFamily="34" charset="0"/>
                <a:ea typeface="Times New Roman" pitchFamily="-111" charset="0"/>
                <a:cs typeface="Arial" pitchFamily="34" charset="0"/>
              </a:rPr>
              <a:t>V2: </a:t>
            </a:r>
            <a:r>
              <a:rPr lang="en-US" sz="1147" b="1" dirty="0">
                <a:solidFill>
                  <a:srgbClr val="FF0000"/>
                </a:solidFill>
                <a:latin typeface="Arial" pitchFamily="34" charset="0"/>
                <a:ea typeface="Times New Roman" pitchFamily="-111" charset="0"/>
                <a:cs typeface="Arial" pitchFamily="34" charset="0"/>
              </a:rPr>
              <a:t>Player with the ball </a:t>
            </a:r>
            <a:r>
              <a:rPr lang="en-US" sz="1147" dirty="0">
                <a:solidFill>
                  <a:srgbClr val="FF0000"/>
                </a:solidFill>
                <a:latin typeface="Arial" pitchFamily="34" charset="0"/>
                <a:ea typeface="Times New Roman" pitchFamily="-111" charset="0"/>
                <a:cs typeface="Arial" pitchFamily="34" charset="0"/>
              </a:rPr>
              <a:t>passes and follow as limited pressure defender. Receiver makes a Move and goes past him, the sequence continues.</a:t>
            </a:r>
          </a:p>
          <a:p>
            <a:pPr marL="285750" indent="-285750" defTabSz="854978">
              <a:buFont typeface="Arial" charset="0"/>
              <a:buChar char="•"/>
            </a:pPr>
            <a:endParaRPr lang="en-US" sz="1147" dirty="0">
              <a:solidFill>
                <a:prstClr val="black"/>
              </a:solidFill>
              <a:latin typeface="Arial" pitchFamily="34" charset="0"/>
              <a:ea typeface="Times New Roman" pitchFamily="-111" charset="0"/>
              <a:cs typeface="Arial" pitchFamily="34" charset="0"/>
            </a:endParaRPr>
          </a:p>
          <a:p>
            <a:pPr defTabSz="854978"/>
            <a:r>
              <a:rPr lang="en-US" sz="1147" b="1" dirty="0">
                <a:solidFill>
                  <a:srgbClr val="0070C0"/>
                </a:solidFill>
                <a:latin typeface="Arial" pitchFamily="34" charset="0"/>
                <a:ea typeface="Arial Unicode MS" pitchFamily="-111" charset="0"/>
                <a:cs typeface="Arial" pitchFamily="34" charset="0"/>
              </a:rPr>
              <a:t>COACH TIP TO PLAYERS</a:t>
            </a:r>
            <a:endParaRPr lang="en-US" sz="1147" b="1" dirty="0">
              <a:solidFill>
                <a:srgbClr val="0070C0"/>
              </a:solidFill>
              <a:latin typeface="Arial" pitchFamily="34" charset="0"/>
              <a:ea typeface="Times New Roman" pitchFamily="-111" charset="0"/>
              <a:cs typeface="Arial" pitchFamily="34" charset="0"/>
            </a:endParaRPr>
          </a:p>
          <a:p>
            <a:pPr defTabSz="854978"/>
            <a:r>
              <a:rPr lang="en-US" sz="1147" dirty="0">
                <a:solidFill>
                  <a:srgbClr val="0070C0"/>
                </a:solidFill>
                <a:latin typeface="Arial" pitchFamily="34" charset="0"/>
                <a:ea typeface="Times New Roman" pitchFamily="-111" charset="0"/>
                <a:cs typeface="Arial" pitchFamily="34" charset="0"/>
              </a:rPr>
              <a:t>Start slowly and then add speed as the movement is perfected.</a:t>
            </a:r>
          </a:p>
          <a:p>
            <a:pPr defTabSz="854978"/>
            <a:r>
              <a:rPr lang="en-US" sz="1147" dirty="0">
                <a:solidFill>
                  <a:srgbClr val="0070C0"/>
                </a:solidFill>
                <a:latin typeface="Arial" pitchFamily="34" charset="0"/>
                <a:ea typeface="Times New Roman" pitchFamily="-111" charset="0"/>
                <a:cs typeface="Arial" pitchFamily="34" charset="0"/>
              </a:rPr>
              <a:t> </a:t>
            </a:r>
          </a:p>
        </p:txBody>
      </p:sp>
      <p:sp>
        <p:nvSpPr>
          <p:cNvPr id="5" name="TextBox 4"/>
          <p:cNvSpPr txBox="1"/>
          <p:nvPr/>
        </p:nvSpPr>
        <p:spPr>
          <a:xfrm>
            <a:off x="72008" y="997370"/>
            <a:ext cx="6858000" cy="398722"/>
          </a:xfrm>
          <a:prstGeom prst="rect">
            <a:avLst/>
          </a:prstGeom>
          <a:noFill/>
        </p:spPr>
        <p:txBody>
          <a:bodyPr wrap="square" lIns="85495" tIns="42747" rIns="85495" bIns="42747" rtlCol="0">
            <a:spAutoFit/>
          </a:bodyPr>
          <a:lstStyle/>
          <a:p>
            <a:pPr algn="ctr"/>
            <a:r>
              <a:rPr lang="en-US" sz="2030" b="1" dirty="0">
                <a:solidFill>
                  <a:prstClr val="black"/>
                </a:solidFill>
                <a:latin typeface="Arial" pitchFamily="34" charset="0"/>
                <a:cs typeface="Arial" pitchFamily="34" charset="0"/>
              </a:rPr>
              <a:t> </a:t>
            </a:r>
            <a:endParaRPr lang="en-US" sz="1853" b="1" cap="all" dirty="0">
              <a:solidFill>
                <a:prstClr val="black"/>
              </a:solidFill>
              <a:latin typeface="Arial" pitchFamily="34" charset="0"/>
              <a:cs typeface="Arial" pitchFamily="34" charset="0"/>
            </a:endParaRPr>
          </a:p>
        </p:txBody>
      </p:sp>
      <p:pic>
        <p:nvPicPr>
          <p:cNvPr id="4098" name="Picture 2" descr="C:\Users\Public\Documents\YOUTH DIPLOMA 2014\ASC_Session_Image_12-5-2014_8533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5885" y="871276"/>
            <a:ext cx="6110245" cy="341905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2334999" y="272471"/>
            <a:ext cx="2478947" cy="369332"/>
          </a:xfrm>
          <a:prstGeom prst="rect">
            <a:avLst/>
          </a:prstGeom>
          <a:noFill/>
        </p:spPr>
        <p:txBody>
          <a:bodyPr wrap="none" rtlCol="0">
            <a:spAutoFit/>
          </a:bodyPr>
          <a:lstStyle/>
          <a:p>
            <a:pPr algn="ctr"/>
            <a:r>
              <a:rPr lang="en-US" b="1" dirty="0">
                <a:solidFill>
                  <a:prstClr val="black"/>
                </a:solidFill>
                <a:latin typeface="Franklin Gothic Heavy" charset="0"/>
                <a:ea typeface="MS PGothic" pitchFamily="34" charset="-128"/>
              </a:rPr>
              <a:t>BALL MASTERY (BM4)</a:t>
            </a:r>
          </a:p>
        </p:txBody>
      </p:sp>
      <p:pic>
        <p:nvPicPr>
          <p:cNvPr id="8" name="Picture 7"/>
          <p:cNvPicPr>
            <a:picLocks noChangeAspect="1"/>
          </p:cNvPicPr>
          <p:nvPr/>
        </p:nvPicPr>
        <p:blipFill>
          <a:blip r:embed="rId3"/>
          <a:stretch>
            <a:fillRect/>
          </a:stretch>
        </p:blipFill>
        <p:spPr>
          <a:xfrm>
            <a:off x="2863272" y="8326330"/>
            <a:ext cx="1422400" cy="719347"/>
          </a:xfrm>
          <a:prstGeom prst="rect">
            <a:avLst/>
          </a:prstGeom>
        </p:spPr>
      </p:pic>
    </p:spTree>
    <p:extLst>
      <p:ext uri="{BB962C8B-B14F-4D97-AF65-F5344CB8AC3E}">
        <p14:creationId xmlns:p14="http://schemas.microsoft.com/office/powerpoint/2010/main" val="356171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27569" y="464624"/>
            <a:ext cx="6858000" cy="400110"/>
          </a:xfrm>
          <a:prstGeom prst="rect">
            <a:avLst/>
          </a:prstGeom>
          <a:noFill/>
        </p:spPr>
        <p:txBody>
          <a:bodyPr wrap="square" rtlCol="0">
            <a:spAutoFit/>
          </a:bodyPr>
          <a:lstStyle/>
          <a:p>
            <a:pPr algn="ctr"/>
            <a:r>
              <a:rPr lang="en-US" sz="2000" b="1" dirty="0">
                <a:latin typeface="Arial"/>
              </a:rPr>
              <a:t> </a:t>
            </a:r>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163355" y="4410428"/>
            <a:ext cx="6571742" cy="3477875"/>
          </a:xfrm>
          <a:prstGeom prst="rect">
            <a:avLst/>
          </a:prstGeom>
          <a:noFill/>
          <a:ln>
            <a:solidFill>
              <a:schemeClr val="tx1"/>
            </a:solidFill>
          </a:ln>
        </p:spPr>
        <p:txBody>
          <a:bodyPr wrap="square" rtlCol="0">
            <a:spAutoFit/>
          </a:bodyPr>
          <a:lstStyle/>
          <a:p>
            <a:r>
              <a:rPr lang="en-US" sz="1100" b="1" dirty="0">
                <a:latin typeface="Arial" panose="020B0604020202020204" pitchFamily="34" charset="0"/>
                <a:cs typeface="Arial" panose="020B0604020202020204" pitchFamily="34" charset="0"/>
              </a:rPr>
              <a:t>Purpose: To perfect Ball Mastery Moves</a:t>
            </a:r>
          </a:p>
          <a:p>
            <a:endParaRPr lang="en-US" sz="1100" b="1"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SET UP</a:t>
            </a:r>
          </a:p>
          <a:p>
            <a:r>
              <a:rPr lang="en-US" sz="1100" dirty="0">
                <a:latin typeface="Arial" panose="020B0604020202020204" pitchFamily="34" charset="0"/>
                <a:cs typeface="Arial" panose="020B0604020202020204" pitchFamily="34" charset="0"/>
              </a:rPr>
              <a:t>Players numbered 1, 2 or 3 are lined up with a ball on one side of a 15x20 yd grid.</a:t>
            </a:r>
            <a:endParaRPr lang="en-GB"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Coach in front of the players.</a:t>
            </a:r>
          </a:p>
          <a:p>
            <a:r>
              <a:rPr lang="en-US" sz="1100" b="1" dirty="0">
                <a:latin typeface="Arial" panose="020B0604020202020204" pitchFamily="34" charset="0"/>
                <a:cs typeface="Arial" panose="020B0604020202020204" pitchFamily="34" charset="0"/>
              </a:rPr>
              <a:t>ACTION</a:t>
            </a:r>
          </a:p>
          <a:p>
            <a:r>
              <a:rPr lang="en-US" sz="1100" b="1" dirty="0">
                <a:solidFill>
                  <a:srgbClr val="00B050"/>
                </a:solidFill>
                <a:latin typeface="Arial" panose="020B0604020202020204" pitchFamily="34" charset="0"/>
                <a:cs typeface="Arial" panose="020B0604020202020204" pitchFamily="34" charset="0"/>
              </a:rPr>
              <a:t>Ball Mastery Moves to use:</a:t>
            </a:r>
            <a:r>
              <a:rPr lang="en-GB" sz="1100" b="1" dirty="0">
                <a:solidFill>
                  <a:srgbClr val="00B050"/>
                </a:solidFill>
                <a:latin typeface="Arial" panose="020B0604020202020204" pitchFamily="34" charset="0"/>
                <a:cs typeface="Arial" panose="020B0604020202020204" pitchFamily="34" charset="0"/>
              </a:rPr>
              <a:t> </a:t>
            </a:r>
            <a:r>
              <a:rPr lang="en-GB" sz="1100" b="1" dirty="0">
                <a:solidFill>
                  <a:srgbClr val="00B050"/>
                </a:solidFill>
              </a:rPr>
              <a:t>Toe Taps</a:t>
            </a:r>
            <a:r>
              <a:rPr lang="en-GB" sz="1100" dirty="0">
                <a:solidFill>
                  <a:srgbClr val="00B050"/>
                </a:solidFill>
              </a:rPr>
              <a:t>, </a:t>
            </a:r>
            <a:r>
              <a:rPr lang="en-GB" sz="1100" b="1" dirty="0">
                <a:solidFill>
                  <a:srgbClr val="00B050"/>
                </a:solidFill>
              </a:rPr>
              <a:t>Single Cuts</a:t>
            </a:r>
            <a:r>
              <a:rPr lang="en-GB" sz="1100" dirty="0">
                <a:solidFill>
                  <a:srgbClr val="00B050"/>
                </a:solidFill>
              </a:rPr>
              <a:t>, </a:t>
            </a:r>
            <a:r>
              <a:rPr lang="en-GB" sz="1100" b="1" dirty="0">
                <a:solidFill>
                  <a:srgbClr val="00B050"/>
                </a:solidFill>
              </a:rPr>
              <a:t>Pull Push Inside</a:t>
            </a:r>
            <a:r>
              <a:rPr lang="en-GB" sz="1100" dirty="0">
                <a:solidFill>
                  <a:srgbClr val="00B050"/>
                </a:solidFill>
              </a:rPr>
              <a:t>, </a:t>
            </a:r>
            <a:r>
              <a:rPr lang="en-GB" sz="1100" b="1" dirty="0">
                <a:solidFill>
                  <a:srgbClr val="00B050"/>
                </a:solidFill>
              </a:rPr>
              <a:t>Dribble Cut</a:t>
            </a:r>
            <a:endParaRPr lang="en-GB" sz="1100" dirty="0">
              <a:solidFill>
                <a:srgbClr val="00B050"/>
              </a:solidFill>
            </a:endParaRP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V1: </a:t>
            </a:r>
            <a:r>
              <a:rPr lang="en-US" sz="1100" dirty="0">
                <a:latin typeface="Arial" panose="020B0604020202020204" pitchFamily="34" charset="0"/>
                <a:cs typeface="Arial" panose="020B0604020202020204" pitchFamily="34" charset="0"/>
              </a:rPr>
              <a:t>On the Coach’s signal #1s cross the grid doing the action the coach nominates.</a:t>
            </a:r>
            <a:endParaRPr lang="en-GB"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When #1s are 1/3 across the grid the coach calls for #2s to start.</a:t>
            </a:r>
            <a:endParaRPr lang="en-GB"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When #2s are 1/3 across the Coach calls for #3s to start.</a:t>
            </a:r>
          </a:p>
          <a:p>
            <a:endParaRPr lang="en-US" sz="1100" dirty="0">
              <a:latin typeface="Arial" panose="020B0604020202020204" pitchFamily="34" charset="0"/>
              <a:cs typeface="Arial" panose="020B0604020202020204" pitchFamily="34" charset="0"/>
            </a:endParaRPr>
          </a:p>
          <a:p>
            <a:r>
              <a:rPr lang="en-US" sz="1100" b="1" dirty="0">
                <a:solidFill>
                  <a:srgbClr val="FF0000"/>
                </a:solidFill>
                <a:latin typeface="Arial" panose="020B0604020202020204" pitchFamily="34" charset="0"/>
                <a:cs typeface="Arial" panose="020B0604020202020204" pitchFamily="34" charset="0"/>
              </a:rPr>
              <a:t>Make Harder</a:t>
            </a:r>
          </a:p>
          <a:p>
            <a:r>
              <a:rPr lang="en-US" sz="1100" b="1" dirty="0">
                <a:solidFill>
                  <a:srgbClr val="FF0000"/>
                </a:solidFill>
                <a:latin typeface="Arial" panose="020B0604020202020204" pitchFamily="34" charset="0"/>
                <a:cs typeface="Arial" panose="020B0604020202020204" pitchFamily="34" charset="0"/>
              </a:rPr>
              <a:t>V2: Same Action , but a new Ball Mastery Move at each cone</a:t>
            </a:r>
          </a:p>
          <a:p>
            <a:r>
              <a:rPr lang="en-US" sz="1100" b="1" dirty="0">
                <a:solidFill>
                  <a:srgbClr val="FF0000"/>
                </a:solidFill>
                <a:latin typeface="Arial" panose="020B0604020202020204" pitchFamily="34" charset="0"/>
                <a:cs typeface="Arial" panose="020B0604020202020204" pitchFamily="34" charset="0"/>
              </a:rPr>
              <a:t>V3: Action the same but now the player gets a point for each different Ball mastery they use to end line.</a:t>
            </a:r>
          </a:p>
          <a:p>
            <a:endParaRPr lang="en-US" sz="1100" b="1" dirty="0">
              <a:latin typeface="Arial" panose="020B0604020202020204" pitchFamily="34" charset="0"/>
              <a:cs typeface="Arial" panose="020B0604020202020204" pitchFamily="34" charset="0"/>
            </a:endParaRPr>
          </a:p>
          <a:p>
            <a:r>
              <a:rPr lang="en-US" sz="1100" b="1" dirty="0">
                <a:solidFill>
                  <a:schemeClr val="accent1"/>
                </a:solidFill>
                <a:latin typeface="Arial"/>
              </a:rPr>
              <a:t>COACH TIP TO PLAYER</a:t>
            </a:r>
          </a:p>
          <a:p>
            <a:r>
              <a:rPr lang="en-US" sz="1100" dirty="0">
                <a:solidFill>
                  <a:schemeClr val="accent1"/>
                </a:solidFill>
                <a:latin typeface="Arial" panose="020B0604020202020204" pitchFamily="34" charset="0"/>
                <a:cs typeface="Arial" panose="020B0604020202020204" pitchFamily="34" charset="0"/>
              </a:rPr>
              <a:t>Try not to watch the ball all the time. Try to keep your eyes up as much as possible. It will get easier with practice.</a:t>
            </a:r>
            <a:endParaRPr lang="en-GB" sz="1100" dirty="0">
              <a:solidFill>
                <a:schemeClr val="accent1"/>
              </a:solidFill>
              <a:latin typeface="Arial" panose="020B0604020202020204" pitchFamily="34" charset="0"/>
              <a:cs typeface="Arial" panose="020B0604020202020204" pitchFamily="34" charset="0"/>
            </a:endParaRPr>
          </a:p>
        </p:txBody>
      </p:sp>
      <p:sp>
        <p:nvSpPr>
          <p:cNvPr id="2" name="TextBox 1"/>
          <p:cNvSpPr txBox="1"/>
          <p:nvPr/>
        </p:nvSpPr>
        <p:spPr>
          <a:xfrm>
            <a:off x="-821985" y="237791"/>
            <a:ext cx="8542421" cy="646331"/>
          </a:xfrm>
          <a:prstGeom prst="rect">
            <a:avLst/>
          </a:prstGeom>
          <a:noFill/>
        </p:spPr>
        <p:txBody>
          <a:bodyPr wrap="square" rtlCol="0">
            <a:spAutoFit/>
          </a:bodyPr>
          <a:lstStyle/>
          <a:p>
            <a:pPr algn="ctr">
              <a:spcBef>
                <a:spcPts val="692"/>
              </a:spcBef>
              <a:buClr>
                <a:schemeClr val="accent1"/>
              </a:buClr>
              <a:buSzPct val="80000"/>
            </a:pPr>
            <a:r>
              <a:rPr lang="en-US" b="1" cap="all" dirty="0">
                <a:solidFill>
                  <a:prstClr val="black"/>
                </a:solidFill>
                <a:latin typeface="Franklin Gothic Heavy" charset="0"/>
                <a:ea typeface="MS PGothic" pitchFamily="34" charset="-128"/>
              </a:rPr>
              <a:t>Ball Mastery (BM5) </a:t>
            </a:r>
          </a:p>
          <a:p>
            <a:pPr algn="ctr"/>
            <a:r>
              <a:rPr lang="en-US" b="1" dirty="0">
                <a:latin typeface="Arial"/>
                <a:cs typeface="Arial"/>
              </a:rPr>
              <a:t> </a:t>
            </a:r>
          </a:p>
        </p:txBody>
      </p:sp>
      <p:pic>
        <p:nvPicPr>
          <p:cNvPr id="9" name="Picture 8"/>
          <p:cNvPicPr>
            <a:picLocks noChangeAspect="1"/>
          </p:cNvPicPr>
          <p:nvPr/>
        </p:nvPicPr>
        <p:blipFill>
          <a:blip r:embed="rId4"/>
          <a:stretch>
            <a:fillRect/>
          </a:stretch>
        </p:blipFill>
        <p:spPr>
          <a:xfrm>
            <a:off x="163355" y="914544"/>
            <a:ext cx="6571742" cy="3228218"/>
          </a:xfrm>
          <a:prstGeom prst="rect">
            <a:avLst/>
          </a:prstGeom>
          <a:ln>
            <a:solidFill>
              <a:srgbClr val="000000"/>
            </a:solidFill>
          </a:ln>
        </p:spPr>
      </p:pic>
      <p:pic>
        <p:nvPicPr>
          <p:cNvPr id="10"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05579" y="2129402"/>
            <a:ext cx="1377582" cy="617107"/>
          </a:xfrm>
          <a:prstGeom prst="rect">
            <a:avLst/>
          </a:prstGeom>
        </p:spPr>
      </p:pic>
      <p:pic>
        <p:nvPicPr>
          <p:cNvPr id="8" name="Picture 7">
            <a:extLst>
              <a:ext uri="{FF2B5EF4-FFF2-40B4-BE49-F238E27FC236}">
                <a16:creationId xmlns:a16="http://schemas.microsoft.com/office/drawing/2014/main" id="{AC6C56A1-635D-49F5-A6DB-88E171103F6C}"/>
              </a:ext>
            </a:extLst>
          </p:cNvPr>
          <p:cNvPicPr>
            <a:picLocks noChangeAspect="1"/>
          </p:cNvPicPr>
          <p:nvPr/>
        </p:nvPicPr>
        <p:blipFill>
          <a:blip r:embed="rId6"/>
          <a:stretch>
            <a:fillRect/>
          </a:stretch>
        </p:blipFill>
        <p:spPr>
          <a:xfrm>
            <a:off x="2690112" y="8326330"/>
            <a:ext cx="1422400" cy="719347"/>
          </a:xfrm>
          <a:prstGeom prst="rect">
            <a:avLst/>
          </a:prstGeom>
        </p:spPr>
      </p:pic>
    </p:spTree>
    <p:extLst>
      <p:ext uri="{BB962C8B-B14F-4D97-AF65-F5344CB8AC3E}">
        <p14:creationId xmlns:p14="http://schemas.microsoft.com/office/powerpoint/2010/main" val="390538402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389" y="218194"/>
            <a:ext cx="7309402" cy="369332"/>
          </a:xfrm>
          <a:prstGeom prst="rect">
            <a:avLst/>
          </a:prstGeom>
          <a:noFill/>
        </p:spPr>
        <p:txBody>
          <a:bodyPr wrap="square" rtlCol="0">
            <a:spAutoFit/>
          </a:bodyPr>
          <a:lstStyle/>
          <a:p>
            <a:pPr algn="ctr">
              <a:spcBef>
                <a:spcPts val="692"/>
              </a:spcBef>
              <a:buClr>
                <a:schemeClr val="accent1"/>
              </a:buClr>
              <a:buSzPct val="80000"/>
            </a:pPr>
            <a:r>
              <a:rPr lang="en-GB" b="1" cap="all" dirty="0">
                <a:solidFill>
                  <a:prstClr val="black"/>
                </a:solidFill>
                <a:latin typeface="Franklin Gothic Heavy" charset="0"/>
                <a:ea typeface="MS PGothic" pitchFamily="34" charset="-128"/>
              </a:rPr>
              <a:t>Ball Mastery (bm6)</a:t>
            </a:r>
          </a:p>
        </p:txBody>
      </p:sp>
      <p:sp>
        <p:nvSpPr>
          <p:cNvPr id="5" name="TextBox 4"/>
          <p:cNvSpPr txBox="1"/>
          <p:nvPr/>
        </p:nvSpPr>
        <p:spPr>
          <a:xfrm>
            <a:off x="368660" y="4459890"/>
            <a:ext cx="6120680" cy="3477875"/>
          </a:xfrm>
          <a:prstGeom prst="rect">
            <a:avLst/>
          </a:prstGeom>
          <a:noFill/>
          <a:ln>
            <a:solidFill>
              <a:schemeClr val="tx1"/>
            </a:solidFill>
          </a:ln>
        </p:spPr>
        <p:txBody>
          <a:bodyPr wrap="square" rtlCol="0">
            <a:spAutoFit/>
          </a:bodyPr>
          <a:lstStyle/>
          <a:p>
            <a:r>
              <a:rPr lang="en-US" sz="1100" b="1" dirty="0">
                <a:latin typeface="Arial" pitchFamily="34" charset="0"/>
                <a:cs typeface="Arial" pitchFamily="34" charset="0"/>
              </a:rPr>
              <a:t>Purpose: To Improve the quality &amp; Speed of Ball Mastery.</a:t>
            </a:r>
          </a:p>
          <a:p>
            <a:endParaRPr lang="en-US" sz="1100" b="1" dirty="0">
              <a:latin typeface="Arial" pitchFamily="34" charset="0"/>
              <a:cs typeface="Arial" pitchFamily="34" charset="0"/>
            </a:endParaRPr>
          </a:p>
          <a:p>
            <a:r>
              <a:rPr lang="en-US" sz="1100" b="1" dirty="0">
                <a:latin typeface="Arial" pitchFamily="34" charset="0"/>
                <a:cs typeface="Arial" pitchFamily="34" charset="0"/>
              </a:rPr>
              <a:t>SET UP</a:t>
            </a:r>
          </a:p>
          <a:p>
            <a:r>
              <a:rPr lang="en-US" sz="1100" dirty="0">
                <a:latin typeface="Arial" pitchFamily="34" charset="0"/>
                <a:cs typeface="Arial" pitchFamily="34" charset="0"/>
              </a:rPr>
              <a:t>Players in in groups of 4 each with a ball.</a:t>
            </a:r>
          </a:p>
          <a:p>
            <a:endParaRPr lang="en-GB" sz="1100" dirty="0">
              <a:latin typeface="Arial" pitchFamily="34" charset="0"/>
              <a:cs typeface="Arial" pitchFamily="34" charset="0"/>
            </a:endParaRPr>
          </a:p>
          <a:p>
            <a:r>
              <a:rPr lang="en-US" sz="1100" b="1" dirty="0">
                <a:latin typeface="Arial" pitchFamily="34" charset="0"/>
                <a:cs typeface="Arial" pitchFamily="34" charset="0"/>
              </a:rPr>
              <a:t>ACTION</a:t>
            </a:r>
          </a:p>
          <a:p>
            <a:r>
              <a:rPr lang="en-GB" sz="1100" b="1" dirty="0">
                <a:latin typeface="Arial" pitchFamily="34" charset="0"/>
                <a:cs typeface="Arial" pitchFamily="34" charset="0"/>
              </a:rPr>
              <a:t>Step 1 Repetition: </a:t>
            </a:r>
          </a:p>
          <a:p>
            <a:r>
              <a:rPr lang="en-GB" sz="1100" b="1" dirty="0">
                <a:latin typeface="Arial" pitchFamily="34" charset="0"/>
                <a:cs typeface="Arial" pitchFamily="34" charset="0"/>
              </a:rPr>
              <a:t>The</a:t>
            </a:r>
            <a:r>
              <a:rPr lang="en-GB" sz="1100" dirty="0">
                <a:latin typeface="Arial" pitchFamily="34" charset="0"/>
                <a:cs typeface="Arial" pitchFamily="34" charset="0"/>
              </a:rPr>
              <a:t> coach sets a different ball mastery move at each station. On his signal players sprint and change positions</a:t>
            </a:r>
          </a:p>
          <a:p>
            <a:r>
              <a:rPr lang="en-GB" sz="1100" b="1" dirty="0">
                <a:latin typeface="Arial" pitchFamily="34" charset="0"/>
                <a:cs typeface="Arial" pitchFamily="34" charset="0"/>
              </a:rPr>
              <a:t>Step 2:Competition:</a:t>
            </a:r>
          </a:p>
          <a:p>
            <a:r>
              <a:rPr lang="en-GB" sz="1100" dirty="0">
                <a:latin typeface="Arial" pitchFamily="34" charset="0"/>
                <a:cs typeface="Arial" pitchFamily="34" charset="0"/>
              </a:rPr>
              <a:t>Relay Race between the groups. Each player has to do 8 Ball Mastery Moves then go to next station7 do same. </a:t>
            </a:r>
          </a:p>
          <a:p>
            <a:r>
              <a:rPr lang="en-GB" sz="1100" dirty="0">
                <a:latin typeface="Arial" pitchFamily="34" charset="0"/>
                <a:cs typeface="Arial" pitchFamily="34" charset="0"/>
              </a:rPr>
              <a:t>Each player goes twice. </a:t>
            </a:r>
          </a:p>
          <a:p>
            <a:r>
              <a:rPr lang="en-GB" sz="1100" dirty="0">
                <a:latin typeface="Arial" pitchFamily="34" charset="0"/>
                <a:cs typeface="Arial" pitchFamily="34" charset="0"/>
              </a:rPr>
              <a:t>First Team to finish wins.</a:t>
            </a:r>
          </a:p>
          <a:p>
            <a:endParaRPr lang="en-GB" sz="1100" b="1" dirty="0">
              <a:solidFill>
                <a:srgbClr val="FF0000"/>
              </a:solidFill>
              <a:latin typeface="Arial" pitchFamily="34" charset="0"/>
              <a:cs typeface="Arial" pitchFamily="34" charset="0"/>
            </a:endParaRPr>
          </a:p>
          <a:p>
            <a:r>
              <a:rPr lang="en-US" sz="1100" b="1" dirty="0">
                <a:solidFill>
                  <a:srgbClr val="FF0000"/>
                </a:solidFill>
                <a:latin typeface="Arial"/>
                <a:cs typeface="Arial"/>
              </a:rPr>
              <a:t>MAKE HARDER BY USING MORE DIFFICULT BALL MASTERY MOVES.</a:t>
            </a:r>
            <a:endParaRPr lang="en-US" sz="1100" b="1" dirty="0">
              <a:solidFill>
                <a:srgbClr val="FF0000"/>
              </a:solidFill>
              <a:latin typeface="Arial" pitchFamily="34" charset="0"/>
              <a:cs typeface="Arial" pitchFamily="34" charset="0"/>
            </a:endParaRPr>
          </a:p>
          <a:p>
            <a:endParaRPr lang="en-US" sz="1100" b="1" dirty="0">
              <a:latin typeface="Arial"/>
            </a:endParaRPr>
          </a:p>
          <a:p>
            <a:r>
              <a:rPr lang="en-US" sz="1100" b="1" dirty="0">
                <a:solidFill>
                  <a:schemeClr val="accent1"/>
                </a:solidFill>
                <a:latin typeface="Arial"/>
              </a:rPr>
              <a:t>COACH TIP TO PLAYER </a:t>
            </a:r>
            <a:endParaRPr lang="en-US" sz="1100" b="1" dirty="0">
              <a:solidFill>
                <a:schemeClr val="accent1"/>
              </a:solidFill>
              <a:latin typeface="Arial" pitchFamily="34" charset="0"/>
              <a:cs typeface="Arial" pitchFamily="34" charset="0"/>
            </a:endParaRPr>
          </a:p>
          <a:p>
            <a:r>
              <a:rPr lang="en-US" sz="1100" dirty="0">
                <a:solidFill>
                  <a:schemeClr val="accent1"/>
                </a:solidFill>
                <a:latin typeface="Arial" pitchFamily="34" charset="0"/>
                <a:cs typeface="Arial" pitchFamily="34" charset="0"/>
              </a:rPr>
              <a:t>Eyes up occasionally.</a:t>
            </a:r>
            <a:endParaRPr lang="en-GB" sz="1100" dirty="0">
              <a:solidFill>
                <a:schemeClr val="accent1"/>
              </a:solidFill>
              <a:latin typeface="Arial" pitchFamily="34" charset="0"/>
              <a:cs typeface="Arial" pitchFamily="34" charset="0"/>
            </a:endParaRPr>
          </a:p>
          <a:p>
            <a:endParaRPr lang="en-US" sz="1100" dirty="0">
              <a:latin typeface="Arial" pitchFamily="34" charset="0"/>
              <a:cs typeface="Arial" pitchFamily="34" charset="0"/>
            </a:endParaRPr>
          </a:p>
        </p:txBody>
      </p:sp>
      <p:pic>
        <p:nvPicPr>
          <p:cNvPr id="6" name="Picture 5">
            <a:extLst>
              <a:ext uri="{FF2B5EF4-FFF2-40B4-BE49-F238E27FC236}">
                <a16:creationId xmlns:a16="http://schemas.microsoft.com/office/drawing/2014/main" id="{5330E7E5-5745-46CC-8818-337CC17CD401}"/>
              </a:ext>
            </a:extLst>
          </p:cNvPr>
          <p:cNvPicPr>
            <a:picLocks noChangeAspect="1"/>
          </p:cNvPicPr>
          <p:nvPr/>
        </p:nvPicPr>
        <p:blipFill>
          <a:blip r:embed="rId2"/>
          <a:stretch>
            <a:fillRect/>
          </a:stretch>
        </p:blipFill>
        <p:spPr>
          <a:xfrm>
            <a:off x="2717800" y="8326330"/>
            <a:ext cx="1422400" cy="719347"/>
          </a:xfrm>
          <a:prstGeom prst="rect">
            <a:avLst/>
          </a:prstGeom>
        </p:spPr>
      </p:pic>
      <p:pic>
        <p:nvPicPr>
          <p:cNvPr id="7" name="Picture 6" descr="C:\Documents and Settings\Charlie Cooke\My Documents\ASC_Session_Image_30-6-2013_101013.png">
            <a:extLst>
              <a:ext uri="{FF2B5EF4-FFF2-40B4-BE49-F238E27FC236}">
                <a16:creationId xmlns:a16="http://schemas.microsoft.com/office/drawing/2014/main" id="{C5F3EBB8-ABE6-924E-AA39-D39B0028E2A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68660" y="877075"/>
            <a:ext cx="6120680" cy="3310612"/>
          </a:xfrm>
          <a:prstGeom prst="rect">
            <a:avLst/>
          </a:prstGeom>
          <a:noFill/>
          <a:ln>
            <a:solidFill>
              <a:schemeClr val="tx1"/>
            </a:solidFill>
          </a:ln>
        </p:spPr>
      </p:pic>
    </p:spTree>
    <p:extLst>
      <p:ext uri="{BB962C8B-B14F-4D97-AF65-F5344CB8AC3E}">
        <p14:creationId xmlns:p14="http://schemas.microsoft.com/office/powerpoint/2010/main" val="2892943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16163" y="8326330"/>
            <a:ext cx="1422400" cy="719347"/>
          </a:xfrm>
          <a:prstGeom prst="rect">
            <a:avLst/>
          </a:prstGeom>
        </p:spPr>
      </p:pic>
      <p:sp>
        <p:nvSpPr>
          <p:cNvPr id="3" name="タイトル 1">
            <a:extLst>
              <a:ext uri="{FF2B5EF4-FFF2-40B4-BE49-F238E27FC236}">
                <a16:creationId xmlns:a16="http://schemas.microsoft.com/office/drawing/2014/main" id="{FF69847E-E7FC-E847-9B40-BEFAA41BAEA2}"/>
              </a:ext>
            </a:extLst>
          </p:cNvPr>
          <p:cNvSpPr txBox="1">
            <a:spLocks/>
          </p:cNvSpPr>
          <p:nvPr/>
        </p:nvSpPr>
        <p:spPr>
          <a:xfrm>
            <a:off x="1443416" y="170207"/>
            <a:ext cx="3870974" cy="539552"/>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GB" altLang="ja-JP" sz="1800" b="1" cap="all" dirty="0">
                <a:solidFill>
                  <a:prstClr val="black"/>
                </a:solidFill>
                <a:latin typeface="Franklin Gothic Heavy" charset="0"/>
                <a:ea typeface="MS PGothic" pitchFamily="34" charset="-128"/>
                <a:cs typeface="+mn-cs"/>
              </a:rPr>
              <a:t>Ball mastery (BM7)  </a:t>
            </a:r>
            <a:endParaRPr lang="ja-JP" altLang="en-US" sz="1800" b="1" cap="all" dirty="0">
              <a:solidFill>
                <a:prstClr val="black"/>
              </a:solidFill>
              <a:latin typeface="Franklin Gothic Heavy" charset="0"/>
              <a:ea typeface="MS PGothic" pitchFamily="34" charset="-128"/>
              <a:cs typeface="+mn-cs"/>
            </a:endParaRPr>
          </a:p>
        </p:txBody>
      </p:sp>
      <p:sp>
        <p:nvSpPr>
          <p:cNvPr id="4" name="Text Box 3">
            <a:extLst>
              <a:ext uri="{FF2B5EF4-FFF2-40B4-BE49-F238E27FC236}">
                <a16:creationId xmlns:a16="http://schemas.microsoft.com/office/drawing/2014/main" id="{DBF3787D-1FA2-564B-989A-6C74293B83A3}"/>
              </a:ext>
            </a:extLst>
          </p:cNvPr>
          <p:cNvSpPr txBox="1">
            <a:spLocks noChangeArrowheads="1"/>
          </p:cNvSpPr>
          <p:nvPr/>
        </p:nvSpPr>
        <p:spPr bwMode="auto">
          <a:xfrm>
            <a:off x="252046" y="4050529"/>
            <a:ext cx="6302174" cy="4275801"/>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27432" tIns="27432" rIns="27432" bIns="27432"/>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altLang="ja-JP" sz="1100" b="1" dirty="0">
                <a:latin typeface="Arial" panose="020B0604020202020204" pitchFamily="34" charset="0"/>
                <a:ea typeface="Meiryo UI" panose="020B0604030504040204" pitchFamily="50" charset="-128"/>
                <a:cs typeface="Arial" panose="020B0604020202020204" pitchFamily="34" charset="0"/>
              </a:rPr>
              <a:t>Purpose: To improve the Quality &amp; Speed of Ball Mastery</a:t>
            </a:r>
          </a:p>
          <a:p>
            <a:endParaRPr lang="en-US" altLang="ja-JP" sz="1100" b="1" dirty="0">
              <a:latin typeface="Arial" panose="020B0604020202020204" pitchFamily="34" charset="0"/>
              <a:ea typeface="Meiryo UI" panose="020B0604030504040204" pitchFamily="50" charset="-128"/>
              <a:cs typeface="Arial" panose="020B0604020202020204" pitchFamily="34" charset="0"/>
            </a:endParaRPr>
          </a:p>
          <a:p>
            <a:r>
              <a:rPr lang="en-US" altLang="ja-JP" sz="1100" b="1" dirty="0">
                <a:latin typeface="Arial" panose="020B0604020202020204" pitchFamily="34" charset="0"/>
                <a:ea typeface="Meiryo UI" panose="020B0604030504040204" pitchFamily="50" charset="-128"/>
                <a:cs typeface="Arial" panose="020B0604020202020204" pitchFamily="34" charset="0"/>
              </a:rPr>
              <a:t>SET</a:t>
            </a:r>
            <a:r>
              <a:rPr lang="ja-JP" altLang="en-US" sz="1100" b="1">
                <a:latin typeface="Arial" panose="020B0604020202020204" pitchFamily="34" charset="0"/>
                <a:ea typeface="Meiryo UI" panose="020B0604030504040204" pitchFamily="50" charset="-128"/>
                <a:cs typeface="Arial" panose="020B0604020202020204" pitchFamily="34" charset="0"/>
              </a:rPr>
              <a:t> </a:t>
            </a:r>
            <a:r>
              <a:rPr lang="en-US" altLang="ja-JP" sz="1100" b="1" dirty="0">
                <a:latin typeface="Arial" panose="020B0604020202020204" pitchFamily="34" charset="0"/>
                <a:ea typeface="Meiryo UI" panose="020B0604030504040204" pitchFamily="50" charset="-128"/>
                <a:cs typeface="Arial" panose="020B0604020202020204" pitchFamily="34" charset="0"/>
              </a:rPr>
              <a:t>UP</a:t>
            </a:r>
            <a:endParaRPr lang="en-GB" altLang="ja-JP" sz="1100" b="1" dirty="0">
              <a:latin typeface="Arial" panose="020B0604020202020204" pitchFamily="34" charset="0"/>
              <a:ea typeface="Meiryo UI" panose="020B0604030504040204" pitchFamily="50" charset="-128"/>
              <a:cs typeface="Arial" panose="020B0604020202020204" pitchFamily="34" charset="0"/>
            </a:endParaRPr>
          </a:p>
          <a:p>
            <a:r>
              <a:rPr lang="en-US" altLang="ja-JP" sz="1100" dirty="0">
                <a:latin typeface="Arial" panose="020B0604020202020204" pitchFamily="34" charset="0"/>
                <a:ea typeface="Meiryo UI" panose="020B0604030504040204" pitchFamily="50" charset="-128"/>
                <a:cs typeface="Arial" panose="020B0604020202020204" pitchFamily="34" charset="0"/>
              </a:rPr>
              <a:t>In a 15 x 15yd area, 12 players with a ball each make a circle.</a:t>
            </a:r>
          </a:p>
          <a:p>
            <a:r>
              <a:rPr lang="en-US" altLang="ja-JP" sz="1100" dirty="0">
                <a:latin typeface="Arial" panose="020B0604020202020204" pitchFamily="34" charset="0"/>
                <a:ea typeface="Meiryo UI" panose="020B0604030504040204" pitchFamily="50" charset="-128"/>
                <a:cs typeface="Arial" panose="020B0604020202020204" pitchFamily="34" charset="0"/>
              </a:rPr>
              <a:t>Players numbered 1,2,3.123 etc.</a:t>
            </a:r>
          </a:p>
          <a:p>
            <a:endParaRPr lang="en-US" sz="1100" b="1" dirty="0">
              <a:latin typeface="Arial" panose="020B0604020202020204" pitchFamily="34" charset="0"/>
              <a:ea typeface="Meiryo UI" panose="020B0604030504040204" pitchFamily="50" charset="-128"/>
              <a:cs typeface="Arial" panose="020B0604020202020204" pitchFamily="34" charset="0"/>
            </a:endParaRPr>
          </a:p>
          <a:p>
            <a:r>
              <a:rPr lang="en-US" altLang="ja-JP" sz="1100" b="1" dirty="0">
                <a:latin typeface="Arial" panose="020B0604020202020204" pitchFamily="34" charset="0"/>
                <a:ea typeface="Meiryo UI" panose="020B0604030504040204" pitchFamily="50" charset="-128"/>
                <a:cs typeface="Arial" panose="020B0604020202020204" pitchFamily="34" charset="0"/>
              </a:rPr>
              <a:t>ACTION</a:t>
            </a:r>
            <a:r>
              <a:rPr lang="ja-JP" altLang="en-US" sz="1100" b="1">
                <a:latin typeface="Arial" panose="020B0604020202020204" pitchFamily="34" charset="0"/>
                <a:ea typeface="Meiryo UI" panose="020B0604030504040204" pitchFamily="50" charset="-128"/>
                <a:cs typeface="Arial" panose="020B0604020202020204" pitchFamily="34" charset="0"/>
              </a:rPr>
              <a:t> </a:t>
            </a:r>
            <a:endParaRPr lang="en-GB" altLang="ja-JP" sz="1100" b="1" dirty="0">
              <a:latin typeface="Arial" panose="020B0604020202020204" pitchFamily="34" charset="0"/>
              <a:ea typeface="Meiryo UI" panose="020B0604030504040204" pitchFamily="50" charset="-128"/>
              <a:cs typeface="Arial" panose="020B0604020202020204" pitchFamily="34" charset="0"/>
            </a:endParaRPr>
          </a:p>
          <a:p>
            <a:r>
              <a:rPr lang="en-US" altLang="ja-JP" sz="1100" b="1" dirty="0">
                <a:solidFill>
                  <a:srgbClr val="00B050"/>
                </a:solidFill>
                <a:latin typeface="Arial" panose="020B0604020202020204" pitchFamily="34" charset="0"/>
                <a:ea typeface="Meiryo UI" panose="020B0604030504040204" pitchFamily="50" charset="-128"/>
                <a:cs typeface="Arial" panose="020B0604020202020204" pitchFamily="34" charset="0"/>
              </a:rPr>
              <a:t>Ball Mastery Moves Can Use:                                             Game Moves can use</a:t>
            </a:r>
          </a:p>
          <a:p>
            <a:pPr fontAlgn="t"/>
            <a:r>
              <a:rPr lang="en-US" sz="1100" dirty="0">
                <a:solidFill>
                  <a:srgbClr val="00B050"/>
                </a:solidFill>
                <a:latin typeface="Arial" pitchFamily="34" charset="0"/>
                <a:ea typeface="Times New Roman" pitchFamily="-111" charset="0"/>
                <a:cs typeface="Arial" pitchFamily="34" charset="0"/>
              </a:rPr>
              <a:t> </a:t>
            </a:r>
            <a:r>
              <a:rPr lang="en-GB" sz="1100" b="1" dirty="0">
                <a:solidFill>
                  <a:srgbClr val="00B050"/>
                </a:solidFill>
              </a:rPr>
              <a:t>Toe Taps   </a:t>
            </a:r>
          </a:p>
          <a:p>
            <a:pPr fontAlgn="t"/>
            <a:r>
              <a:rPr lang="en-GB" sz="1100" b="1" dirty="0">
                <a:solidFill>
                  <a:srgbClr val="00B050"/>
                </a:solidFill>
              </a:rPr>
              <a:t>Sole Taps                                                                                                       Drag Push</a:t>
            </a:r>
          </a:p>
          <a:p>
            <a:pPr fontAlgn="t"/>
            <a:r>
              <a:rPr lang="en-GB" sz="1100" b="1" dirty="0">
                <a:solidFill>
                  <a:srgbClr val="00B050"/>
                </a:solidFill>
              </a:rPr>
              <a:t>Slides                                                                                                             Scissors</a:t>
            </a:r>
            <a:endParaRPr lang="en-GB" sz="1100" dirty="0">
              <a:solidFill>
                <a:srgbClr val="00B050"/>
              </a:solidFill>
            </a:endParaRPr>
          </a:p>
          <a:p>
            <a:pPr fontAlgn="t"/>
            <a:r>
              <a:rPr lang="en-GB" sz="1100" b="1" dirty="0">
                <a:solidFill>
                  <a:srgbClr val="00B050"/>
                </a:solidFill>
              </a:rPr>
              <a:t>Single Cuts                                                                                                    Side Step</a:t>
            </a:r>
            <a:endParaRPr lang="en-GB" sz="1100" dirty="0">
              <a:solidFill>
                <a:srgbClr val="00B050"/>
              </a:solidFill>
            </a:endParaRPr>
          </a:p>
          <a:p>
            <a:pPr fontAlgn="t"/>
            <a:r>
              <a:rPr lang="en-GB" sz="1100" b="1" dirty="0">
                <a:solidFill>
                  <a:srgbClr val="00B050"/>
                </a:solidFill>
              </a:rPr>
              <a:t>Pull Push Inside</a:t>
            </a:r>
            <a:endParaRPr lang="en-GB" sz="1100" dirty="0">
              <a:solidFill>
                <a:srgbClr val="00B050"/>
              </a:solidFill>
            </a:endParaRPr>
          </a:p>
          <a:p>
            <a:endParaRPr lang="en-US" altLang="ja-JP" sz="1100" dirty="0">
              <a:latin typeface="Arial" panose="020B0604020202020204" pitchFamily="34" charset="0"/>
              <a:ea typeface="Meiryo UI" panose="020B0604030504040204" pitchFamily="50" charset="-128"/>
              <a:cs typeface="Arial" panose="020B0604020202020204" pitchFamily="34" charset="0"/>
            </a:endParaRPr>
          </a:p>
          <a:p>
            <a:r>
              <a:rPr lang="en-US" altLang="ja-JP" sz="1100" b="1" dirty="0">
                <a:latin typeface="Arial" panose="020B0604020202020204" pitchFamily="34" charset="0"/>
                <a:ea typeface="Meiryo UI" panose="020B0604030504040204" pitchFamily="50" charset="-128"/>
                <a:cs typeface="Arial" panose="020B0604020202020204" pitchFamily="34" charset="0"/>
              </a:rPr>
              <a:t>V1: </a:t>
            </a:r>
            <a:r>
              <a:rPr lang="en-US" altLang="ja-JP" sz="1100" dirty="0">
                <a:latin typeface="Arial" panose="020B0604020202020204" pitchFamily="34" charset="0"/>
                <a:ea typeface="Meiryo UI" panose="020B0604030504040204" pitchFamily="50" charset="-128"/>
                <a:cs typeface="Arial" panose="020B0604020202020204" pitchFamily="34" charset="0"/>
              </a:rPr>
              <a:t>On the coach’s signal, players start a Ball Master Move on the spot</a:t>
            </a:r>
          </a:p>
          <a:p>
            <a:r>
              <a:rPr lang="en-US" altLang="ja-JP" sz="1100" dirty="0">
                <a:latin typeface="Arial" panose="020B0604020202020204" pitchFamily="34" charset="0"/>
                <a:ea typeface="Meiryo UI" panose="020B0604030504040204" pitchFamily="50" charset="-128"/>
                <a:cs typeface="Arial" panose="020B0604020202020204" pitchFamily="34" charset="0"/>
              </a:rPr>
              <a:t>Coach calls a number, the numbered players zigzags around the circle doing the designated Ball Mastery Move. </a:t>
            </a:r>
          </a:p>
          <a:p>
            <a:r>
              <a:rPr lang="en-US" altLang="ja-JP" sz="1100" dirty="0">
                <a:latin typeface="Arial" panose="020B0604020202020204" pitchFamily="34" charset="0"/>
                <a:ea typeface="Meiryo UI" panose="020B0604030504040204" pitchFamily="50" charset="-128"/>
                <a:cs typeface="Arial" panose="020B0604020202020204" pitchFamily="34" charset="0"/>
              </a:rPr>
              <a:t>Develop into a race</a:t>
            </a:r>
          </a:p>
          <a:p>
            <a:endParaRPr lang="en-US" altLang="ja-JP" sz="1100" dirty="0">
              <a:solidFill>
                <a:srgbClr val="FF0000"/>
              </a:solidFill>
              <a:latin typeface="Arial" panose="020B0604020202020204" pitchFamily="34" charset="0"/>
              <a:ea typeface="Meiryo UI" panose="020B0604030504040204" pitchFamily="50" charset="-128"/>
              <a:cs typeface="Arial" panose="020B0604020202020204" pitchFamily="34" charset="0"/>
            </a:endParaRPr>
          </a:p>
          <a:p>
            <a:r>
              <a:rPr lang="en-US" altLang="ja-JP" sz="1100" b="1" dirty="0">
                <a:solidFill>
                  <a:srgbClr val="FF0000"/>
                </a:solidFill>
                <a:latin typeface="Arial" panose="020B0604020202020204" pitchFamily="34" charset="0"/>
                <a:ea typeface="Meiryo UI" panose="020B0604030504040204" pitchFamily="50" charset="-128"/>
                <a:cs typeface="Arial" panose="020B0604020202020204" pitchFamily="34" charset="0"/>
              </a:rPr>
              <a:t>Make Harder</a:t>
            </a:r>
          </a:p>
          <a:p>
            <a:r>
              <a:rPr lang="en-US" altLang="ja-JP" sz="1100" dirty="0">
                <a:solidFill>
                  <a:srgbClr val="FF0000"/>
                </a:solidFill>
                <a:latin typeface="Arial" panose="020B0604020202020204" pitchFamily="34" charset="0"/>
                <a:ea typeface="Meiryo UI" panose="020B0604030504040204" pitchFamily="50" charset="-128"/>
                <a:cs typeface="Arial" panose="020B0604020202020204" pitchFamily="34" charset="0"/>
              </a:rPr>
              <a:t>V2 : Same action but players do a different Ball Mastery Moves on each zig zag</a:t>
            </a:r>
          </a:p>
          <a:p>
            <a:r>
              <a:rPr lang="en-US" altLang="ja-JP" sz="1100" dirty="0">
                <a:solidFill>
                  <a:srgbClr val="FF0000"/>
                </a:solidFill>
                <a:latin typeface="Arial" panose="020B0604020202020204" pitchFamily="34" charset="0"/>
                <a:ea typeface="Meiryo UI" panose="020B0604030504040204" pitchFamily="50" charset="-128"/>
                <a:cs typeface="Arial" panose="020B0604020202020204" pitchFamily="34" charset="0"/>
              </a:rPr>
              <a:t>Develop into a race</a:t>
            </a:r>
          </a:p>
          <a:p>
            <a:pPr fontAlgn="t"/>
            <a:r>
              <a:rPr lang="en-US" sz="1100" dirty="0">
                <a:latin typeface="Arial" pitchFamily="34" charset="0"/>
                <a:ea typeface="Times New Roman" pitchFamily="-111" charset="0"/>
                <a:cs typeface="Arial" pitchFamily="34" charset="0"/>
              </a:rPr>
              <a:t>                                                </a:t>
            </a:r>
            <a:endParaRPr lang="en-US" sz="1100" dirty="0">
              <a:solidFill>
                <a:schemeClr val="accent1"/>
              </a:solidFill>
              <a:latin typeface="Arial" panose="020B0604020202020204" pitchFamily="34" charset="0"/>
              <a:ea typeface="Meiryo UI" panose="020B0604030504040204" pitchFamily="50" charset="-128"/>
              <a:cs typeface="Arial" panose="020B0604020202020204" pitchFamily="34" charset="0"/>
            </a:endParaRPr>
          </a:p>
          <a:p>
            <a:r>
              <a:rPr lang="en-US" sz="1100" b="1" dirty="0">
                <a:solidFill>
                  <a:schemeClr val="accent1"/>
                </a:solidFill>
                <a:latin typeface="Arial" panose="020B0604020202020204" pitchFamily="34" charset="0"/>
                <a:cs typeface="Arial" panose="020B0604020202020204" pitchFamily="34" charset="0"/>
              </a:rPr>
              <a:t>COACH TIP TO PLAYER</a:t>
            </a:r>
            <a:br>
              <a:rPr lang="en-US" sz="1100" b="1" dirty="0">
                <a:solidFill>
                  <a:schemeClr val="accent1"/>
                </a:solidFill>
                <a:latin typeface="Arial" panose="020B0604020202020204" pitchFamily="34" charset="0"/>
                <a:cs typeface="Arial" panose="020B0604020202020204" pitchFamily="34" charset="0"/>
              </a:rPr>
            </a:br>
            <a:r>
              <a:rPr lang="en-US" sz="1100" dirty="0">
                <a:solidFill>
                  <a:schemeClr val="accent1"/>
                </a:solidFill>
                <a:latin typeface="Arial" panose="020B0604020202020204" pitchFamily="34" charset="0"/>
                <a:ea typeface="Meiryo UI" panose="020B0604030504040204" pitchFamily="50" charset="-128"/>
                <a:cs typeface="Arial" panose="020B0604020202020204" pitchFamily="34" charset="0"/>
              </a:rPr>
              <a:t>Eyes up so you can make your Move at the right time &amp; place</a:t>
            </a: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 name="Group 7">
            <a:extLst>
              <a:ext uri="{FF2B5EF4-FFF2-40B4-BE49-F238E27FC236}">
                <a16:creationId xmlns:a16="http://schemas.microsoft.com/office/drawing/2014/main" id="{8BE1AFBF-EAD2-40E9-981C-3FB54E4C70A1}"/>
              </a:ext>
            </a:extLst>
          </p:cNvPr>
          <p:cNvGrpSpPr/>
          <p:nvPr/>
        </p:nvGrpSpPr>
        <p:grpSpPr>
          <a:xfrm>
            <a:off x="252046" y="817670"/>
            <a:ext cx="6350635" cy="3001976"/>
            <a:chOff x="252046" y="817670"/>
            <a:chExt cx="6350635" cy="3001976"/>
          </a:xfrm>
        </p:grpSpPr>
        <p:pic>
          <p:nvPicPr>
            <p:cNvPr id="5" name="Picture 2" descr="C:\Users\Nakagawa\Desktop\AC20th2018\ダウンロード (3).png">
              <a:extLst>
                <a:ext uri="{FF2B5EF4-FFF2-40B4-BE49-F238E27FC236}">
                  <a16:creationId xmlns:a16="http://schemas.microsoft.com/office/drawing/2014/main" id="{BBCFB1B9-FDCB-E844-B7B8-59085F601B0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2046" y="817670"/>
              <a:ext cx="6350635" cy="3001976"/>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2" name="図 2">
              <a:extLst>
                <a:ext uri="{FF2B5EF4-FFF2-40B4-BE49-F238E27FC236}">
                  <a16:creationId xmlns:a16="http://schemas.microsoft.com/office/drawing/2014/main" id="{B4F50BD1-942F-42E2-BA1B-439A6CBEAB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0112" y="1896431"/>
              <a:ext cx="1377582" cy="617107"/>
            </a:xfrm>
            <a:prstGeom prst="rect">
              <a:avLst/>
            </a:prstGeom>
          </p:spPr>
        </p:pic>
      </p:grpSp>
    </p:spTree>
    <p:extLst>
      <p:ext uri="{BB962C8B-B14F-4D97-AF65-F5344CB8AC3E}">
        <p14:creationId xmlns:p14="http://schemas.microsoft.com/office/powerpoint/2010/main" val="3346338288"/>
      </p:ext>
    </p:extLst>
  </p:cSld>
  <p:clrMapOvr>
    <a:masterClrMapping/>
  </p:clrMapOvr>
  <mc:AlternateContent xmlns:mc="http://schemas.openxmlformats.org/markup-compatibility/2006" xmlns:p14="http://schemas.microsoft.com/office/powerpoint/2010/main">
    <mc:Choice Requires="p14">
      <p:transition spd="slow" p14:dur="2000" advTm="23626"/>
    </mc:Choice>
    <mc:Fallback xmlns="">
      <p:transition spd="slow" advTm="2362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493512" y="295137"/>
            <a:ext cx="3870974" cy="539552"/>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sz="1800" b="1" cap="all" dirty="0">
                <a:solidFill>
                  <a:prstClr val="black"/>
                </a:solidFill>
                <a:latin typeface="Franklin Gothic Heavy" charset="0"/>
                <a:ea typeface="+mn-ea"/>
                <a:cs typeface="+mn-cs"/>
              </a:rPr>
              <a:t>Ball Mastery (bm8) </a:t>
            </a:r>
          </a:p>
          <a:p>
            <a:endParaRPr lang="en-US" altLang="ja-JP" sz="13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Text Box 3"/>
          <p:cNvSpPr txBox="1">
            <a:spLocks noChangeArrowheads="1"/>
          </p:cNvSpPr>
          <p:nvPr/>
        </p:nvSpPr>
        <p:spPr bwMode="auto">
          <a:xfrm>
            <a:off x="163286" y="4288118"/>
            <a:ext cx="6531427" cy="3909146"/>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27432" tIns="27432" rIns="27432" bIns="27432"/>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r>
              <a:rPr lang="en-US" altLang="ja-JP" sz="1200" b="1" dirty="0">
                <a:latin typeface="Arial" panose="020B0604020202020204" pitchFamily="34" charset="0"/>
                <a:ea typeface="Meiryo UI" panose="020B0604030504040204" pitchFamily="50" charset="-128"/>
                <a:cs typeface="Arial" panose="020B0604020202020204" pitchFamily="34" charset="0"/>
              </a:rPr>
              <a:t>Purpose: To Improve the Quality &amp; Speed of Ball Mastery.</a:t>
            </a:r>
          </a:p>
          <a:p>
            <a:endParaRPr lang="en-US" altLang="ja-JP" sz="1200" b="1" dirty="0">
              <a:latin typeface="Arial" panose="020B0604020202020204" pitchFamily="34" charset="0"/>
              <a:ea typeface="Meiryo UI" panose="020B0604030504040204" pitchFamily="50" charset="-128"/>
              <a:cs typeface="Arial" panose="020B0604020202020204" pitchFamily="34" charset="0"/>
            </a:endParaRPr>
          </a:p>
          <a:p>
            <a:r>
              <a:rPr lang="en-US" altLang="ja-JP" sz="1200" b="1" dirty="0">
                <a:latin typeface="Arial" panose="020B0604020202020204" pitchFamily="34" charset="0"/>
                <a:ea typeface="Meiryo UI" panose="020B0604030504040204" pitchFamily="50" charset="-128"/>
                <a:cs typeface="Arial" panose="020B0604020202020204" pitchFamily="34" charset="0"/>
              </a:rPr>
              <a:t>SET</a:t>
            </a:r>
            <a:r>
              <a:rPr lang="ja-JP" altLang="en-US" sz="1200" b="1" dirty="0">
                <a:latin typeface="Arial" panose="020B0604020202020204" pitchFamily="34" charset="0"/>
                <a:ea typeface="Meiryo UI" panose="020B0604030504040204" pitchFamily="50" charset="-128"/>
                <a:cs typeface="Arial" panose="020B0604020202020204" pitchFamily="34" charset="0"/>
              </a:rPr>
              <a:t> </a:t>
            </a:r>
            <a:r>
              <a:rPr lang="en-US" altLang="ja-JP" sz="1200" b="1" dirty="0">
                <a:latin typeface="Arial" panose="020B0604020202020204" pitchFamily="34" charset="0"/>
                <a:ea typeface="Meiryo UI" panose="020B0604030504040204" pitchFamily="50" charset="-128"/>
                <a:cs typeface="Arial" panose="020B0604020202020204" pitchFamily="34" charset="0"/>
              </a:rPr>
              <a:t>UP</a:t>
            </a:r>
            <a:br>
              <a:rPr lang="en-GB" altLang="ja-JP" sz="1200" b="1" dirty="0">
                <a:latin typeface="Arial" panose="020B0604020202020204" pitchFamily="34" charset="0"/>
                <a:ea typeface="Meiryo UI" panose="020B0604030504040204" pitchFamily="50" charset="-128"/>
                <a:cs typeface="Arial" panose="020B0604020202020204" pitchFamily="34" charset="0"/>
              </a:rPr>
            </a:br>
            <a:r>
              <a:rPr lang="en-US" altLang="ja-JP" sz="1200" dirty="0">
                <a:latin typeface="Arial" panose="020B0604020202020204" pitchFamily="34" charset="0"/>
                <a:ea typeface="Meiryo UI" panose="020B0604030504040204" pitchFamily="50" charset="-128"/>
                <a:cs typeface="Arial" panose="020B0604020202020204" pitchFamily="34" charset="0"/>
              </a:rPr>
              <a:t> In a 20x20yd square, 12 players at the all sides 3 players each with a ball.</a:t>
            </a:r>
          </a:p>
          <a:p>
            <a:endParaRPr lang="en-US" sz="1200" dirty="0">
              <a:latin typeface="Arial" panose="020B0604020202020204" pitchFamily="34" charset="0"/>
              <a:ea typeface="Meiryo UI" panose="020B0604030504040204" pitchFamily="50" charset="-128"/>
              <a:cs typeface="Arial" panose="020B0604020202020204" pitchFamily="34" charset="0"/>
            </a:endParaRPr>
          </a:p>
          <a:p>
            <a:r>
              <a:rPr lang="en-US" altLang="ja-JP" sz="1200" b="1" dirty="0">
                <a:latin typeface="Arial" panose="020B0604020202020204" pitchFamily="34" charset="0"/>
                <a:ea typeface="Meiryo UI" panose="020B0604030504040204" pitchFamily="50" charset="-128"/>
                <a:cs typeface="Arial" panose="020B0604020202020204" pitchFamily="34" charset="0"/>
              </a:rPr>
              <a:t>ACTION</a:t>
            </a:r>
            <a:endParaRPr lang="en-US" altLang="ja-JP" sz="1200" dirty="0">
              <a:latin typeface="Arial" panose="020B0604020202020204" pitchFamily="34" charset="0"/>
              <a:ea typeface="Meiryo UI" panose="020B0604030504040204" pitchFamily="50" charset="-128"/>
              <a:cs typeface="Arial" panose="020B0604020202020204" pitchFamily="34" charset="0"/>
            </a:endParaRPr>
          </a:p>
          <a:p>
            <a:r>
              <a:rPr lang="en-US" altLang="ja-JP" sz="1200" b="1" dirty="0">
                <a:latin typeface="Arial" panose="020B0604020202020204" pitchFamily="34" charset="0"/>
                <a:ea typeface="Meiryo UI" panose="020B0604030504040204" pitchFamily="50" charset="-128"/>
                <a:cs typeface="Arial" panose="020B0604020202020204" pitchFamily="34" charset="0"/>
              </a:rPr>
              <a:t>V1: </a:t>
            </a:r>
            <a:r>
              <a:rPr lang="en-US" altLang="ja-JP" sz="1200" dirty="0">
                <a:latin typeface="Arial" panose="020B0604020202020204" pitchFamily="34" charset="0"/>
                <a:ea typeface="Meiryo UI" panose="020B0604030504040204" pitchFamily="50" charset="-128"/>
                <a:cs typeface="Arial" panose="020B0604020202020204" pitchFamily="34" charset="0"/>
              </a:rPr>
              <a:t>On the coach’s signal, North and South side's players go to other sides Then West &amp; East.</a:t>
            </a:r>
          </a:p>
          <a:p>
            <a:endParaRPr lang="en-US" altLang="ja-JP" sz="1200" dirty="0">
              <a:latin typeface="Arial" panose="020B0604020202020204" pitchFamily="34" charset="0"/>
              <a:ea typeface="Meiryo UI" panose="020B0604030504040204" pitchFamily="50" charset="-128"/>
              <a:cs typeface="Arial" panose="020B0604020202020204" pitchFamily="34" charset="0"/>
            </a:endParaRPr>
          </a:p>
          <a:p>
            <a:r>
              <a:rPr lang="en-US" altLang="ja-JP" sz="1200" b="1" dirty="0">
                <a:solidFill>
                  <a:srgbClr val="FF0000"/>
                </a:solidFill>
                <a:latin typeface="Arial" panose="020B0604020202020204" pitchFamily="34" charset="0"/>
                <a:ea typeface="Meiryo UI" panose="020B0604030504040204" pitchFamily="50" charset="-128"/>
                <a:cs typeface="Arial" panose="020B0604020202020204" pitchFamily="34" charset="0"/>
              </a:rPr>
              <a:t>Make Harder</a:t>
            </a:r>
          </a:p>
          <a:p>
            <a:r>
              <a:rPr lang="en-US" altLang="ja-JP" sz="1200" dirty="0">
                <a:solidFill>
                  <a:srgbClr val="FF0000"/>
                </a:solidFill>
                <a:latin typeface="Arial" panose="020B0604020202020204" pitchFamily="34" charset="0"/>
                <a:ea typeface="Meiryo UI" panose="020B0604030504040204" pitchFamily="50" charset="-128"/>
                <a:cs typeface="Arial" panose="020B0604020202020204" pitchFamily="34" charset="0"/>
              </a:rPr>
              <a:t>V2: All go together causing less space.</a:t>
            </a:r>
          </a:p>
          <a:p>
            <a:r>
              <a:rPr lang="en-US" altLang="ja-JP" sz="1200" dirty="0">
                <a:solidFill>
                  <a:srgbClr val="FF0000"/>
                </a:solidFill>
                <a:latin typeface="Arial" panose="020B0604020202020204" pitchFamily="34" charset="0"/>
                <a:ea typeface="Meiryo UI" panose="020B0604030504040204" pitchFamily="50" charset="-128"/>
                <a:cs typeface="Arial" panose="020B0604020202020204" pitchFamily="34" charset="0"/>
              </a:rPr>
              <a:t>V3: Competition Both North &amp; South players go together, doing one of the Ball Mastery Moves that the Coach calls out, when the coach shouts “sit” the players have to sit on the ball, the last player the coach selects that sits on the ball goes back to the start line. First player that crosses finish line wins.</a:t>
            </a:r>
          </a:p>
          <a:p>
            <a:endParaRPr lang="en-US" altLang="ja-JP" sz="1200" b="1" dirty="0">
              <a:latin typeface="Arial" panose="020B0604020202020204" pitchFamily="34" charset="0"/>
              <a:ea typeface="Meiryo UI" panose="020B0604030504040204" pitchFamily="50" charset="-128"/>
              <a:cs typeface="Arial" panose="020B0604020202020204" pitchFamily="34" charset="0"/>
            </a:endParaRPr>
          </a:p>
          <a:p>
            <a:r>
              <a:rPr lang="en-US" sz="1200" b="1" dirty="0">
                <a:solidFill>
                  <a:schemeClr val="accent1"/>
                </a:solidFill>
                <a:latin typeface="Arial" panose="020B0604020202020204" pitchFamily="34" charset="0"/>
                <a:cs typeface="Arial" panose="020B0604020202020204" pitchFamily="34" charset="0"/>
              </a:rPr>
              <a:t>COACH TIP TO PLAYER </a:t>
            </a:r>
            <a:br>
              <a:rPr lang="en-US" sz="1200" b="1" dirty="0">
                <a:solidFill>
                  <a:schemeClr val="accent1"/>
                </a:solidFill>
                <a:latin typeface="Arial" panose="020B0604020202020204" pitchFamily="34" charset="0"/>
                <a:ea typeface="Meiryo UI" panose="020B0604030504040204" pitchFamily="50" charset="-128"/>
                <a:cs typeface="Arial" panose="020B0604020202020204" pitchFamily="34" charset="0"/>
              </a:rPr>
            </a:br>
            <a:r>
              <a:rPr lang="en-US" altLang="ja-JP" sz="1200" dirty="0">
                <a:solidFill>
                  <a:schemeClr val="accent1"/>
                </a:solidFill>
                <a:latin typeface="Arial" panose="020B0604020202020204" pitchFamily="34" charset="0"/>
                <a:ea typeface="Meiryo UI" panose="020B0604030504040204" pitchFamily="50" charset="-128"/>
                <a:cs typeface="Arial" panose="020B0604020202020204" pitchFamily="34" charset="0"/>
              </a:rPr>
              <a:t>Eyes up for not to hit other players. Move both feet quickly and accuracy.</a:t>
            </a:r>
          </a:p>
          <a:p>
            <a:r>
              <a:rPr lang="ja-JP" altLang="en-US" sz="1200" dirty="0">
                <a:solidFill>
                  <a:schemeClr val="accent1"/>
                </a:solidFill>
                <a:latin typeface="Arial" panose="020B0604020202020204" pitchFamily="34" charset="0"/>
                <a:ea typeface="Meiryo UI" panose="020B0604030504040204" pitchFamily="50" charset="-128"/>
                <a:cs typeface="Arial" panose="020B0604020202020204" pitchFamily="34" charset="0"/>
              </a:rPr>
              <a:t>　　　　　　　　　　　　</a:t>
            </a:r>
            <a:endParaRPr lang="en-US" altLang="ja-JP" sz="1200" dirty="0">
              <a:solidFill>
                <a:schemeClr val="accent1"/>
              </a:solidFill>
              <a:latin typeface="Arial" panose="020B0604020202020204" pitchFamily="34" charset="0"/>
              <a:ea typeface="Meiryo UI" panose="020B0604030504040204" pitchFamily="50" charset="-128"/>
              <a:cs typeface="Arial" panose="020B0604020202020204" pitchFamily="34" charset="0"/>
            </a:endParaRPr>
          </a:p>
        </p:txBody>
      </p:sp>
      <p:grpSp>
        <p:nvGrpSpPr>
          <p:cNvPr id="2" name="Group 1">
            <a:extLst>
              <a:ext uri="{FF2B5EF4-FFF2-40B4-BE49-F238E27FC236}">
                <a16:creationId xmlns:a16="http://schemas.microsoft.com/office/drawing/2014/main" id="{EDFB908D-DBDB-44B2-8EF1-69AB91A0D4EA}"/>
              </a:ext>
            </a:extLst>
          </p:cNvPr>
          <p:cNvGrpSpPr/>
          <p:nvPr/>
        </p:nvGrpSpPr>
        <p:grpSpPr>
          <a:xfrm>
            <a:off x="163286" y="946737"/>
            <a:ext cx="6531427" cy="3087382"/>
            <a:chOff x="163286" y="946737"/>
            <a:chExt cx="6531427" cy="3087382"/>
          </a:xfrm>
        </p:grpSpPr>
        <p:pic>
          <p:nvPicPr>
            <p:cNvPr id="2050" name="Picture 2" descr="C:\Users\Nakagawa\Desktop\AC20th2018\ダウンロード (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286" y="946737"/>
              <a:ext cx="6531427" cy="3087382"/>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6" name="図 2">
              <a:extLst>
                <a:ext uri="{FF2B5EF4-FFF2-40B4-BE49-F238E27FC236}">
                  <a16:creationId xmlns:a16="http://schemas.microsoft.com/office/drawing/2014/main" id="{96D0CD03-C988-4072-AE38-3DA868A735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7143" y="2181874"/>
              <a:ext cx="1377582" cy="617107"/>
            </a:xfrm>
            <a:prstGeom prst="rect">
              <a:avLst/>
            </a:prstGeom>
          </p:spPr>
        </p:pic>
      </p:grpSp>
      <p:pic>
        <p:nvPicPr>
          <p:cNvPr id="7" name="Picture 6">
            <a:extLst>
              <a:ext uri="{FF2B5EF4-FFF2-40B4-BE49-F238E27FC236}">
                <a16:creationId xmlns:a16="http://schemas.microsoft.com/office/drawing/2014/main" id="{50E40BA0-CC87-4E84-8F6F-521144D5F658}"/>
              </a:ext>
            </a:extLst>
          </p:cNvPr>
          <p:cNvPicPr>
            <a:picLocks noChangeAspect="1"/>
          </p:cNvPicPr>
          <p:nvPr/>
        </p:nvPicPr>
        <p:blipFill>
          <a:blip r:embed="rId4"/>
          <a:stretch>
            <a:fillRect/>
          </a:stretch>
        </p:blipFill>
        <p:spPr>
          <a:xfrm>
            <a:off x="2717799" y="8326330"/>
            <a:ext cx="1422400" cy="719347"/>
          </a:xfrm>
          <a:prstGeom prst="rect">
            <a:avLst/>
          </a:prstGeom>
        </p:spPr>
      </p:pic>
    </p:spTree>
    <p:extLst>
      <p:ext uri="{BB962C8B-B14F-4D97-AF65-F5344CB8AC3E}">
        <p14:creationId xmlns:p14="http://schemas.microsoft.com/office/powerpoint/2010/main" val="1047405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Charlie Cooke\My Documents\ASC_Session_Image_22-6-2013_1550.png"/>
          <p:cNvPicPr/>
          <p:nvPr/>
        </p:nvPicPr>
        <p:blipFill>
          <a:blip r:embed="rId3" cstate="email">
            <a:extLst>
              <a:ext uri="{28A0092B-C50C-407E-A947-70E740481C1C}">
                <a14:useLocalDpi xmlns:a14="http://schemas.microsoft.com/office/drawing/2010/main"/>
              </a:ext>
            </a:extLst>
          </a:blip>
          <a:srcRect/>
          <a:stretch>
            <a:fillRect/>
          </a:stretch>
        </p:blipFill>
        <p:spPr bwMode="auto">
          <a:xfrm>
            <a:off x="307156" y="1011917"/>
            <a:ext cx="6243688" cy="3197920"/>
          </a:xfrm>
          <a:prstGeom prst="rect">
            <a:avLst/>
          </a:prstGeom>
          <a:noFill/>
          <a:ln>
            <a:solidFill>
              <a:schemeClr val="tx1"/>
            </a:solidFill>
          </a:ln>
        </p:spPr>
      </p:pic>
      <p:sp>
        <p:nvSpPr>
          <p:cNvPr id="3" name="TextBox 2"/>
          <p:cNvSpPr txBox="1"/>
          <p:nvPr/>
        </p:nvSpPr>
        <p:spPr>
          <a:xfrm>
            <a:off x="280333" y="4416536"/>
            <a:ext cx="6297334" cy="3801041"/>
          </a:xfrm>
          <a:prstGeom prst="rect">
            <a:avLst/>
          </a:prstGeom>
          <a:noFill/>
          <a:ln>
            <a:solidFill>
              <a:schemeClr val="tx1"/>
            </a:solidFill>
          </a:ln>
        </p:spPr>
        <p:txBody>
          <a:bodyPr wrap="square" rtlCol="0">
            <a:spAutoFit/>
          </a:bodyPr>
          <a:lstStyle/>
          <a:p>
            <a:r>
              <a:rPr lang="en-US" sz="1150" b="1" dirty="0">
                <a:latin typeface="Arial" pitchFamily="34" charset="0"/>
                <a:cs typeface="Arial" pitchFamily="34" charset="0"/>
              </a:rPr>
              <a:t>Purpose: To Improve the Quality &amp; Speed of Ball Mastery.</a:t>
            </a:r>
          </a:p>
          <a:p>
            <a:endParaRPr lang="en-US" sz="1150" b="1" dirty="0">
              <a:latin typeface="Arial" pitchFamily="34" charset="0"/>
              <a:cs typeface="Arial" pitchFamily="34" charset="0"/>
            </a:endParaRPr>
          </a:p>
          <a:p>
            <a:r>
              <a:rPr lang="en-US" sz="1150" b="1" dirty="0">
                <a:latin typeface="Arial" pitchFamily="34" charset="0"/>
                <a:cs typeface="Arial" pitchFamily="34" charset="0"/>
              </a:rPr>
              <a:t>SET UP</a:t>
            </a:r>
          </a:p>
          <a:p>
            <a:r>
              <a:rPr lang="en-US" sz="1150" dirty="0">
                <a:latin typeface="Arial" pitchFamily="34" charset="0"/>
                <a:cs typeface="Arial" pitchFamily="34" charset="0"/>
              </a:rPr>
              <a:t>Groups of 4 players with a ball each in a 5 yard square with a working player in the middle.</a:t>
            </a:r>
          </a:p>
          <a:p>
            <a:endParaRPr lang="en-US" sz="1150" b="1" dirty="0">
              <a:latin typeface="Arial" pitchFamily="34" charset="0"/>
              <a:cs typeface="Arial" pitchFamily="34" charset="0"/>
            </a:endParaRPr>
          </a:p>
          <a:p>
            <a:r>
              <a:rPr lang="en-US" sz="1150" b="1" dirty="0">
                <a:latin typeface="Arial" pitchFamily="34" charset="0"/>
                <a:cs typeface="Arial" pitchFamily="34" charset="0"/>
              </a:rPr>
              <a:t>ACTION</a:t>
            </a:r>
            <a:endParaRPr lang="en-US" sz="1150" dirty="0">
              <a:latin typeface="Arial" pitchFamily="34" charset="0"/>
              <a:cs typeface="Arial" pitchFamily="34" charset="0"/>
            </a:endParaRPr>
          </a:p>
          <a:p>
            <a:r>
              <a:rPr lang="en-US" sz="1150" dirty="0">
                <a:latin typeface="Arial" pitchFamily="34" charset="0"/>
                <a:cs typeface="Arial" pitchFamily="34" charset="0"/>
              </a:rPr>
              <a:t>V1: Outside players repeating a ball mastery move then passing to middle player who passes back, then turns clockwise to receive from the next player.</a:t>
            </a:r>
          </a:p>
          <a:p>
            <a:r>
              <a:rPr lang="en-US" sz="1150" dirty="0">
                <a:latin typeface="Arial" pitchFamily="34" charset="0"/>
                <a:cs typeface="Arial" pitchFamily="34" charset="0"/>
              </a:rPr>
              <a:t>Outside players do a Ball Mastery Move, middle player,  two or one touch passing.</a:t>
            </a:r>
          </a:p>
          <a:p>
            <a:r>
              <a:rPr lang="en-US" sz="1150" dirty="0">
                <a:latin typeface="Arial" pitchFamily="34" charset="0"/>
                <a:cs typeface="Arial" pitchFamily="34" charset="0"/>
              </a:rPr>
              <a:t>Change middle player each 30/45 seconds.</a:t>
            </a:r>
          </a:p>
          <a:p>
            <a:endParaRPr lang="en-US" sz="1150" b="1" dirty="0">
              <a:solidFill>
                <a:srgbClr val="FF0000"/>
              </a:solidFill>
              <a:latin typeface="Arial" pitchFamily="34" charset="0"/>
              <a:cs typeface="Arial" pitchFamily="34" charset="0"/>
            </a:endParaRPr>
          </a:p>
          <a:p>
            <a:r>
              <a:rPr lang="en-US" sz="1150" b="1" dirty="0">
                <a:solidFill>
                  <a:srgbClr val="FF0000"/>
                </a:solidFill>
                <a:latin typeface="Arial" pitchFamily="34" charset="0"/>
                <a:cs typeface="Arial" pitchFamily="34" charset="0"/>
              </a:rPr>
              <a:t>Make Harder</a:t>
            </a:r>
          </a:p>
          <a:p>
            <a:r>
              <a:rPr lang="en-US" sz="1150" b="1" dirty="0">
                <a:solidFill>
                  <a:srgbClr val="FF0000"/>
                </a:solidFill>
                <a:latin typeface="Arial" pitchFamily="34" charset="0"/>
                <a:cs typeface="Arial" pitchFamily="34" charset="0"/>
              </a:rPr>
              <a:t>V2: Outside players do a ball mastery Move ,pass to middle player who does a Ball Mastery Move  and switches places with perimeter player.</a:t>
            </a:r>
          </a:p>
          <a:p>
            <a:r>
              <a:rPr lang="en-US" sz="1150" b="1" dirty="0">
                <a:solidFill>
                  <a:srgbClr val="FF0000"/>
                </a:solidFill>
                <a:latin typeface="Arial" pitchFamily="34" charset="0"/>
                <a:cs typeface="Arial" pitchFamily="34" charset="0"/>
              </a:rPr>
              <a:t>V3: Groups compete against each other. First team to 20 passes from middle player wins.</a:t>
            </a:r>
          </a:p>
          <a:p>
            <a:endParaRPr lang="en-GB" sz="1150" dirty="0">
              <a:latin typeface="Arial" pitchFamily="34" charset="0"/>
              <a:cs typeface="Arial" pitchFamily="34" charset="0"/>
            </a:endParaRPr>
          </a:p>
          <a:p>
            <a:endParaRPr lang="en-US" sz="1150" b="1" dirty="0">
              <a:latin typeface="Arial" pitchFamily="34" charset="0"/>
              <a:cs typeface="Arial" pitchFamily="34" charset="0"/>
            </a:endParaRPr>
          </a:p>
          <a:p>
            <a:r>
              <a:rPr lang="en-US" sz="1150" b="1" dirty="0">
                <a:solidFill>
                  <a:schemeClr val="accent1"/>
                </a:solidFill>
                <a:latin typeface="Arial"/>
              </a:rPr>
              <a:t>COACH TIP TO PLAYER </a:t>
            </a:r>
            <a:endParaRPr lang="en-US" sz="1150" b="1" dirty="0">
              <a:solidFill>
                <a:schemeClr val="accent1"/>
              </a:solidFill>
              <a:latin typeface="Arial" pitchFamily="34" charset="0"/>
              <a:cs typeface="Arial" pitchFamily="34" charset="0"/>
            </a:endParaRPr>
          </a:p>
          <a:p>
            <a:r>
              <a:rPr lang="en-US" sz="1150" dirty="0">
                <a:solidFill>
                  <a:schemeClr val="accent1"/>
                </a:solidFill>
                <a:latin typeface="Arial" pitchFamily="34" charset="0"/>
                <a:cs typeface="Arial" pitchFamily="34" charset="0"/>
              </a:rPr>
              <a:t>Sneak a look up occasionally.</a:t>
            </a:r>
          </a:p>
          <a:p>
            <a:endParaRPr lang="en-US" sz="1100" dirty="0">
              <a:latin typeface="Arial" pitchFamily="34" charset="0"/>
              <a:cs typeface="Arial" pitchFamily="34" charset="0"/>
            </a:endParaRPr>
          </a:p>
        </p:txBody>
      </p:sp>
      <p:sp>
        <p:nvSpPr>
          <p:cNvPr id="6" name="TextBox 5"/>
          <p:cNvSpPr txBox="1"/>
          <p:nvPr/>
        </p:nvSpPr>
        <p:spPr>
          <a:xfrm>
            <a:off x="2082420" y="256832"/>
            <a:ext cx="2623923" cy="646331"/>
          </a:xfrm>
          <a:prstGeom prst="rect">
            <a:avLst/>
          </a:prstGeom>
          <a:noFill/>
        </p:spPr>
        <p:txBody>
          <a:bodyPr wrap="none" rtlCol="0">
            <a:spAutoFit/>
          </a:bodyPr>
          <a:lstStyle/>
          <a:p>
            <a:pPr algn="ctr"/>
            <a:r>
              <a:rPr kumimoji="1" lang="en-US" b="1" cap="all" dirty="0">
                <a:solidFill>
                  <a:prstClr val="black"/>
                </a:solidFill>
                <a:latin typeface="Franklin Gothic Heavy" charset="0"/>
              </a:rPr>
              <a:t>Ball Mastery (BM9)</a:t>
            </a:r>
          </a:p>
          <a:p>
            <a:endParaRPr lang="en-US" dirty="0"/>
          </a:p>
        </p:txBody>
      </p:sp>
      <p:pic>
        <p:nvPicPr>
          <p:cNvPr id="8" name="Picture 7">
            <a:extLst>
              <a:ext uri="{FF2B5EF4-FFF2-40B4-BE49-F238E27FC236}">
                <a16:creationId xmlns:a16="http://schemas.microsoft.com/office/drawing/2014/main" id="{A15CC580-F38B-4E84-A00E-408E7990B1DB}"/>
              </a:ext>
            </a:extLst>
          </p:cNvPr>
          <p:cNvPicPr>
            <a:picLocks noChangeAspect="1"/>
          </p:cNvPicPr>
          <p:nvPr/>
        </p:nvPicPr>
        <p:blipFill>
          <a:blip r:embed="rId4"/>
          <a:stretch>
            <a:fillRect/>
          </a:stretch>
        </p:blipFill>
        <p:spPr>
          <a:xfrm>
            <a:off x="2805262" y="8326330"/>
            <a:ext cx="1422400" cy="719347"/>
          </a:xfrm>
          <a:prstGeom prst="rect">
            <a:avLst/>
          </a:prstGeom>
        </p:spPr>
      </p:pic>
    </p:spTree>
    <p:extLst>
      <p:ext uri="{BB962C8B-B14F-4D97-AF65-F5344CB8AC3E}">
        <p14:creationId xmlns:p14="http://schemas.microsoft.com/office/powerpoint/2010/main" val="2231886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2585</Words>
  <Application>Microsoft Office PowerPoint</Application>
  <PresentationFormat>On-screen Show (4:3)</PresentationFormat>
  <Paragraphs>347</Paragraphs>
  <Slides>18</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Meiryo UI</vt:lpstr>
      <vt:lpstr>Arial</vt:lpstr>
      <vt:lpstr>Calibri</vt:lpstr>
      <vt:lpstr>Calibri Light</vt:lpstr>
      <vt:lpstr>Franklin Gothic Heavy</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Sportsmethod USA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 Cooke</dc:creator>
  <cp:lastModifiedBy>Emily Galustian</cp:lastModifiedBy>
  <cp:revision>1727</cp:revision>
  <cp:lastPrinted>2019-09-20T08:29:51Z</cp:lastPrinted>
  <dcterms:created xsi:type="dcterms:W3CDTF">2016-10-21T10:06:40Z</dcterms:created>
  <dcterms:modified xsi:type="dcterms:W3CDTF">2020-09-07T12:30:18Z</dcterms:modified>
</cp:coreProperties>
</file>