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689" r:id="rId2"/>
  </p:sldMasterIdLst>
  <p:notesMasterIdLst>
    <p:notesMasterId r:id="rId33"/>
  </p:notesMasterIdLst>
  <p:handoutMasterIdLst>
    <p:handoutMasterId r:id="rId34"/>
  </p:handoutMasterIdLst>
  <p:sldIdLst>
    <p:sldId id="1695" r:id="rId3"/>
    <p:sldId id="1573" r:id="rId4"/>
    <p:sldId id="1591" r:id="rId5"/>
    <p:sldId id="1932" r:id="rId6"/>
    <p:sldId id="1613" r:id="rId7"/>
    <p:sldId id="1973" r:id="rId8"/>
    <p:sldId id="1627" r:id="rId9"/>
    <p:sldId id="1975" r:id="rId10"/>
    <p:sldId id="1977" r:id="rId11"/>
    <p:sldId id="1979" r:id="rId12"/>
    <p:sldId id="1936" r:id="rId13"/>
    <p:sldId id="1938" r:id="rId14"/>
    <p:sldId id="1647" r:id="rId15"/>
    <p:sldId id="1651" r:id="rId16"/>
    <p:sldId id="1994" r:id="rId17"/>
    <p:sldId id="1944" r:id="rId18"/>
    <p:sldId id="1769" r:id="rId19"/>
    <p:sldId id="1574" r:id="rId20"/>
    <p:sldId id="1990" r:id="rId21"/>
    <p:sldId id="1772" r:id="rId22"/>
    <p:sldId id="1995" r:id="rId23"/>
    <p:sldId id="1996" r:id="rId24"/>
    <p:sldId id="1997" r:id="rId25"/>
    <p:sldId id="1998" r:id="rId26"/>
    <p:sldId id="2003" r:id="rId27"/>
    <p:sldId id="2002" r:id="rId28"/>
    <p:sldId id="2001" r:id="rId29"/>
    <p:sldId id="2000" r:id="rId30"/>
    <p:sldId id="1999" r:id="rId31"/>
    <p:sldId id="1413" r:id="rId32"/>
  </p:sldIdLst>
  <p:sldSz cx="6858000" cy="9144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86531" autoAdjust="0"/>
  </p:normalViewPr>
  <p:slideViewPr>
    <p:cSldViewPr snapToGrid="0" snapToObjects="1">
      <p:cViewPr varScale="1">
        <p:scale>
          <a:sx n="72" d="100"/>
          <a:sy n="72" d="100"/>
        </p:scale>
        <p:origin x="3030" y="60"/>
      </p:cViewPr>
      <p:guideLst>
        <p:guide orient="horz" pos="2880"/>
        <p:guide pos="2160"/>
      </p:guideLst>
    </p:cSldViewPr>
  </p:slideViewPr>
  <p:outlineViewPr>
    <p:cViewPr>
      <p:scale>
        <a:sx n="33" d="100"/>
        <a:sy n="33" d="100"/>
      </p:scale>
      <p:origin x="0" y="-5920"/>
    </p:cViewPr>
  </p:outlineViewPr>
  <p:notesTextViewPr>
    <p:cViewPr>
      <p:scale>
        <a:sx n="100" d="100"/>
        <a:sy n="100" d="100"/>
      </p:scale>
      <p:origin x="0" y="0"/>
    </p:cViewPr>
  </p:notesTextViewPr>
  <p:sorterViewPr>
    <p:cViewPr varScale="1">
      <p:scale>
        <a:sx n="1" d="1"/>
        <a:sy n="1" d="1"/>
      </p:scale>
      <p:origin x="0" y="1398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82119" cy="500142"/>
          </a:xfrm>
          <a:prstGeom prst="rect">
            <a:avLst/>
          </a:prstGeom>
        </p:spPr>
        <p:txBody>
          <a:bodyPr vert="horz" lIns="96471" tIns="48235" rIns="96471" bIns="48235"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98103" y="2"/>
            <a:ext cx="2982119" cy="500142"/>
          </a:xfrm>
          <a:prstGeom prst="rect">
            <a:avLst/>
          </a:prstGeom>
        </p:spPr>
        <p:txBody>
          <a:bodyPr vert="horz" lIns="96471" tIns="48235" rIns="96471" bIns="48235" rtlCol="0"/>
          <a:lstStyle>
            <a:lvl1pPr algn="r">
              <a:defRPr sz="1300"/>
            </a:lvl1pPr>
          </a:lstStyle>
          <a:p>
            <a:fld id="{2E6331A0-1ACD-43B5-A244-24961148A767}" type="datetimeFigureOut">
              <a:rPr kumimoji="1" lang="ja-JP" altLang="en-US" smtClean="0"/>
              <a:pPr/>
              <a:t>2020/9/7</a:t>
            </a:fld>
            <a:endParaRPr kumimoji="1" lang="ja-JP" altLang="en-US"/>
          </a:p>
        </p:txBody>
      </p:sp>
      <p:sp>
        <p:nvSpPr>
          <p:cNvPr id="4" name="フッター プレースホルダー 3"/>
          <p:cNvSpPr>
            <a:spLocks noGrp="1"/>
          </p:cNvSpPr>
          <p:nvPr>
            <p:ph type="ftr" sz="quarter" idx="2"/>
          </p:nvPr>
        </p:nvSpPr>
        <p:spPr>
          <a:xfrm>
            <a:off x="1" y="9500961"/>
            <a:ext cx="2982119" cy="500142"/>
          </a:xfrm>
          <a:prstGeom prst="rect">
            <a:avLst/>
          </a:prstGeom>
        </p:spPr>
        <p:txBody>
          <a:bodyPr vert="horz" lIns="96471" tIns="48235" rIns="96471" bIns="48235"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98103" y="9500961"/>
            <a:ext cx="2982119" cy="500142"/>
          </a:xfrm>
          <a:prstGeom prst="rect">
            <a:avLst/>
          </a:prstGeom>
        </p:spPr>
        <p:txBody>
          <a:bodyPr vert="horz" lIns="96471" tIns="48235" rIns="96471" bIns="48235" rtlCol="0" anchor="b"/>
          <a:lstStyle>
            <a:lvl1pPr algn="r">
              <a:defRPr sz="1300"/>
            </a:lvl1pPr>
          </a:lstStyle>
          <a:p>
            <a:fld id="{766DF8E3-321A-426D-83F0-B89D06A5D155}" type="slidenum">
              <a:rPr kumimoji="1" lang="ja-JP" altLang="en-US" smtClean="0"/>
              <a:pPr/>
              <a:t>‹#›</a:t>
            </a:fld>
            <a:endParaRPr kumimoji="1" lang="ja-JP" altLang="en-US"/>
          </a:p>
        </p:txBody>
      </p:sp>
    </p:spTree>
    <p:extLst>
      <p:ext uri="{BB962C8B-B14F-4D97-AF65-F5344CB8AC3E}">
        <p14:creationId xmlns:p14="http://schemas.microsoft.com/office/powerpoint/2010/main" val="2568371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119" cy="500142"/>
          </a:xfrm>
          <a:prstGeom prst="rect">
            <a:avLst/>
          </a:prstGeom>
        </p:spPr>
        <p:txBody>
          <a:bodyPr vert="horz" lIns="96471" tIns="48235" rIns="96471" bIns="48235" rtlCol="0"/>
          <a:lstStyle>
            <a:lvl1pPr algn="l">
              <a:defRPr sz="1300"/>
            </a:lvl1pPr>
          </a:lstStyle>
          <a:p>
            <a:endParaRPr lang="en-US" dirty="0"/>
          </a:p>
        </p:txBody>
      </p:sp>
      <p:sp>
        <p:nvSpPr>
          <p:cNvPr id="3" name="Date Placeholder 2"/>
          <p:cNvSpPr>
            <a:spLocks noGrp="1"/>
          </p:cNvSpPr>
          <p:nvPr>
            <p:ph type="dt" idx="1"/>
          </p:nvPr>
        </p:nvSpPr>
        <p:spPr>
          <a:xfrm>
            <a:off x="3898103" y="2"/>
            <a:ext cx="2982119" cy="500142"/>
          </a:xfrm>
          <a:prstGeom prst="rect">
            <a:avLst/>
          </a:prstGeom>
        </p:spPr>
        <p:txBody>
          <a:bodyPr vert="horz" lIns="96471" tIns="48235" rIns="96471" bIns="48235" rtlCol="0"/>
          <a:lstStyle>
            <a:lvl1pPr algn="r">
              <a:defRPr sz="1300"/>
            </a:lvl1pPr>
          </a:lstStyle>
          <a:p>
            <a:fld id="{270AFCBA-ECC6-7C4C-A6B1-63ECDD14488E}" type="datetimeFigureOut">
              <a:rPr lang="en-US" smtClean="0"/>
              <a:pPr/>
              <a:t>9/7/2020</a:t>
            </a:fld>
            <a:endParaRPr lang="en-US" dirty="0"/>
          </a:p>
        </p:txBody>
      </p:sp>
      <p:sp>
        <p:nvSpPr>
          <p:cNvPr id="4" name="Slide Image Placeholder 3"/>
          <p:cNvSpPr>
            <a:spLocks noGrp="1" noRot="1" noChangeAspect="1"/>
          </p:cNvSpPr>
          <p:nvPr>
            <p:ph type="sldImg" idx="2"/>
          </p:nvPr>
        </p:nvSpPr>
        <p:spPr>
          <a:xfrm>
            <a:off x="2033588" y="749300"/>
            <a:ext cx="2814637" cy="3752850"/>
          </a:xfrm>
          <a:prstGeom prst="rect">
            <a:avLst/>
          </a:prstGeom>
          <a:noFill/>
          <a:ln w="12700">
            <a:solidFill>
              <a:prstClr val="black"/>
            </a:solidFill>
          </a:ln>
        </p:spPr>
        <p:txBody>
          <a:bodyPr vert="horz" lIns="96471" tIns="48235" rIns="96471" bIns="48235" rtlCol="0" anchor="ctr"/>
          <a:lstStyle/>
          <a:p>
            <a:endParaRPr lang="en-US" dirty="0"/>
          </a:p>
        </p:txBody>
      </p:sp>
      <p:sp>
        <p:nvSpPr>
          <p:cNvPr id="5" name="Notes Placeholder 4"/>
          <p:cNvSpPr>
            <a:spLocks noGrp="1"/>
          </p:cNvSpPr>
          <p:nvPr>
            <p:ph type="body" sz="quarter" idx="3"/>
          </p:nvPr>
        </p:nvSpPr>
        <p:spPr>
          <a:xfrm>
            <a:off x="688182" y="4751349"/>
            <a:ext cx="5505450" cy="4501277"/>
          </a:xfrm>
          <a:prstGeom prst="rect">
            <a:avLst/>
          </a:prstGeom>
        </p:spPr>
        <p:txBody>
          <a:bodyPr vert="horz" lIns="96471" tIns="48235" rIns="96471" bIns="482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500961"/>
            <a:ext cx="2982119" cy="500142"/>
          </a:xfrm>
          <a:prstGeom prst="rect">
            <a:avLst/>
          </a:prstGeom>
        </p:spPr>
        <p:txBody>
          <a:bodyPr vert="horz" lIns="96471" tIns="48235" rIns="96471" bIns="48235"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98103" y="9500961"/>
            <a:ext cx="2982119" cy="500142"/>
          </a:xfrm>
          <a:prstGeom prst="rect">
            <a:avLst/>
          </a:prstGeom>
        </p:spPr>
        <p:txBody>
          <a:bodyPr vert="horz" lIns="96471" tIns="48235" rIns="96471" bIns="48235" rtlCol="0" anchor="b"/>
          <a:lstStyle>
            <a:lvl1pPr algn="r">
              <a:defRPr sz="1300"/>
            </a:lvl1pPr>
          </a:lstStyle>
          <a:p>
            <a:fld id="{5A8DEF38-68FB-424C-ABE7-F8EF3DACF6CC}" type="slidenum">
              <a:rPr lang="en-US" smtClean="0"/>
              <a:pPr/>
              <a:t>‹#›</a:t>
            </a:fld>
            <a:endParaRPr lang="en-US" dirty="0"/>
          </a:p>
        </p:txBody>
      </p:sp>
    </p:spTree>
    <p:extLst>
      <p:ext uri="{BB962C8B-B14F-4D97-AF65-F5344CB8AC3E}">
        <p14:creationId xmlns:p14="http://schemas.microsoft.com/office/powerpoint/2010/main" val="924786185"/>
      </p:ext>
    </p:extLst>
  </p:cSld>
  <p:clrMap bg1="lt1" tx1="dk1" bg2="lt2" tx2="dk2" accent1="accent1" accent2="accent2" accent3="accent3" accent4="accent4" accent5="accent5" accent6="accent6" hlink="hlink" folHlink="folHlink"/>
  <p:notesStyle>
    <a:lvl1pPr marL="0" algn="l" defTabSz="456880" rtl="0" eaLnBrk="1" latinLnBrk="0" hangingPunct="1">
      <a:defRPr sz="1200" kern="1200">
        <a:solidFill>
          <a:schemeClr val="tx1"/>
        </a:solidFill>
        <a:latin typeface="+mn-lt"/>
        <a:ea typeface="+mn-ea"/>
        <a:cs typeface="+mn-cs"/>
      </a:defRPr>
    </a:lvl1pPr>
    <a:lvl2pPr marL="456880" algn="l" defTabSz="456880" rtl="0" eaLnBrk="1" latinLnBrk="0" hangingPunct="1">
      <a:defRPr sz="1200" kern="1200">
        <a:solidFill>
          <a:schemeClr val="tx1"/>
        </a:solidFill>
        <a:latin typeface="+mn-lt"/>
        <a:ea typeface="+mn-ea"/>
        <a:cs typeface="+mn-cs"/>
      </a:defRPr>
    </a:lvl2pPr>
    <a:lvl3pPr marL="913758" algn="l" defTabSz="456880" rtl="0" eaLnBrk="1" latinLnBrk="0" hangingPunct="1">
      <a:defRPr sz="1200" kern="1200">
        <a:solidFill>
          <a:schemeClr val="tx1"/>
        </a:solidFill>
        <a:latin typeface="+mn-lt"/>
        <a:ea typeface="+mn-ea"/>
        <a:cs typeface="+mn-cs"/>
      </a:defRPr>
    </a:lvl3pPr>
    <a:lvl4pPr marL="1370639" algn="l" defTabSz="456880" rtl="0" eaLnBrk="1" latinLnBrk="0" hangingPunct="1">
      <a:defRPr sz="1200" kern="1200">
        <a:solidFill>
          <a:schemeClr val="tx1"/>
        </a:solidFill>
        <a:latin typeface="+mn-lt"/>
        <a:ea typeface="+mn-ea"/>
        <a:cs typeface="+mn-cs"/>
      </a:defRPr>
    </a:lvl4pPr>
    <a:lvl5pPr marL="1827517" algn="l" defTabSz="456880" rtl="0" eaLnBrk="1" latinLnBrk="0" hangingPunct="1">
      <a:defRPr sz="1200" kern="1200">
        <a:solidFill>
          <a:schemeClr val="tx1"/>
        </a:solidFill>
        <a:latin typeface="+mn-lt"/>
        <a:ea typeface="+mn-ea"/>
        <a:cs typeface="+mn-cs"/>
      </a:defRPr>
    </a:lvl5pPr>
    <a:lvl6pPr marL="2284398" algn="l" defTabSz="456880" rtl="0" eaLnBrk="1" latinLnBrk="0" hangingPunct="1">
      <a:defRPr sz="1200" kern="1200">
        <a:solidFill>
          <a:schemeClr val="tx1"/>
        </a:solidFill>
        <a:latin typeface="+mn-lt"/>
        <a:ea typeface="+mn-ea"/>
        <a:cs typeface="+mn-cs"/>
      </a:defRPr>
    </a:lvl6pPr>
    <a:lvl7pPr marL="2741275" algn="l" defTabSz="456880" rtl="0" eaLnBrk="1" latinLnBrk="0" hangingPunct="1">
      <a:defRPr sz="1200" kern="1200">
        <a:solidFill>
          <a:schemeClr val="tx1"/>
        </a:solidFill>
        <a:latin typeface="+mn-lt"/>
        <a:ea typeface="+mn-ea"/>
        <a:cs typeface="+mn-cs"/>
      </a:defRPr>
    </a:lvl7pPr>
    <a:lvl8pPr marL="3198156" algn="l" defTabSz="456880" rtl="0" eaLnBrk="1" latinLnBrk="0" hangingPunct="1">
      <a:defRPr sz="1200" kern="1200">
        <a:solidFill>
          <a:schemeClr val="tx1"/>
        </a:solidFill>
        <a:latin typeface="+mn-lt"/>
        <a:ea typeface="+mn-ea"/>
        <a:cs typeface="+mn-cs"/>
      </a:defRPr>
    </a:lvl8pPr>
    <a:lvl9pPr marL="3655033" algn="l" defTabSz="4568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xfrm>
            <a:off x="323850" y="1093788"/>
            <a:ext cx="4084638" cy="54451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8"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dirty="0"/>
          </a:p>
        </p:txBody>
      </p:sp>
      <p:sp>
        <p:nvSpPr>
          <p:cNvPr id="2" name="Slide Number Placeholder 1"/>
          <p:cNvSpPr>
            <a:spLocks noGrp="1"/>
          </p:cNvSpPr>
          <p:nvPr>
            <p:ph type="sldNum" sz="quarter" idx="10"/>
          </p:nvPr>
        </p:nvSpPr>
        <p:spPr/>
        <p:txBody>
          <a:bodyPr/>
          <a:lstStyle/>
          <a:p>
            <a:fld id="{052A3A7B-7D7F-444E-8AE3-26CD9D305C24}"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73900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xfrm>
            <a:off x="323850" y="1093788"/>
            <a:ext cx="4084638" cy="54451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8"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dirty="0"/>
          </a:p>
        </p:txBody>
      </p:sp>
      <p:sp>
        <p:nvSpPr>
          <p:cNvPr id="2" name="Slide Number Placeholder 1"/>
          <p:cNvSpPr>
            <a:spLocks noGrp="1"/>
          </p:cNvSpPr>
          <p:nvPr>
            <p:ph type="sldNum" sz="quarter" idx="10"/>
          </p:nvPr>
        </p:nvSpPr>
        <p:spPr/>
        <p:txBody>
          <a:bodyPr/>
          <a:lstStyle/>
          <a:p>
            <a:fld id="{052A3A7B-7D7F-444E-8AE3-26CD9D305C2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73900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xfrm>
            <a:off x="323850" y="1093788"/>
            <a:ext cx="4084638" cy="54451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8"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dirty="0"/>
          </a:p>
        </p:txBody>
      </p:sp>
      <p:sp>
        <p:nvSpPr>
          <p:cNvPr id="2" name="Slide Number Placeholder 1"/>
          <p:cNvSpPr>
            <a:spLocks noGrp="1"/>
          </p:cNvSpPr>
          <p:nvPr>
            <p:ph type="sldNum" sz="quarter" idx="10"/>
          </p:nvPr>
        </p:nvSpPr>
        <p:spPr/>
        <p:txBody>
          <a:bodyPr/>
          <a:lstStyle/>
          <a:p>
            <a:fld id="{052A3A7B-7D7F-444E-8AE3-26CD9D305C2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7390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xfrm>
            <a:off x="323850" y="1093788"/>
            <a:ext cx="4084638" cy="54451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8"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dirty="0"/>
          </a:p>
        </p:txBody>
      </p:sp>
      <p:sp>
        <p:nvSpPr>
          <p:cNvPr id="2" name="Slide Number Placeholder 1"/>
          <p:cNvSpPr>
            <a:spLocks noGrp="1"/>
          </p:cNvSpPr>
          <p:nvPr>
            <p:ph type="sldNum" sz="quarter" idx="10"/>
          </p:nvPr>
        </p:nvSpPr>
        <p:spPr/>
        <p:txBody>
          <a:bodyPr/>
          <a:lstStyle/>
          <a:p>
            <a:fld id="{052A3A7B-7D7F-444E-8AE3-26CD9D305C2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73900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xfrm>
            <a:off x="323850" y="1092200"/>
            <a:ext cx="4086225" cy="54498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4210"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dirty="0"/>
          </a:p>
        </p:txBody>
      </p:sp>
      <p:sp>
        <p:nvSpPr>
          <p:cNvPr id="2" name="Slide Number Placeholder 1"/>
          <p:cNvSpPr>
            <a:spLocks noGrp="1"/>
          </p:cNvSpPr>
          <p:nvPr>
            <p:ph type="sldNum" sz="quarter" idx="10"/>
          </p:nvPr>
        </p:nvSpPr>
        <p:spPr/>
        <p:txBody>
          <a:bodyPr/>
          <a:lstStyle/>
          <a:p>
            <a:fld id="{052A3A7B-7D7F-444E-8AE3-26CD9D305C24}" type="slidenum">
              <a:rPr lang="en-US" smtClean="0"/>
              <a:pPr/>
              <a:t>4</a:t>
            </a:fld>
            <a:endParaRPr lang="en-US" dirty="0"/>
          </a:p>
        </p:txBody>
      </p:sp>
    </p:spTree>
    <p:extLst>
      <p:ext uri="{BB962C8B-B14F-4D97-AF65-F5344CB8AC3E}">
        <p14:creationId xmlns:p14="http://schemas.microsoft.com/office/powerpoint/2010/main" val="89564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xfrm>
            <a:off x="323850" y="1093788"/>
            <a:ext cx="4084638" cy="54451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8"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dirty="0"/>
          </a:p>
        </p:txBody>
      </p:sp>
      <p:sp>
        <p:nvSpPr>
          <p:cNvPr id="2" name="Slide Number Placeholder 1"/>
          <p:cNvSpPr>
            <a:spLocks noGrp="1"/>
          </p:cNvSpPr>
          <p:nvPr>
            <p:ph type="sldNum" sz="quarter" idx="10"/>
          </p:nvPr>
        </p:nvSpPr>
        <p:spPr/>
        <p:txBody>
          <a:bodyPr/>
          <a:lstStyle/>
          <a:p>
            <a:fld id="{052A3A7B-7D7F-444E-8AE3-26CD9D305C2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73900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xfrm>
            <a:off x="323850" y="1093788"/>
            <a:ext cx="4084638" cy="54451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8"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dirty="0"/>
          </a:p>
        </p:txBody>
      </p:sp>
      <p:sp>
        <p:nvSpPr>
          <p:cNvPr id="2" name="Slide Number Placeholder 1"/>
          <p:cNvSpPr>
            <a:spLocks noGrp="1"/>
          </p:cNvSpPr>
          <p:nvPr>
            <p:ph type="sldNum" sz="quarter" idx="10"/>
          </p:nvPr>
        </p:nvSpPr>
        <p:spPr/>
        <p:txBody>
          <a:bodyPr/>
          <a:lstStyle/>
          <a:p>
            <a:fld id="{052A3A7B-7D7F-444E-8AE3-26CD9D305C24}"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493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xfrm>
            <a:off x="323850" y="1093788"/>
            <a:ext cx="4084638" cy="54451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8"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dirty="0"/>
          </a:p>
        </p:txBody>
      </p:sp>
      <p:sp>
        <p:nvSpPr>
          <p:cNvPr id="2" name="Slide Number Placeholder 1"/>
          <p:cNvSpPr>
            <a:spLocks noGrp="1"/>
          </p:cNvSpPr>
          <p:nvPr>
            <p:ph type="sldNum" sz="quarter" idx="10"/>
          </p:nvPr>
        </p:nvSpPr>
        <p:spPr/>
        <p:txBody>
          <a:bodyPr/>
          <a:lstStyle/>
          <a:p>
            <a:fld id="{052A3A7B-7D7F-444E-8AE3-26CD9D305C2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5137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xfrm>
            <a:off x="325438" y="1093788"/>
            <a:ext cx="4083050" cy="54451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8"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dirty="0"/>
          </a:p>
        </p:txBody>
      </p:sp>
      <p:sp>
        <p:nvSpPr>
          <p:cNvPr id="2" name="Slide Number Placeholder 1"/>
          <p:cNvSpPr>
            <a:spLocks noGrp="1"/>
          </p:cNvSpPr>
          <p:nvPr>
            <p:ph type="sldNum" sz="quarter" idx="10"/>
          </p:nvPr>
        </p:nvSpPr>
        <p:spPr/>
        <p:txBody>
          <a:bodyPr/>
          <a:lstStyle/>
          <a:p>
            <a:fld id="{052A3A7B-7D7F-444E-8AE3-26CD9D305C2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32047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xfrm>
            <a:off x="2036763" y="752475"/>
            <a:ext cx="2808287" cy="37465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8"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dirty="0"/>
          </a:p>
        </p:txBody>
      </p:sp>
      <p:sp>
        <p:nvSpPr>
          <p:cNvPr id="2" name="Slide Number Placeholder 1"/>
          <p:cNvSpPr>
            <a:spLocks noGrp="1"/>
          </p:cNvSpPr>
          <p:nvPr>
            <p:ph type="sldNum" sz="quarter" idx="10"/>
          </p:nvPr>
        </p:nvSpPr>
        <p:spPr/>
        <p:txBody>
          <a:bodyPr/>
          <a:lstStyle/>
          <a:p>
            <a:fld id="{052A3A7B-7D7F-444E-8AE3-26CD9D305C2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807549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xfrm>
            <a:off x="323850" y="1093788"/>
            <a:ext cx="4084638" cy="54451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8"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dirty="0"/>
          </a:p>
        </p:txBody>
      </p:sp>
      <p:sp>
        <p:nvSpPr>
          <p:cNvPr id="2" name="Slide Number Placeholder 1"/>
          <p:cNvSpPr>
            <a:spLocks noGrp="1"/>
          </p:cNvSpPr>
          <p:nvPr>
            <p:ph type="sldNum" sz="quarter" idx="10"/>
          </p:nvPr>
        </p:nvSpPr>
        <p:spPr/>
        <p:txBody>
          <a:bodyPr/>
          <a:lstStyle/>
          <a:p>
            <a:fld id="{052A3A7B-7D7F-444E-8AE3-26CD9D305C2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73900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374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C6B4A9-1611-4792-9094-5F34BCA07E0B}" type="datetimeFigureOut">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16411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5"/>
            <a:ext cx="1478756" cy="774911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1487" y="486835"/>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682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1320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222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3375"/>
            </a:lvl1pPr>
          </a:lstStyle>
          <a:p>
            <a:r>
              <a:rPr lang="en-US"/>
              <a:t>Click to edit Master title style</a:t>
            </a:r>
            <a:endParaRPr lang="en-GB"/>
          </a:p>
        </p:txBody>
      </p:sp>
      <p:sp>
        <p:nvSpPr>
          <p:cNvPr id="3" name="Text Placeholder 2"/>
          <p:cNvSpPr>
            <a:spLocks noGrp="1"/>
          </p:cNvSpPr>
          <p:nvPr>
            <p:ph type="body" idx="1"/>
          </p:nvPr>
        </p:nvSpPr>
        <p:spPr>
          <a:xfrm>
            <a:off x="467917" y="6119286"/>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2333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712588-04B1-427B-82EE-E8DB90309F08}"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734372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GB"/>
          </a:p>
        </p:txBody>
      </p:sp>
      <p:sp>
        <p:nvSpPr>
          <p:cNvPr id="3" name="Text Placeholder 2"/>
          <p:cNvSpPr>
            <a:spLocks noGrp="1"/>
          </p:cNvSpPr>
          <p:nvPr>
            <p:ph type="body" idx="1"/>
          </p:nvPr>
        </p:nvSpPr>
        <p:spPr>
          <a:xfrm>
            <a:off x="472382" y="2241552"/>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2"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4" y="2241552"/>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4"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0955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6936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916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2915544" y="1316569"/>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382"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7236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1160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2915544" y="1316569"/>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472382"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0157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C6B4A9-1611-4792-9094-5F34BCA07E0B}" type="datetimeFigureOut">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39429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5"/>
            <a:ext cx="1478756" cy="774911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1487" y="486835"/>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3044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3375"/>
            </a:lvl1pPr>
          </a:lstStyle>
          <a:p>
            <a:r>
              <a:rPr lang="en-US"/>
              <a:t>Click to edit Master title style</a:t>
            </a:r>
            <a:endParaRPr lang="en-GB"/>
          </a:p>
        </p:txBody>
      </p:sp>
      <p:sp>
        <p:nvSpPr>
          <p:cNvPr id="3" name="Text Placeholder 2"/>
          <p:cNvSpPr>
            <a:spLocks noGrp="1"/>
          </p:cNvSpPr>
          <p:nvPr>
            <p:ph type="body" idx="1"/>
          </p:nvPr>
        </p:nvSpPr>
        <p:spPr>
          <a:xfrm>
            <a:off x="467917" y="6119286"/>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17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712588-04B1-427B-82EE-E8DB90309F08}"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58286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GB"/>
          </a:p>
        </p:txBody>
      </p:sp>
      <p:sp>
        <p:nvSpPr>
          <p:cNvPr id="3" name="Text Placeholder 2"/>
          <p:cNvSpPr>
            <a:spLocks noGrp="1"/>
          </p:cNvSpPr>
          <p:nvPr>
            <p:ph type="body" idx="1"/>
          </p:nvPr>
        </p:nvSpPr>
        <p:spPr>
          <a:xfrm>
            <a:off x="472382" y="2241552"/>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2"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4" y="2241552"/>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4"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91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3542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983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2915544" y="1316569"/>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382"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5323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2915544" y="1316569"/>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472382"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509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486836"/>
            <a:ext cx="5915025" cy="17674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71489"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B61BEF0D-F0BB-DE4B-95CE-6DB70DBA9567}" type="datetimeFigureOut">
              <a:rPr lang="en-US" smtClean="0"/>
              <a:pPr/>
              <a:t>9/7/2020</a:t>
            </a:fld>
            <a:endParaRPr lang="en-US" dirty="0"/>
          </a:p>
        </p:txBody>
      </p:sp>
      <p:sp>
        <p:nvSpPr>
          <p:cNvPr id="5" name="Footer Placeholder 4"/>
          <p:cNvSpPr>
            <a:spLocks noGrp="1"/>
          </p:cNvSpPr>
          <p:nvPr>
            <p:ph type="ftr" sz="quarter" idx="3"/>
          </p:nvPr>
        </p:nvSpPr>
        <p:spPr>
          <a:xfrm>
            <a:off x="2271714" y="8475136"/>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95349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486836"/>
            <a:ext cx="5915025" cy="17674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71489"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B61BEF0D-F0BB-DE4B-95CE-6DB70DBA9567}" type="datetimeFigureOut">
              <a:rPr lang="en-US" smtClean="0"/>
              <a:pPr/>
              <a:t>9/7/2020</a:t>
            </a:fld>
            <a:endParaRPr lang="en-US" dirty="0"/>
          </a:p>
        </p:txBody>
      </p:sp>
      <p:sp>
        <p:nvSpPr>
          <p:cNvPr id="5" name="Footer Placeholder 4"/>
          <p:cNvSpPr>
            <a:spLocks noGrp="1"/>
          </p:cNvSpPr>
          <p:nvPr>
            <p:ph type="ftr" sz="quarter" idx="3"/>
          </p:nvPr>
        </p:nvSpPr>
        <p:spPr>
          <a:xfrm>
            <a:off x="2271714" y="8475136"/>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2517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0733" y="1381493"/>
            <a:ext cx="6060934" cy="2196689"/>
          </a:xfrm>
          <a:prstGeom prst="rect">
            <a:avLst/>
          </a:prstGeom>
        </p:spPr>
        <p:txBody>
          <a:bodyPr vert="horz" lIns="91440" tIns="45720" rIns="91440" bIns="45720" rtlCol="0" anchor="t">
            <a:noAutofit/>
          </a:bodyPr>
          <a:lstStyle>
            <a:lvl1pPr marL="0" indent="0" algn="r" defTabSz="316531" rtl="0" eaLnBrk="1" latinLnBrk="0" hangingPunct="1">
              <a:spcBef>
                <a:spcPts val="692"/>
              </a:spcBef>
              <a:spcAft>
                <a:spcPts val="0"/>
              </a:spcAft>
              <a:buClr>
                <a:schemeClr val="accent1"/>
              </a:buClr>
              <a:buSzPct val="80000"/>
              <a:buFont typeface="Wingdings 3" charset="2"/>
              <a:buNone/>
              <a:defRPr sz="1246" kern="1200">
                <a:solidFill>
                  <a:schemeClr val="tx1">
                    <a:lumMod val="50000"/>
                    <a:lumOff val="50000"/>
                  </a:schemeClr>
                </a:solidFill>
                <a:latin typeface="+mn-lt"/>
                <a:ea typeface="+mn-ea"/>
                <a:cs typeface="+mn-cs"/>
              </a:defRPr>
            </a:lvl1pPr>
            <a:lvl2pPr marL="316531" indent="0" algn="ctr" defTabSz="316531" rtl="0" eaLnBrk="1" latinLnBrk="0" hangingPunct="1">
              <a:spcBef>
                <a:spcPts val="692"/>
              </a:spcBef>
              <a:spcAft>
                <a:spcPts val="0"/>
              </a:spcAft>
              <a:buClr>
                <a:schemeClr val="accent1"/>
              </a:buClr>
              <a:buSzPct val="80000"/>
              <a:buFont typeface="Wingdings 3" charset="2"/>
              <a:buNone/>
              <a:defRPr sz="1108" kern="1200">
                <a:solidFill>
                  <a:schemeClr val="tx1">
                    <a:tint val="75000"/>
                  </a:schemeClr>
                </a:solidFill>
                <a:latin typeface="+mn-lt"/>
                <a:ea typeface="+mn-ea"/>
                <a:cs typeface="+mn-cs"/>
              </a:defRPr>
            </a:lvl2pPr>
            <a:lvl3pPr marL="633062" indent="0" algn="ctr" defTabSz="316531" rtl="0" eaLnBrk="1" latinLnBrk="0" hangingPunct="1">
              <a:spcBef>
                <a:spcPts val="692"/>
              </a:spcBef>
              <a:spcAft>
                <a:spcPts val="0"/>
              </a:spcAft>
              <a:buClr>
                <a:schemeClr val="accent1"/>
              </a:buClr>
              <a:buSzPct val="80000"/>
              <a:buFont typeface="Wingdings 3" charset="2"/>
              <a:buNone/>
              <a:defRPr sz="969" kern="1200">
                <a:solidFill>
                  <a:schemeClr val="tx1">
                    <a:tint val="75000"/>
                  </a:schemeClr>
                </a:solidFill>
                <a:latin typeface="+mn-lt"/>
                <a:ea typeface="+mn-ea"/>
                <a:cs typeface="+mn-cs"/>
              </a:defRPr>
            </a:lvl3pPr>
            <a:lvl4pPr marL="949593"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4pPr>
            <a:lvl5pPr marL="1266124"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5pPr>
            <a:lvl6pPr marL="1582655"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6pPr>
            <a:lvl7pPr marL="1899186"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7pPr>
            <a:lvl8pPr marL="2215717"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8pPr>
            <a:lvl9pPr marL="2532248" indent="0" algn="ctr" defTabSz="316531" rtl="0" eaLnBrk="1" latinLnBrk="0" hangingPunct="1">
              <a:spcBef>
                <a:spcPts val="692"/>
              </a:spcBef>
              <a:spcAft>
                <a:spcPts val="0"/>
              </a:spcAft>
              <a:buClr>
                <a:schemeClr val="accent1"/>
              </a:buClr>
              <a:buSzPct val="80000"/>
              <a:buFont typeface="Wingdings 3" charset="2"/>
              <a:buNone/>
              <a:defRPr sz="831" kern="1200">
                <a:solidFill>
                  <a:schemeClr val="tx1">
                    <a:tint val="75000"/>
                  </a:schemeClr>
                </a:solidFill>
                <a:latin typeface="+mn-lt"/>
                <a:ea typeface="+mn-ea"/>
                <a:cs typeface="+mn-cs"/>
              </a:defRPr>
            </a:lvl9pPr>
          </a:lstStyle>
          <a:p>
            <a:pPr algn="ctr"/>
            <a:r>
              <a:rPr lang="en-US" sz="5400" b="1" dirty="0">
                <a:solidFill>
                  <a:schemeClr val="tx1"/>
                </a:solidFill>
                <a:latin typeface="Arial" charset="0"/>
                <a:ea typeface="Arial" charset="0"/>
                <a:cs typeface="Arial" charset="0"/>
              </a:rPr>
              <a:t> </a:t>
            </a:r>
          </a:p>
        </p:txBody>
      </p:sp>
      <p:pic>
        <p:nvPicPr>
          <p:cNvPr id="5" name="Picture 4"/>
          <p:cNvPicPr>
            <a:picLocks noChangeAspect="1"/>
          </p:cNvPicPr>
          <p:nvPr/>
        </p:nvPicPr>
        <p:blipFill>
          <a:blip r:embed="rId2"/>
          <a:stretch>
            <a:fillRect/>
          </a:stretch>
        </p:blipFill>
        <p:spPr>
          <a:xfrm>
            <a:off x="2620354" y="7762507"/>
            <a:ext cx="1617292" cy="817909"/>
          </a:xfrm>
          <a:prstGeom prst="rect">
            <a:avLst/>
          </a:prstGeom>
        </p:spPr>
      </p:pic>
      <p:sp>
        <p:nvSpPr>
          <p:cNvPr id="2" name="TextBox 1"/>
          <p:cNvSpPr txBox="1"/>
          <p:nvPr/>
        </p:nvSpPr>
        <p:spPr>
          <a:xfrm>
            <a:off x="1745527" y="2640648"/>
            <a:ext cx="184666" cy="769441"/>
          </a:xfrm>
          <a:prstGeom prst="rect">
            <a:avLst/>
          </a:prstGeom>
          <a:noFill/>
        </p:spPr>
        <p:txBody>
          <a:bodyPr wrap="none" rtlCol="0">
            <a:spAutoFit/>
          </a:bodyPr>
          <a:lstStyle/>
          <a:p>
            <a:r>
              <a:rPr lang="en-US" sz="4400" b="1" dirty="0"/>
              <a:t> </a:t>
            </a:r>
          </a:p>
        </p:txBody>
      </p:sp>
      <p:sp>
        <p:nvSpPr>
          <p:cNvPr id="6" name="Rectangle 5"/>
          <p:cNvSpPr/>
          <p:nvPr/>
        </p:nvSpPr>
        <p:spPr>
          <a:xfrm>
            <a:off x="576333" y="2732980"/>
            <a:ext cx="5831020" cy="584775"/>
          </a:xfrm>
          <a:prstGeom prst="rect">
            <a:avLst/>
          </a:prstGeom>
        </p:spPr>
        <p:txBody>
          <a:bodyPr wrap="none">
            <a:spAutoFit/>
          </a:bodyPr>
          <a:lstStyle/>
          <a:p>
            <a:r>
              <a:rPr lang="en-US" sz="3200" b="1" cap="all" dirty="0">
                <a:latin typeface="Arial" panose="020B0604020202020204" pitchFamily="34" charset="0"/>
                <a:cs typeface="Arial" panose="020B0604020202020204" pitchFamily="34" charset="0"/>
              </a:rPr>
              <a:t>Small Sided Games (SSG)</a:t>
            </a:r>
          </a:p>
        </p:txBody>
      </p:sp>
    </p:spTree>
    <p:extLst>
      <p:ext uri="{BB962C8B-B14F-4D97-AF65-F5344CB8AC3E}">
        <p14:creationId xmlns:p14="http://schemas.microsoft.com/office/powerpoint/2010/main" val="226548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332645" y="4641123"/>
            <a:ext cx="6266938" cy="3253047"/>
          </a:xfrm>
          <a:prstGeom prst="rect">
            <a:avLst/>
          </a:prstGeom>
          <a:noFill/>
          <a:ln w="9525">
            <a:solidFill>
              <a:schemeClr val="tx1"/>
            </a:solidFill>
            <a:miter lim="800000"/>
            <a:headEnd/>
            <a:tailEnd/>
          </a:ln>
          <a:effectLst/>
        </p:spPr>
        <p:txBody>
          <a:bodyPr vert="horz" wrap="square" lIns="34179" tIns="34179" rIns="34179" bIns="34179" numCol="1" anchor="t" anchorCtr="0" compatLnSpc="1">
            <a:prstTxWarp prst="textNoShape">
              <a:avLst/>
            </a:prstTxWarp>
          </a:bodyPr>
          <a:lstStyle/>
          <a:p>
            <a:pPr defTabSz="854499" fontAlgn="base">
              <a:spcBef>
                <a:spcPct val="0"/>
              </a:spcBef>
              <a:spcAft>
                <a:spcPct val="0"/>
              </a:spcAft>
            </a:pPr>
            <a:r>
              <a:rPr lang="en-US" sz="1147" b="1" dirty="0">
                <a:solidFill>
                  <a:srgbClr val="000000"/>
                </a:solidFill>
                <a:latin typeface="Arial" pitchFamily="34" charset="0"/>
                <a:ea typeface="Arial"/>
                <a:cs typeface="Arial" pitchFamily="34" charset="0"/>
              </a:rPr>
              <a:t>Purpose: To Improve first time finishing.</a:t>
            </a:r>
          </a:p>
          <a:p>
            <a:pPr defTabSz="854499" fontAlgn="base">
              <a:spcBef>
                <a:spcPct val="0"/>
              </a:spcBef>
              <a:spcAft>
                <a:spcPct val="0"/>
              </a:spcAft>
            </a:pPr>
            <a:endParaRPr lang="en-US" sz="1147" b="1" dirty="0">
              <a:latin typeface="Arial" pitchFamily="34" charset="0"/>
              <a:ea typeface="Arial"/>
              <a:cs typeface="Arial" pitchFamily="34" charset="0"/>
            </a:endParaRPr>
          </a:p>
          <a:p>
            <a:pPr defTabSz="854499" fontAlgn="base">
              <a:spcBef>
                <a:spcPct val="0"/>
              </a:spcBef>
              <a:spcAft>
                <a:spcPct val="0"/>
              </a:spcAft>
            </a:pPr>
            <a:r>
              <a:rPr lang="en-US" sz="1147" b="1" dirty="0">
                <a:latin typeface="Arial" pitchFamily="34" charset="0"/>
                <a:ea typeface="Arial"/>
                <a:cs typeface="Arial" pitchFamily="34" charset="0"/>
              </a:rPr>
              <a:t>SET UP</a:t>
            </a:r>
            <a:endParaRPr lang="en-US" sz="1147" b="1" dirty="0">
              <a:solidFill>
                <a:srgbClr val="000000"/>
              </a:solidFill>
              <a:latin typeface="Arial" pitchFamily="34" charset="0"/>
              <a:ea typeface="Arial"/>
              <a:cs typeface="Arial" pitchFamily="34" charset="0"/>
            </a:endParaRPr>
          </a:p>
          <a:p>
            <a:pPr defTabSz="854499" fontAlgn="base">
              <a:spcBef>
                <a:spcPct val="0"/>
              </a:spcBef>
              <a:spcAft>
                <a:spcPct val="0"/>
              </a:spcAft>
            </a:pPr>
            <a:r>
              <a:rPr lang="en-US" sz="1147" dirty="0">
                <a:latin typeface="Arial" pitchFamily="34" charset="0"/>
                <a:ea typeface="Arial"/>
                <a:cs typeface="Arial" pitchFamily="34" charset="0"/>
              </a:rPr>
              <a:t>A 40x40 or larger field with two goals back to back in the middle with </a:t>
            </a:r>
            <a:br>
              <a:rPr lang="en-US" sz="1147" dirty="0">
                <a:latin typeface="Arial" pitchFamily="34" charset="0"/>
                <a:ea typeface="Arial"/>
                <a:cs typeface="Arial" pitchFamily="34" charset="0"/>
              </a:rPr>
            </a:br>
            <a:r>
              <a:rPr lang="en-US" sz="1147" dirty="0">
                <a:latin typeface="Arial" pitchFamily="34" charset="0"/>
                <a:ea typeface="Arial"/>
                <a:cs typeface="Arial" pitchFamily="34" charset="0"/>
              </a:rPr>
              <a:t>a GK in each goal. 4 cones mark a 18x20yd box around the goals.</a:t>
            </a:r>
            <a:endParaRPr lang="en-US" sz="1147" dirty="0">
              <a:solidFill>
                <a:srgbClr val="000000"/>
              </a:solidFill>
              <a:latin typeface="Arial" pitchFamily="34" charset="0"/>
              <a:ea typeface="Arial"/>
              <a:cs typeface="Arial" pitchFamily="34" charset="0"/>
            </a:endParaRPr>
          </a:p>
          <a:p>
            <a:pPr defTabSz="854499" fontAlgn="base">
              <a:spcBef>
                <a:spcPct val="0"/>
              </a:spcBef>
              <a:spcAft>
                <a:spcPct val="0"/>
              </a:spcAft>
            </a:pPr>
            <a:endParaRPr lang="en-US" sz="1147" b="1" dirty="0">
              <a:latin typeface="Arial" pitchFamily="34" charset="0"/>
              <a:ea typeface="Arial"/>
              <a:cs typeface="Arial" pitchFamily="34" charset="0"/>
            </a:endParaRPr>
          </a:p>
          <a:p>
            <a:pPr defTabSz="854499" fontAlgn="base">
              <a:spcBef>
                <a:spcPct val="0"/>
              </a:spcBef>
              <a:spcAft>
                <a:spcPct val="0"/>
              </a:spcAft>
            </a:pPr>
            <a:r>
              <a:rPr lang="en-US" sz="1147" b="1" dirty="0">
                <a:latin typeface="Arial" pitchFamily="34" charset="0"/>
                <a:ea typeface="Arial"/>
                <a:cs typeface="Arial" pitchFamily="34" charset="0"/>
              </a:rPr>
              <a:t>ACTION</a:t>
            </a:r>
          </a:p>
          <a:p>
            <a:pPr defTabSz="854499" fontAlgn="base">
              <a:spcBef>
                <a:spcPct val="0"/>
              </a:spcBef>
              <a:spcAft>
                <a:spcPct val="0"/>
              </a:spcAft>
            </a:pPr>
            <a:r>
              <a:rPr lang="en-US" sz="1147" dirty="0">
                <a:latin typeface="Arial" pitchFamily="34" charset="0"/>
                <a:ea typeface="Arial"/>
                <a:cs typeface="Arial" pitchFamily="34" charset="0"/>
              </a:rPr>
              <a:t>Teams of 5/6 players try to score on either goal but they cannot shoot inside the  box around the goal, except with a one touch finish or a header.</a:t>
            </a:r>
          </a:p>
          <a:p>
            <a:pPr defTabSz="854499" fontAlgn="base">
              <a:spcBef>
                <a:spcPct val="0"/>
              </a:spcBef>
              <a:spcAft>
                <a:spcPct val="0"/>
              </a:spcAft>
            </a:pPr>
            <a:r>
              <a:rPr lang="en-US" sz="1147" dirty="0">
                <a:latin typeface="Arial" pitchFamily="34" charset="0"/>
                <a:ea typeface="Arial"/>
                <a:cs typeface="Arial" pitchFamily="34" charset="0"/>
              </a:rPr>
              <a:t>First team to set score wins. One GK defends both Goals.</a:t>
            </a:r>
          </a:p>
          <a:p>
            <a:pPr defTabSz="854499" fontAlgn="base">
              <a:spcBef>
                <a:spcPct val="0"/>
              </a:spcBef>
              <a:spcAft>
                <a:spcPct val="0"/>
              </a:spcAft>
            </a:pPr>
            <a:endParaRPr lang="en-US" sz="1147" dirty="0">
              <a:latin typeface="Arial" pitchFamily="34" charset="0"/>
              <a:ea typeface="Arial"/>
              <a:cs typeface="Arial" pitchFamily="34" charset="0"/>
            </a:endParaRPr>
          </a:p>
          <a:p>
            <a:pPr defTabSz="854499" fontAlgn="base">
              <a:spcBef>
                <a:spcPct val="0"/>
              </a:spcBef>
              <a:spcAft>
                <a:spcPct val="0"/>
              </a:spcAft>
            </a:pPr>
            <a:r>
              <a:rPr lang="en-US" sz="1147" b="1" dirty="0">
                <a:solidFill>
                  <a:srgbClr val="FF0000"/>
                </a:solidFill>
                <a:latin typeface="Arial" pitchFamily="34" charset="0"/>
                <a:ea typeface="Arial"/>
                <a:cs typeface="Arial" pitchFamily="34" charset="0"/>
              </a:rPr>
              <a:t>Make Harder</a:t>
            </a:r>
          </a:p>
          <a:p>
            <a:pPr defTabSz="854499" fontAlgn="base">
              <a:spcBef>
                <a:spcPct val="0"/>
              </a:spcBef>
              <a:spcAft>
                <a:spcPct val="0"/>
              </a:spcAft>
            </a:pPr>
            <a:r>
              <a:rPr lang="en-US" sz="1147" b="1" dirty="0">
                <a:solidFill>
                  <a:srgbClr val="FF0000"/>
                </a:solidFill>
                <a:latin typeface="Arial" pitchFamily="34" charset="0"/>
                <a:ea typeface="Arial"/>
                <a:cs typeface="Arial" pitchFamily="34" charset="0"/>
              </a:rPr>
              <a:t>Now GK in each Goal.</a:t>
            </a:r>
            <a:endParaRPr lang="en-US" sz="1147" dirty="0">
              <a:latin typeface="Arial" pitchFamily="34" charset="0"/>
              <a:ea typeface="Arial"/>
              <a:cs typeface="Arial" pitchFamily="34" charset="0"/>
            </a:endParaRPr>
          </a:p>
          <a:p>
            <a:pPr defTabSz="854499" fontAlgn="base">
              <a:spcBef>
                <a:spcPct val="0"/>
              </a:spcBef>
              <a:spcAft>
                <a:spcPct val="0"/>
              </a:spcAft>
            </a:pPr>
            <a:endParaRPr lang="en-US" sz="1147" b="1" dirty="0">
              <a:latin typeface="Arial" pitchFamily="34" charset="0"/>
              <a:ea typeface="Arial"/>
              <a:cs typeface="Arial" pitchFamily="34" charset="0"/>
            </a:endParaRPr>
          </a:p>
          <a:p>
            <a:pPr defTabSz="854499" fontAlgn="base">
              <a:spcBef>
                <a:spcPct val="0"/>
              </a:spcBef>
              <a:spcAft>
                <a:spcPct val="0"/>
              </a:spcAft>
            </a:pPr>
            <a:r>
              <a:rPr lang="en-US" sz="1200" b="1" dirty="0">
                <a:solidFill>
                  <a:srgbClr val="0070C0"/>
                </a:solidFill>
                <a:latin typeface="Arial"/>
              </a:rPr>
              <a:t>COACH TIP TO PLAYER </a:t>
            </a:r>
            <a:endParaRPr lang="en-US" sz="1147" b="1" dirty="0">
              <a:solidFill>
                <a:srgbClr val="0070C0"/>
              </a:solidFill>
              <a:latin typeface="Arial" pitchFamily="34" charset="0"/>
              <a:ea typeface="Arial"/>
              <a:cs typeface="Arial" pitchFamily="34" charset="0"/>
            </a:endParaRPr>
          </a:p>
          <a:p>
            <a:pPr defTabSz="854499" fontAlgn="base">
              <a:spcBef>
                <a:spcPct val="0"/>
              </a:spcBef>
              <a:spcAft>
                <a:spcPct val="0"/>
              </a:spcAft>
            </a:pPr>
            <a:r>
              <a:rPr lang="en-US" sz="1147" dirty="0">
                <a:solidFill>
                  <a:srgbClr val="0070C0"/>
                </a:solidFill>
                <a:latin typeface="Arial" pitchFamily="34" charset="0"/>
                <a:ea typeface="Arial"/>
                <a:cs typeface="Arial" pitchFamily="34" charset="0"/>
              </a:rPr>
              <a:t>Follow up shots.</a:t>
            </a:r>
          </a:p>
          <a:p>
            <a:pPr defTabSz="854499" fontAlgn="base">
              <a:spcBef>
                <a:spcPct val="0"/>
              </a:spcBef>
              <a:spcAft>
                <a:spcPct val="0"/>
              </a:spcAft>
            </a:pPr>
            <a:endParaRPr lang="en-US" sz="1147" b="1" dirty="0">
              <a:solidFill>
                <a:srgbClr val="000000"/>
              </a:solidFill>
              <a:latin typeface="Arial" pitchFamily="34" charset="0"/>
              <a:ea typeface="Arial"/>
              <a:cs typeface="Arial" pitchFamily="34" charset="0"/>
            </a:endParaRPr>
          </a:p>
        </p:txBody>
      </p:sp>
      <p:pic>
        <p:nvPicPr>
          <p:cNvPr id="6" name="Picture 5" descr="C:\Documents and Settings\Charlie Cooke\My Documents\ASC_Session_Image_13-6-2013_13444.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332646" y="913452"/>
            <a:ext cx="6266937" cy="3485853"/>
          </a:xfrm>
          <a:prstGeom prst="rect">
            <a:avLst/>
          </a:prstGeom>
          <a:noFill/>
          <a:ln>
            <a:solidFill>
              <a:schemeClr val="tx1"/>
            </a:solidFill>
          </a:ln>
        </p:spPr>
      </p:pic>
      <p:sp>
        <p:nvSpPr>
          <p:cNvPr id="2" name="TextBox 1"/>
          <p:cNvSpPr txBox="1"/>
          <p:nvPr/>
        </p:nvSpPr>
        <p:spPr>
          <a:xfrm>
            <a:off x="1860137" y="33205"/>
            <a:ext cx="191792" cy="677108"/>
          </a:xfrm>
          <a:prstGeom prst="rect">
            <a:avLst/>
          </a:prstGeom>
          <a:noFill/>
        </p:spPr>
        <p:txBody>
          <a:bodyPr wrap="none" rtlCol="0">
            <a:spAutoFit/>
          </a:bodyPr>
          <a:lstStyle/>
          <a:p>
            <a:r>
              <a:rPr lang="en-US" sz="2000" b="1" cap="all" dirty="0">
                <a:latin typeface="Arial" charset="0"/>
                <a:cs typeface="Arial" charset="0"/>
              </a:rPr>
              <a:t>          </a:t>
            </a:r>
          </a:p>
          <a:p>
            <a:endParaRPr lang="en-US" b="1" dirty="0">
              <a:latin typeface="Arial" charset="0"/>
              <a:ea typeface="Arial" charset="0"/>
              <a:cs typeface="Arial" charset="0"/>
            </a:endParaRPr>
          </a:p>
        </p:txBody>
      </p:sp>
      <p:sp>
        <p:nvSpPr>
          <p:cNvPr id="3" name="TextBox 2"/>
          <p:cNvSpPr txBox="1"/>
          <p:nvPr/>
        </p:nvSpPr>
        <p:spPr>
          <a:xfrm>
            <a:off x="2966737" y="98323"/>
            <a:ext cx="869149" cy="400110"/>
          </a:xfrm>
          <a:prstGeom prst="rect">
            <a:avLst/>
          </a:prstGeom>
          <a:noFill/>
        </p:spPr>
        <p:txBody>
          <a:bodyPr wrap="none" rtlCol="0">
            <a:spAutoFit/>
          </a:bodyPr>
          <a:lstStyle/>
          <a:p>
            <a:pPr algn="ctr"/>
            <a:r>
              <a:rPr lang="en-US" sz="2000" b="1" dirty="0">
                <a:solidFill>
                  <a:prstClr val="black"/>
                </a:solidFill>
                <a:latin typeface="Arial" panose="020B0604020202020204" pitchFamily="34" charset="0"/>
                <a:cs typeface="Arial" panose="020B0604020202020204" pitchFamily="34" charset="0"/>
              </a:rPr>
              <a:t>SSG9</a:t>
            </a:r>
            <a:endParaRPr lang="en-US" sz="2400" b="1" cap="all" dirty="0">
              <a:latin typeface="Arial" charset="0"/>
              <a:cs typeface="Arial" charset="0"/>
            </a:endParaRPr>
          </a:p>
        </p:txBody>
      </p:sp>
      <p:pic>
        <p:nvPicPr>
          <p:cNvPr id="7" name="Picture 6">
            <a:extLst>
              <a:ext uri="{FF2B5EF4-FFF2-40B4-BE49-F238E27FC236}">
                <a16:creationId xmlns:a16="http://schemas.microsoft.com/office/drawing/2014/main" id="{72613E01-22B1-4623-9F02-3F0570B26395}"/>
              </a:ext>
            </a:extLst>
          </p:cNvPr>
          <p:cNvPicPr>
            <a:picLocks noChangeAspect="1"/>
          </p:cNvPicPr>
          <p:nvPr/>
        </p:nvPicPr>
        <p:blipFill>
          <a:blip r:embed="rId3"/>
          <a:stretch>
            <a:fillRect/>
          </a:stretch>
        </p:blipFill>
        <p:spPr>
          <a:xfrm>
            <a:off x="2754914" y="8326330"/>
            <a:ext cx="1422400" cy="719347"/>
          </a:xfrm>
          <a:prstGeom prst="rect">
            <a:avLst/>
          </a:prstGeom>
        </p:spPr>
      </p:pic>
    </p:spTree>
    <p:extLst>
      <p:ext uri="{BB962C8B-B14F-4D97-AF65-F5344CB8AC3E}">
        <p14:creationId xmlns:p14="http://schemas.microsoft.com/office/powerpoint/2010/main" val="2091159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ChangeArrowheads="1"/>
          </p:cNvSpPr>
          <p:nvPr/>
        </p:nvSpPr>
        <p:spPr bwMode="auto">
          <a:xfrm>
            <a:off x="274774" y="4962559"/>
            <a:ext cx="6295957" cy="273681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lIns="81448" tIns="40722" rIns="81448" bIns="40722">
            <a:spAutoFit/>
          </a:bodyPr>
          <a:lstStyle/>
          <a:p>
            <a:pPr defTabSz="814526"/>
            <a:r>
              <a:rPr lang="en-US" sz="1150" b="1" dirty="0">
                <a:solidFill>
                  <a:srgbClr val="000000"/>
                </a:solidFill>
                <a:latin typeface="Arial" panose="020B0604020202020204" pitchFamily="34" charset="0"/>
                <a:cs typeface="Arial" panose="020B0604020202020204" pitchFamily="34" charset="0"/>
              </a:rPr>
              <a:t>Purpose: “</a:t>
            </a:r>
            <a:r>
              <a:rPr lang="en-US" sz="1150" dirty="0">
                <a:solidFill>
                  <a:srgbClr val="000000"/>
                </a:solidFill>
                <a:latin typeface="Arial" panose="020B0604020202020204" pitchFamily="34" charset="0"/>
                <a:cs typeface="Arial" panose="020B0604020202020204" pitchFamily="34" charset="0"/>
              </a:rPr>
              <a:t>Think Forward, Look Forward, Play Forward”</a:t>
            </a:r>
          </a:p>
          <a:p>
            <a:pPr defTabSz="814526"/>
            <a:endParaRPr lang="en-US" sz="1150" b="1" dirty="0">
              <a:solidFill>
                <a:prstClr val="black"/>
              </a:solidFill>
              <a:latin typeface="Arial"/>
              <a:ea typeface="Arial"/>
              <a:cs typeface="Arial"/>
            </a:endParaRPr>
          </a:p>
          <a:p>
            <a:pPr defTabSz="814526"/>
            <a:r>
              <a:rPr lang="en-US" sz="1150" b="1" dirty="0">
                <a:solidFill>
                  <a:prstClr val="black"/>
                </a:solidFill>
                <a:latin typeface="Arial"/>
                <a:ea typeface="Arial"/>
                <a:cs typeface="Arial"/>
              </a:rPr>
              <a:t>SET-UP</a:t>
            </a:r>
          </a:p>
          <a:p>
            <a:pPr defTabSz="814526"/>
            <a:r>
              <a:rPr lang="en-US" sz="1150" dirty="0">
                <a:solidFill>
                  <a:prstClr val="black"/>
                </a:solidFill>
                <a:latin typeface="Arial"/>
                <a:ea typeface="Arial"/>
                <a:cs typeface="Arial"/>
              </a:rPr>
              <a:t>3v3 + 1 Neutral player (who plays with team in possession), in the middle zone.</a:t>
            </a:r>
          </a:p>
          <a:p>
            <a:pPr defTabSz="814526"/>
            <a:r>
              <a:rPr lang="en-US" sz="1150" dirty="0">
                <a:solidFill>
                  <a:prstClr val="black"/>
                </a:solidFill>
                <a:latin typeface="Arial"/>
                <a:ea typeface="Arial"/>
                <a:cs typeface="Arial"/>
              </a:rPr>
              <a:t>No defenders in end zones.</a:t>
            </a:r>
          </a:p>
          <a:p>
            <a:pPr defTabSz="814526"/>
            <a:r>
              <a:rPr lang="en-US" sz="1150" dirty="0">
                <a:solidFill>
                  <a:prstClr val="black"/>
                </a:solidFill>
                <a:latin typeface="Arial"/>
                <a:ea typeface="Arial"/>
                <a:cs typeface="Arial"/>
              </a:rPr>
              <a:t>1 striker from each team plays behind the end zone.</a:t>
            </a:r>
          </a:p>
          <a:p>
            <a:pPr defTabSz="814526"/>
            <a:r>
              <a:rPr lang="en-US" sz="1150" dirty="0">
                <a:solidFill>
                  <a:prstClr val="black"/>
                </a:solidFill>
                <a:latin typeface="Arial"/>
                <a:ea typeface="Arial"/>
                <a:cs typeface="Arial"/>
              </a:rPr>
              <a:t>Striker has only "1 touch" to pass back to teammate.</a:t>
            </a:r>
          </a:p>
          <a:p>
            <a:pPr defTabSz="814526"/>
            <a:endParaRPr lang="en-US" sz="1150" dirty="0">
              <a:solidFill>
                <a:prstClr val="black"/>
              </a:solidFill>
              <a:latin typeface="Arial"/>
              <a:ea typeface="Arial"/>
              <a:cs typeface="Arial"/>
            </a:endParaRPr>
          </a:p>
          <a:p>
            <a:pPr defTabSz="814526"/>
            <a:r>
              <a:rPr lang="en-US" sz="1150" b="1" dirty="0">
                <a:solidFill>
                  <a:prstClr val="black"/>
                </a:solidFill>
                <a:latin typeface="Arial"/>
                <a:ea typeface="Arial"/>
                <a:cs typeface="Arial"/>
              </a:rPr>
              <a:t>ACTION</a:t>
            </a:r>
          </a:p>
          <a:p>
            <a:pPr defTabSz="814526"/>
            <a:r>
              <a:rPr lang="en-US" sz="1150" dirty="0">
                <a:latin typeface="Arial"/>
                <a:cs typeface="Arial"/>
              </a:rPr>
              <a:t>Blue players are trying to find their striker behind the end zone and combine with a 1 touch wall pass, and a 1 touch finish.</a:t>
            </a:r>
          </a:p>
          <a:p>
            <a:pPr defTabSz="814526"/>
            <a:endParaRPr lang="en-US" sz="1150" dirty="0">
              <a:solidFill>
                <a:prstClr val="black"/>
              </a:solidFill>
              <a:latin typeface="Arial"/>
              <a:ea typeface="Arial"/>
              <a:cs typeface="Arial"/>
            </a:endParaRPr>
          </a:p>
          <a:p>
            <a:pPr defTabSz="814526"/>
            <a:endParaRPr lang="en-US" sz="1150" b="1" dirty="0">
              <a:solidFill>
                <a:prstClr val="black"/>
              </a:solidFill>
              <a:latin typeface="Arial"/>
              <a:ea typeface="Arial"/>
              <a:cs typeface="Arial"/>
            </a:endParaRPr>
          </a:p>
          <a:p>
            <a:pPr defTabSz="814526"/>
            <a:r>
              <a:rPr lang="en-US" sz="1150" b="1" dirty="0">
                <a:solidFill>
                  <a:srgbClr val="0070C0"/>
                </a:solidFill>
                <a:latin typeface="Arial"/>
                <a:ea typeface="Arial"/>
                <a:cs typeface="Arial"/>
              </a:rPr>
              <a:t>COACH TIP TO PLAYERS</a:t>
            </a:r>
          </a:p>
          <a:p>
            <a:pPr defTabSz="814526"/>
            <a:r>
              <a:rPr lang="en-US" sz="1150" dirty="0">
                <a:solidFill>
                  <a:srgbClr val="0070C0"/>
                </a:solidFill>
                <a:latin typeface="Arial"/>
                <a:ea typeface="Arial"/>
                <a:cs typeface="Arial"/>
              </a:rPr>
              <a:t>Communicate and move into space as soon as you pass.</a:t>
            </a:r>
          </a:p>
        </p:txBody>
      </p:sp>
      <p:grpSp>
        <p:nvGrpSpPr>
          <p:cNvPr id="4" name="Group 3">
            <a:extLst>
              <a:ext uri="{FF2B5EF4-FFF2-40B4-BE49-F238E27FC236}">
                <a16:creationId xmlns:a16="http://schemas.microsoft.com/office/drawing/2014/main" id="{68E531A1-55AA-4104-A66F-62807A9B8363}"/>
              </a:ext>
            </a:extLst>
          </p:cNvPr>
          <p:cNvGrpSpPr/>
          <p:nvPr/>
        </p:nvGrpSpPr>
        <p:grpSpPr>
          <a:xfrm>
            <a:off x="274776" y="987433"/>
            <a:ext cx="6295957" cy="3638452"/>
            <a:chOff x="274776" y="987433"/>
            <a:chExt cx="6295957" cy="3638452"/>
          </a:xfrm>
        </p:grpSpPr>
        <p:pic>
          <p:nvPicPr>
            <p:cNvPr id="2" name="Picture 1" descr="1b. 4v4 +1 w a Strik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4776" y="987433"/>
              <a:ext cx="6295957" cy="3638452"/>
            </a:xfrm>
            <a:prstGeom prst="rect">
              <a:avLst/>
            </a:prstGeom>
            <a:ln>
              <a:solidFill>
                <a:schemeClr val="tx1"/>
              </a:solidFill>
            </a:ln>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1136" y="2397703"/>
              <a:ext cx="1377582" cy="617106"/>
            </a:xfrm>
            <a:prstGeom prst="rect">
              <a:avLst/>
            </a:prstGeom>
          </p:spPr>
        </p:pic>
      </p:grpSp>
      <p:sp>
        <p:nvSpPr>
          <p:cNvPr id="6" name="Rectangle 5"/>
          <p:cNvSpPr/>
          <p:nvPr/>
        </p:nvSpPr>
        <p:spPr>
          <a:xfrm>
            <a:off x="852760" y="228101"/>
            <a:ext cx="4862665" cy="763330"/>
          </a:xfrm>
          <a:prstGeom prst="rect">
            <a:avLst/>
          </a:prstGeom>
        </p:spPr>
        <p:txBody>
          <a:bodyPr wrap="square" lIns="85390" tIns="42694" rIns="85390" bIns="42694">
            <a:spAutoFit/>
          </a:bodyPr>
          <a:lstStyle/>
          <a:p>
            <a:pPr algn="ctr"/>
            <a:r>
              <a:rPr lang="en-US" sz="2000" b="1" dirty="0">
                <a:solidFill>
                  <a:prstClr val="black"/>
                </a:solidFill>
                <a:latin typeface="Arial" panose="020B0604020202020204" pitchFamily="34" charset="0"/>
                <a:cs typeface="Arial" panose="020B0604020202020204" pitchFamily="34" charset="0"/>
              </a:rPr>
              <a:t>SSG10</a:t>
            </a:r>
          </a:p>
          <a:p>
            <a:pPr algn="ctr"/>
            <a:endParaRPr lang="en-US" sz="2400" b="1" cap="all" dirty="0">
              <a:latin typeface="Arial" charset="0"/>
              <a:cs typeface="Arial" charset="0"/>
            </a:endParaRPr>
          </a:p>
        </p:txBody>
      </p:sp>
      <p:pic>
        <p:nvPicPr>
          <p:cNvPr id="7" name="Picture 6"/>
          <p:cNvPicPr>
            <a:picLocks noChangeAspect="1"/>
          </p:cNvPicPr>
          <p:nvPr/>
        </p:nvPicPr>
        <p:blipFill>
          <a:blip r:embed="rId5"/>
          <a:stretch>
            <a:fillRect/>
          </a:stretch>
        </p:blipFill>
        <p:spPr>
          <a:xfrm>
            <a:off x="2863273" y="8326330"/>
            <a:ext cx="1422400" cy="719347"/>
          </a:xfrm>
          <a:prstGeom prst="rect">
            <a:avLst/>
          </a:prstGeom>
        </p:spPr>
      </p:pic>
    </p:spTree>
    <p:extLst>
      <p:ext uri="{BB962C8B-B14F-4D97-AF65-F5344CB8AC3E}">
        <p14:creationId xmlns:p14="http://schemas.microsoft.com/office/powerpoint/2010/main" val="414025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5. 5v5 w 2 end player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59" y="1223899"/>
            <a:ext cx="6429283" cy="3642570"/>
          </a:xfrm>
          <a:prstGeom prst="rect">
            <a:avLst/>
          </a:prstGeom>
          <a:ln>
            <a:solidFill>
              <a:schemeClr val="tx1"/>
            </a:solidFill>
          </a:ln>
        </p:spPr>
      </p:pic>
      <p:sp>
        <p:nvSpPr>
          <p:cNvPr id="8" name="Rectangle 6"/>
          <p:cNvSpPr>
            <a:spLocks noChangeArrowheads="1"/>
          </p:cNvSpPr>
          <p:nvPr/>
        </p:nvSpPr>
        <p:spPr bwMode="auto">
          <a:xfrm>
            <a:off x="243248" y="5093598"/>
            <a:ext cx="6371504" cy="248443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lIns="82976" tIns="41486" rIns="82976" bIns="41486">
            <a:spAutoFit/>
          </a:bodyPr>
          <a:lstStyle/>
          <a:p>
            <a:pPr defTabSz="829748"/>
            <a:r>
              <a:rPr lang="en-US" sz="1200" b="1" dirty="0">
                <a:solidFill>
                  <a:prstClr val="black"/>
                </a:solidFill>
                <a:latin typeface="Arial"/>
                <a:ea typeface="Arial"/>
                <a:cs typeface="Arial"/>
              </a:rPr>
              <a:t>PURPOSE: </a:t>
            </a:r>
            <a:r>
              <a:rPr lang="en-US" sz="1200" dirty="0">
                <a:solidFill>
                  <a:prstClr val="black"/>
                </a:solidFill>
                <a:latin typeface="Arial"/>
                <a:ea typeface="Arial"/>
                <a:cs typeface="Arial"/>
              </a:rPr>
              <a:t>To show the Coerver Team Styles. Fast break Attack &amp; Effective Possession.</a:t>
            </a:r>
          </a:p>
          <a:p>
            <a:pPr defTabSz="829748"/>
            <a:endParaRPr lang="en-US" sz="1200" b="1" dirty="0">
              <a:solidFill>
                <a:prstClr val="black"/>
              </a:solidFill>
              <a:latin typeface="Arial"/>
              <a:ea typeface="Arial"/>
              <a:cs typeface="Arial"/>
            </a:endParaRPr>
          </a:p>
          <a:p>
            <a:pPr defTabSz="829748"/>
            <a:r>
              <a:rPr lang="en-US" sz="1200" b="1" dirty="0">
                <a:solidFill>
                  <a:prstClr val="black"/>
                </a:solidFill>
                <a:latin typeface="Arial"/>
                <a:ea typeface="Arial"/>
                <a:cs typeface="Arial"/>
              </a:rPr>
              <a:t>SET-UP</a:t>
            </a:r>
          </a:p>
          <a:p>
            <a:pPr defTabSz="829748"/>
            <a:r>
              <a:rPr lang="en-US" sz="1200" dirty="0">
                <a:solidFill>
                  <a:prstClr val="black"/>
                </a:solidFill>
                <a:latin typeface="Arial"/>
                <a:ea typeface="Arial"/>
                <a:cs typeface="Arial"/>
              </a:rPr>
              <a:t>30 x 30 yard Area. 3 v 3 in the area plus End players. </a:t>
            </a:r>
          </a:p>
          <a:p>
            <a:pPr defTabSz="829748"/>
            <a:endParaRPr lang="en-US" sz="1200" dirty="0">
              <a:solidFill>
                <a:prstClr val="black"/>
              </a:solidFill>
              <a:latin typeface="Arial"/>
              <a:ea typeface="Arial"/>
              <a:cs typeface="Arial"/>
            </a:endParaRPr>
          </a:p>
          <a:p>
            <a:pPr defTabSz="829748"/>
            <a:r>
              <a:rPr lang="en-US" sz="1200" b="1" dirty="0">
                <a:solidFill>
                  <a:prstClr val="black"/>
                </a:solidFill>
                <a:latin typeface="Arial"/>
                <a:ea typeface="Arial"/>
                <a:cs typeface="Arial"/>
              </a:rPr>
              <a:t>ACTION</a:t>
            </a:r>
          </a:p>
          <a:p>
            <a:pPr defTabSz="829748"/>
            <a:r>
              <a:rPr lang="en-US" sz="1200" dirty="0">
                <a:solidFill>
                  <a:prstClr val="black"/>
                </a:solidFill>
                <a:latin typeface="Arial"/>
                <a:ea typeface="Arial"/>
                <a:cs typeface="Arial"/>
              </a:rPr>
              <a:t>Reds east and west, blues North &amp; South. Reds play” Fast Break Attack”, passer switches with end player, the Blues play “Effective Possession, the end players are Goalkeepers/Strikers, with up to two touches to start attacks, or help keep possession.</a:t>
            </a:r>
          </a:p>
          <a:p>
            <a:pPr defTabSz="829748"/>
            <a:endParaRPr lang="en-US" sz="1200" b="1" dirty="0">
              <a:latin typeface="Arial"/>
              <a:ea typeface="Arial"/>
              <a:cs typeface="Arial"/>
            </a:endParaRPr>
          </a:p>
          <a:p>
            <a:pPr defTabSz="829748"/>
            <a:r>
              <a:rPr lang="en-US" sz="1200" b="1" dirty="0">
                <a:solidFill>
                  <a:srgbClr val="0070C0"/>
                </a:solidFill>
                <a:latin typeface="Arial"/>
                <a:ea typeface="Arial"/>
                <a:cs typeface="Arial"/>
              </a:rPr>
              <a:t>COACHES TIP TO PLAYERS</a:t>
            </a:r>
          </a:p>
          <a:p>
            <a:pPr defTabSz="829748"/>
            <a:r>
              <a:rPr lang="en-US" sz="1200" dirty="0">
                <a:solidFill>
                  <a:srgbClr val="0070C0"/>
                </a:solidFill>
                <a:latin typeface="Arial"/>
                <a:ea typeface="Arial"/>
                <a:cs typeface="Arial"/>
              </a:rPr>
              <a:t>Focus on your first touch “The Golden Touch” the better it is the more time &amp; space you will have to decide “what's next”.</a:t>
            </a:r>
          </a:p>
        </p:txBody>
      </p:sp>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7337" y="2514173"/>
            <a:ext cx="1377582" cy="635807"/>
          </a:xfrm>
          <a:prstGeom prst="rect">
            <a:avLst/>
          </a:prstGeom>
        </p:spPr>
      </p:pic>
      <p:sp>
        <p:nvSpPr>
          <p:cNvPr id="13" name="TextBox 5"/>
          <p:cNvSpPr txBox="1">
            <a:spLocks noChangeArrowheads="1"/>
          </p:cNvSpPr>
          <p:nvPr/>
        </p:nvSpPr>
        <p:spPr bwMode="auto">
          <a:xfrm>
            <a:off x="-82826" y="302081"/>
            <a:ext cx="6858000" cy="699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3009" tIns="41502" rIns="83009" bIns="41502">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sz="2000" b="1" dirty="0">
                <a:solidFill>
                  <a:prstClr val="black"/>
                </a:solidFill>
                <a:latin typeface="Arial" panose="020B0604020202020204" pitchFamily="34" charset="0"/>
                <a:cs typeface="Arial" panose="020B0604020202020204" pitchFamily="34" charset="0"/>
              </a:rPr>
              <a:t>SSG11</a:t>
            </a:r>
          </a:p>
          <a:p>
            <a:pPr algn="ctr"/>
            <a:endParaRPr lang="en-US" sz="2000" b="1" cap="all" dirty="0">
              <a:latin typeface="Arial" charset="0"/>
              <a:ea typeface="+mn-ea"/>
              <a:cs typeface="Arial" charset="0"/>
            </a:endParaRPr>
          </a:p>
        </p:txBody>
      </p:sp>
      <p:pic>
        <p:nvPicPr>
          <p:cNvPr id="7" name="Picture 6"/>
          <p:cNvPicPr>
            <a:picLocks noChangeAspect="1"/>
          </p:cNvPicPr>
          <p:nvPr/>
        </p:nvPicPr>
        <p:blipFill>
          <a:blip r:embed="rId5"/>
          <a:stretch>
            <a:fillRect/>
          </a:stretch>
        </p:blipFill>
        <p:spPr>
          <a:xfrm>
            <a:off x="2863273" y="8326330"/>
            <a:ext cx="1422400" cy="719347"/>
          </a:xfrm>
          <a:prstGeom prst="rect">
            <a:avLst/>
          </a:prstGeom>
        </p:spPr>
      </p:pic>
    </p:spTree>
    <p:extLst>
      <p:ext uri="{BB962C8B-B14F-4D97-AF65-F5344CB8AC3E}">
        <p14:creationId xmlns:p14="http://schemas.microsoft.com/office/powerpoint/2010/main" val="402907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Charlie Cooke\My Documents\ASC_Session_Image_23-9-2013_163836.png"/>
          <p:cNvPicPr/>
          <p:nvPr/>
        </p:nvPicPr>
        <p:blipFill>
          <a:blip r:embed="rId3">
            <a:extLst>
              <a:ext uri="{28A0092B-C50C-407E-A947-70E740481C1C}">
                <a14:useLocalDpi xmlns:a14="http://schemas.microsoft.com/office/drawing/2010/main" val="0"/>
              </a:ext>
            </a:extLst>
          </a:blip>
          <a:srcRect/>
          <a:stretch>
            <a:fillRect/>
          </a:stretch>
        </p:blipFill>
        <p:spPr bwMode="auto">
          <a:xfrm>
            <a:off x="184112" y="904966"/>
            <a:ext cx="6455227" cy="3284685"/>
          </a:xfrm>
          <a:prstGeom prst="rect">
            <a:avLst/>
          </a:prstGeom>
          <a:noFill/>
          <a:ln>
            <a:solidFill>
              <a:schemeClr val="tx1"/>
            </a:solidFill>
          </a:ln>
        </p:spPr>
      </p:pic>
      <p:sp>
        <p:nvSpPr>
          <p:cNvPr id="4" name="TextBox 3"/>
          <p:cNvSpPr txBox="1"/>
          <p:nvPr/>
        </p:nvSpPr>
        <p:spPr>
          <a:xfrm>
            <a:off x="184112" y="4518064"/>
            <a:ext cx="6455227" cy="3785652"/>
          </a:xfrm>
          <a:prstGeom prst="rect">
            <a:avLst/>
          </a:prstGeom>
          <a:noFill/>
          <a:ln>
            <a:solidFill>
              <a:schemeClr val="tx1"/>
            </a:solidFill>
          </a:ln>
        </p:spPr>
        <p:txBody>
          <a:bodyPr wrap="square" rtlCol="0">
            <a:spAutoFit/>
          </a:bodyPr>
          <a:lstStyle/>
          <a:p>
            <a:r>
              <a:rPr lang="en-US" sz="1200" b="1" dirty="0">
                <a:latin typeface="Arial"/>
              </a:rPr>
              <a:t>Purpose: To encourage &amp; improve quick combinations.</a:t>
            </a:r>
          </a:p>
          <a:p>
            <a:endParaRPr lang="en-US" sz="1200" b="1" dirty="0">
              <a:latin typeface="Arial"/>
            </a:endParaRPr>
          </a:p>
          <a:p>
            <a:r>
              <a:rPr lang="en-US" sz="1200" b="1" dirty="0">
                <a:latin typeface="Arial"/>
              </a:rPr>
              <a:t>SET UP</a:t>
            </a:r>
          </a:p>
          <a:p>
            <a:r>
              <a:rPr lang="en-US" sz="1200" dirty="0">
                <a:latin typeface="Arial"/>
              </a:rPr>
              <a:t>A 20x20yd area with 3 goals (or tall cones) 3yds apart in the center in a triangle facing outwards.</a:t>
            </a:r>
          </a:p>
          <a:p>
            <a:r>
              <a:rPr lang="en-US" sz="1200" dirty="0">
                <a:latin typeface="Arial"/>
              </a:rPr>
              <a:t>Two teams lined up on one side of field on either side of the coach with a supply of balls.</a:t>
            </a:r>
          </a:p>
          <a:p>
            <a:endParaRPr lang="en-US" sz="1200" b="1" dirty="0">
              <a:latin typeface="Arial"/>
            </a:endParaRPr>
          </a:p>
          <a:p>
            <a:r>
              <a:rPr lang="en-US" sz="1200" b="1" dirty="0">
                <a:latin typeface="Arial"/>
              </a:rPr>
              <a:t>ACTION</a:t>
            </a:r>
          </a:p>
          <a:p>
            <a:r>
              <a:rPr lang="en-US" sz="1200" dirty="0">
                <a:latin typeface="Arial"/>
              </a:rPr>
              <a:t>The Coach passes a ball onto the field and calls number of players to play, 2, 3, 4 or 5 and players from each team sprint out to get possession and try to score on one of the goals (if tall cones from outside to in)</a:t>
            </a:r>
          </a:p>
          <a:p>
            <a:endParaRPr lang="en-US" sz="1200" dirty="0">
              <a:latin typeface="Arial"/>
            </a:endParaRPr>
          </a:p>
          <a:p>
            <a:r>
              <a:rPr lang="en-US" sz="1200" b="1" dirty="0">
                <a:solidFill>
                  <a:srgbClr val="FF0000"/>
                </a:solidFill>
                <a:latin typeface="Arial"/>
              </a:rPr>
              <a:t>Make Harder</a:t>
            </a:r>
            <a:endParaRPr lang="en-GB" sz="1200" b="1" dirty="0">
              <a:solidFill>
                <a:srgbClr val="FF0000"/>
              </a:solidFill>
              <a:latin typeface="Arial"/>
            </a:endParaRPr>
          </a:p>
          <a:p>
            <a:r>
              <a:rPr lang="en-US" sz="1200" b="1" dirty="0">
                <a:solidFill>
                  <a:srgbClr val="FF0000"/>
                </a:solidFill>
                <a:latin typeface="Arial"/>
              </a:rPr>
              <a:t>Teams can score with 6 consecutive passes or a regular goal.</a:t>
            </a:r>
          </a:p>
          <a:p>
            <a:pPr lvl="0"/>
            <a:r>
              <a:rPr lang="en-US" sz="1200" b="1" dirty="0">
                <a:solidFill>
                  <a:srgbClr val="FF0000"/>
                </a:solidFill>
                <a:latin typeface="Arial"/>
              </a:rPr>
              <a:t>Teams get three goals for 1. A one touch goal finish. 2. A one touch volley finish. 3. A header finish.</a:t>
            </a:r>
            <a:endParaRPr lang="en-GB" sz="1200" b="1" dirty="0">
              <a:solidFill>
                <a:srgbClr val="FF0000"/>
              </a:solidFill>
              <a:latin typeface="Arial"/>
            </a:endParaRPr>
          </a:p>
          <a:p>
            <a:endParaRPr lang="en-GB" sz="1200" b="1" dirty="0">
              <a:latin typeface="Arial"/>
            </a:endParaRPr>
          </a:p>
          <a:p>
            <a:r>
              <a:rPr lang="en-US" sz="1200" b="1" dirty="0">
                <a:solidFill>
                  <a:srgbClr val="0070C0"/>
                </a:solidFill>
                <a:latin typeface="Arial"/>
              </a:rPr>
              <a:t>COACH TIP TO PLAYER </a:t>
            </a:r>
            <a:endParaRPr lang="en-GB" sz="1200" b="1" dirty="0">
              <a:solidFill>
                <a:srgbClr val="0070C0"/>
              </a:solidFill>
              <a:latin typeface="Arial"/>
            </a:endParaRPr>
          </a:p>
          <a:p>
            <a:r>
              <a:rPr lang="en-GB" sz="1200" dirty="0">
                <a:solidFill>
                  <a:srgbClr val="0070C0"/>
                </a:solidFill>
                <a:latin typeface="Arial"/>
              </a:rPr>
              <a:t>Keep calling and moving and looking for finishing positions when not on the ball.</a:t>
            </a:r>
          </a:p>
          <a:p>
            <a:endParaRPr lang="en-GB" sz="1200" b="1" dirty="0">
              <a:latin typeface="Arial"/>
            </a:endParaRPr>
          </a:p>
        </p:txBody>
      </p:sp>
      <p:sp>
        <p:nvSpPr>
          <p:cNvPr id="5" name="TextBox 4"/>
          <p:cNvSpPr txBox="1"/>
          <p:nvPr/>
        </p:nvSpPr>
        <p:spPr>
          <a:xfrm>
            <a:off x="-27688" y="159669"/>
            <a:ext cx="6858000" cy="954107"/>
          </a:xfrm>
          <a:prstGeom prst="rect">
            <a:avLst/>
          </a:prstGeom>
          <a:noFill/>
        </p:spPr>
        <p:txBody>
          <a:bodyPr wrap="square" rtlCol="0">
            <a:spAutoFit/>
          </a:bodyPr>
          <a:lstStyle/>
          <a:p>
            <a:pPr algn="ctr"/>
            <a:r>
              <a:rPr lang="en-US" sz="2000" b="1" dirty="0">
                <a:solidFill>
                  <a:prstClr val="black"/>
                </a:solidFill>
                <a:latin typeface="Arial" panose="020B0604020202020204" pitchFamily="34" charset="0"/>
                <a:cs typeface="Arial" panose="020B0604020202020204" pitchFamily="34" charset="0"/>
              </a:rPr>
              <a:t>SSG12</a:t>
            </a:r>
          </a:p>
          <a:p>
            <a:pPr algn="ctr"/>
            <a:endParaRPr lang="en-US" b="1" cap="all" dirty="0">
              <a:latin typeface="Arial" charset="0"/>
              <a:cs typeface="Arial" charset="0"/>
            </a:endParaRPr>
          </a:p>
          <a:p>
            <a:pPr algn="ctr"/>
            <a:endParaRPr lang="en-US" dirty="0">
              <a:latin typeface="Arial"/>
            </a:endParaRPr>
          </a:p>
        </p:txBody>
      </p:sp>
      <p:pic>
        <p:nvPicPr>
          <p:cNvPr id="6" name="Picture 5">
            <a:extLst>
              <a:ext uri="{FF2B5EF4-FFF2-40B4-BE49-F238E27FC236}">
                <a16:creationId xmlns:a16="http://schemas.microsoft.com/office/drawing/2014/main" id="{15811BB2-1DDD-4CCC-BFF1-634B250DD1D3}"/>
              </a:ext>
            </a:extLst>
          </p:cNvPr>
          <p:cNvPicPr>
            <a:picLocks noChangeAspect="1"/>
          </p:cNvPicPr>
          <p:nvPr/>
        </p:nvPicPr>
        <p:blipFill>
          <a:blip r:embed="rId4"/>
          <a:stretch>
            <a:fillRect/>
          </a:stretch>
        </p:blipFill>
        <p:spPr>
          <a:xfrm>
            <a:off x="2717800" y="8326330"/>
            <a:ext cx="1422400" cy="719347"/>
          </a:xfrm>
          <a:prstGeom prst="rect">
            <a:avLst/>
          </a:prstGeom>
        </p:spPr>
      </p:pic>
    </p:spTree>
    <p:extLst>
      <p:ext uri="{BB962C8B-B14F-4D97-AF65-F5344CB8AC3E}">
        <p14:creationId xmlns:p14="http://schemas.microsoft.com/office/powerpoint/2010/main" val="2295209754"/>
      </p:ext>
    </p:extLst>
  </p:cSld>
  <p:clrMapOvr>
    <a:masterClrMapping/>
  </p:clrMapOvr>
  <mc:AlternateContent xmlns:mc="http://schemas.openxmlformats.org/markup-compatibility/2006" xmlns:p14="http://schemas.microsoft.com/office/powerpoint/2010/main">
    <mc:Choice Requires="p14">
      <p:transition spd="slow" p14:dur="2000" advTm="25230"/>
    </mc:Choice>
    <mc:Fallback xmlns="">
      <p:transition spd="slow" advTm="25230"/>
    </mc:Fallback>
  </mc:AlternateContent>
  <p:extLst>
    <p:ext uri="{E180D4A7-C9FB-4DFB-919C-405C955672EB}">
      <p14:showEvtLst xmlns:p14="http://schemas.microsoft.com/office/powerpoint/2010/main">
        <p14:playEvt time="14044" objId="2"/>
        <p14:triggerEvt type="onClick" time="14044" objId="2"/>
        <p14:stopEvt time="25230" objId="2"/>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4_ASC_Session_Image_REDO_14-7-2014_131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33" y="1022368"/>
            <a:ext cx="6396005" cy="3447097"/>
          </a:xfrm>
          <a:prstGeom prst="rect">
            <a:avLst/>
          </a:prstGeom>
          <a:ln>
            <a:solidFill>
              <a:schemeClr val="tx1"/>
            </a:solidFill>
          </a:ln>
        </p:spPr>
      </p:pic>
      <p:sp>
        <p:nvSpPr>
          <p:cNvPr id="4" name="Rectangle 3"/>
          <p:cNvSpPr/>
          <p:nvPr/>
        </p:nvSpPr>
        <p:spPr>
          <a:xfrm>
            <a:off x="261820" y="4674535"/>
            <a:ext cx="6396005" cy="3447097"/>
          </a:xfrm>
          <a:prstGeom prst="rect">
            <a:avLst/>
          </a:prstGeom>
          <a:ln>
            <a:solidFill>
              <a:schemeClr val="tx1"/>
            </a:solidFill>
          </a:ln>
        </p:spPr>
        <p:txBody>
          <a:bodyPr wrap="square">
            <a:spAutoFit/>
          </a:bodyPr>
          <a:lstStyle/>
          <a:p>
            <a:r>
              <a:rPr lang="en-US" sz="1200" b="1" dirty="0">
                <a:latin typeface="Arial" panose="020B0604020202020204" pitchFamily="34" charset="0"/>
                <a:cs typeface="Arial" panose="020B0604020202020204" pitchFamily="34" charset="0"/>
              </a:rPr>
              <a:t>Purpose: To encourage fast direct play.</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SET UP</a:t>
            </a:r>
          </a:p>
          <a:p>
            <a:r>
              <a:rPr lang="en-US" sz="1200" dirty="0">
                <a:latin typeface="Arial" panose="020B0604020202020204" pitchFamily="34" charset="0"/>
                <a:cs typeface="Arial" panose="020B0604020202020204" pitchFamily="34" charset="0"/>
              </a:rPr>
              <a:t>In 40 x 30 yard area 4 v 4 with GK’s. An additional player of each team with a ball on the</a:t>
            </a:r>
          </a:p>
          <a:p>
            <a:r>
              <a:rPr lang="en-US" sz="1200" dirty="0">
                <a:latin typeface="Arial" panose="020B0604020202020204" pitchFamily="34" charset="0"/>
                <a:cs typeface="Arial" panose="020B0604020202020204" pitchFamily="34" charset="0"/>
              </a:rPr>
              <a:t>halfway line.</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ACTION</a:t>
            </a:r>
          </a:p>
          <a:p>
            <a:r>
              <a:rPr lang="en-US" sz="1200" dirty="0">
                <a:latin typeface="Arial" panose="020B0604020202020204" pitchFamily="34" charset="0"/>
                <a:cs typeface="Arial" panose="020B0604020202020204" pitchFamily="34" charset="0"/>
              </a:rPr>
              <a:t>Sides play 4 v 4; any player on the ball can dribble it out, which then signals player on</a:t>
            </a:r>
          </a:p>
          <a:p>
            <a:r>
              <a:rPr lang="en-US" sz="1200" dirty="0">
                <a:latin typeface="Arial" panose="020B0604020202020204" pitchFamily="34" charset="0"/>
                <a:cs typeface="Arial" panose="020B0604020202020204" pitchFamily="34" charset="0"/>
              </a:rPr>
              <a:t>halfway line to enter with his ball. Dribbler who runs ball out, takes halfway line position.</a:t>
            </a:r>
          </a:p>
          <a:p>
            <a:endParaRPr lang="en-US" sz="1200" dirty="0">
              <a:latin typeface="Arial" panose="020B0604020202020204" pitchFamily="34" charset="0"/>
              <a:cs typeface="Arial" panose="020B0604020202020204" pitchFamily="34" charset="0"/>
            </a:endParaRPr>
          </a:p>
          <a:p>
            <a:r>
              <a:rPr lang="en-US" sz="1200" b="1" dirty="0">
                <a:solidFill>
                  <a:srgbClr val="FF0000"/>
                </a:solidFill>
                <a:latin typeface="Arial" panose="020B0604020202020204" pitchFamily="34" charset="0"/>
                <a:cs typeface="Arial" panose="020B0604020202020204" pitchFamily="34" charset="0"/>
              </a:rPr>
              <a:t>Make Harder</a:t>
            </a:r>
          </a:p>
          <a:p>
            <a:r>
              <a:rPr lang="en-US" sz="1200" b="1" dirty="0">
                <a:solidFill>
                  <a:srgbClr val="FF0000"/>
                </a:solidFill>
                <a:latin typeface="Arial" panose="020B0604020202020204" pitchFamily="34" charset="0"/>
                <a:cs typeface="Arial" panose="020B0604020202020204" pitchFamily="34" charset="0"/>
              </a:rPr>
              <a:t>Replace big goals with mini goals in corners.</a:t>
            </a:r>
          </a:p>
          <a:p>
            <a:r>
              <a:rPr lang="en-US" sz="1200" b="1" dirty="0">
                <a:solidFill>
                  <a:srgbClr val="FF0000"/>
                </a:solidFill>
                <a:latin typeface="Arial" panose="020B0604020202020204" pitchFamily="34" charset="0"/>
                <a:cs typeface="Arial" panose="020B0604020202020204" pitchFamily="34" charset="0"/>
              </a:rPr>
              <a:t>GK has to defend both goals.</a:t>
            </a:r>
          </a:p>
          <a:p>
            <a:endParaRPr lang="en-US" sz="1200" dirty="0">
              <a:latin typeface="Arial" panose="020B0604020202020204" pitchFamily="34" charset="0"/>
              <a:cs typeface="Arial" panose="020B0604020202020204" pitchFamily="34" charset="0"/>
            </a:endParaRPr>
          </a:p>
          <a:p>
            <a:r>
              <a:rPr lang="en-US" sz="1200" b="1" dirty="0">
                <a:solidFill>
                  <a:srgbClr val="0070C0"/>
                </a:solidFill>
                <a:latin typeface="Arial" panose="020B0604020202020204" pitchFamily="34" charset="0"/>
                <a:cs typeface="Arial" panose="020B0604020202020204" pitchFamily="34" charset="0"/>
              </a:rPr>
              <a:t>COACH TIP TO PLAYER</a:t>
            </a:r>
          </a:p>
          <a:p>
            <a:r>
              <a:rPr lang="en-US" sz="1200" dirty="0">
                <a:solidFill>
                  <a:srgbClr val="0070C0"/>
                </a:solidFill>
                <a:latin typeface="Arial" panose="020B0604020202020204" pitchFamily="34" charset="0"/>
                <a:cs typeface="Arial" panose="020B0604020202020204" pitchFamily="34" charset="0"/>
              </a:rPr>
              <a:t>Try and take opponents away as you either field to give your teammate on halfway line a fast break on goal.</a:t>
            </a:r>
          </a:p>
          <a:p>
            <a:endParaRPr lang="en-US" sz="1400" dirty="0"/>
          </a:p>
        </p:txBody>
      </p:sp>
      <p:sp>
        <p:nvSpPr>
          <p:cNvPr id="5" name="Rectangle 4"/>
          <p:cNvSpPr/>
          <p:nvPr/>
        </p:nvSpPr>
        <p:spPr>
          <a:xfrm>
            <a:off x="2953916" y="209767"/>
            <a:ext cx="1011815" cy="1261884"/>
          </a:xfrm>
          <a:prstGeom prst="rect">
            <a:avLst/>
          </a:prstGeom>
        </p:spPr>
        <p:txBody>
          <a:bodyPr wrap="none">
            <a:spAutoFit/>
          </a:bodyPr>
          <a:lstStyle/>
          <a:p>
            <a:pPr algn="ctr"/>
            <a:r>
              <a:rPr lang="en-US" sz="2000" b="1" dirty="0">
                <a:solidFill>
                  <a:prstClr val="black"/>
                </a:solidFill>
                <a:latin typeface="Arial" panose="020B0604020202020204" pitchFamily="34" charset="0"/>
                <a:cs typeface="Arial" panose="020B0604020202020204" pitchFamily="34" charset="0"/>
              </a:rPr>
              <a:t>SSG13</a:t>
            </a:r>
          </a:p>
          <a:p>
            <a:pPr algn="ctr"/>
            <a:endParaRPr lang="en-US" sz="2800" b="1" cap="all" dirty="0">
              <a:latin typeface="Arial" charset="0"/>
              <a:cs typeface="Arial" charset="0"/>
            </a:endParaRPr>
          </a:p>
          <a:p>
            <a:pPr algn="ctr"/>
            <a:endParaRPr kumimoji="1" lang="en-US" sz="2800" b="1" i="1" cap="all" dirty="0">
              <a:solidFill>
                <a:prstClr val="black"/>
              </a:solidFill>
              <a:latin typeface="Franklin Gothic Heavy" charset="0"/>
            </a:endParaRPr>
          </a:p>
        </p:txBody>
      </p:sp>
      <p:pic>
        <p:nvPicPr>
          <p:cNvPr id="6" name="Picture 5">
            <a:extLst>
              <a:ext uri="{FF2B5EF4-FFF2-40B4-BE49-F238E27FC236}">
                <a16:creationId xmlns:a16="http://schemas.microsoft.com/office/drawing/2014/main" id="{2BE38427-926A-4743-9D1D-15483C9E8E75}"/>
              </a:ext>
            </a:extLst>
          </p:cNvPr>
          <p:cNvPicPr>
            <a:picLocks noChangeAspect="1"/>
          </p:cNvPicPr>
          <p:nvPr/>
        </p:nvPicPr>
        <p:blipFill>
          <a:blip r:embed="rId4"/>
          <a:stretch>
            <a:fillRect/>
          </a:stretch>
        </p:blipFill>
        <p:spPr>
          <a:xfrm>
            <a:off x="2690112" y="8326330"/>
            <a:ext cx="1422400" cy="719347"/>
          </a:xfrm>
          <a:prstGeom prst="rect">
            <a:avLst/>
          </a:prstGeom>
        </p:spPr>
      </p:pic>
    </p:spTree>
    <p:extLst>
      <p:ext uri="{BB962C8B-B14F-4D97-AF65-F5344CB8AC3E}">
        <p14:creationId xmlns:p14="http://schemas.microsoft.com/office/powerpoint/2010/main" val="3333292161"/>
      </p:ext>
    </p:extLst>
  </p:cSld>
  <p:clrMapOvr>
    <a:masterClrMapping/>
  </p:clrMapOvr>
  <mc:AlternateContent xmlns:mc="http://schemas.openxmlformats.org/markup-compatibility/2006" xmlns:p14="http://schemas.microsoft.com/office/powerpoint/2010/main">
    <mc:Choice Requires="p14">
      <p:transition spd="slow" p14:dur="2000" advTm="25230"/>
    </mc:Choice>
    <mc:Fallback xmlns="">
      <p:transition spd="slow" advTm="25230"/>
    </mc:Fallback>
  </mc:AlternateContent>
  <p:extLst>
    <p:ext uri="{E180D4A7-C9FB-4DFB-919C-405C955672EB}">
      <p14:showEvtLst xmlns:p14="http://schemas.microsoft.com/office/powerpoint/2010/main">
        <p14:playEvt time="14044" objId="2"/>
        <p14:triggerEvt type="onClick" time="14044" objId="2"/>
        <p14:stopEvt time="25230" objId="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4662" y="592895"/>
            <a:ext cx="154837" cy="430432"/>
          </a:xfrm>
          <a:prstGeom prst="rect">
            <a:avLst/>
          </a:prstGeom>
        </p:spPr>
        <p:txBody>
          <a:bodyPr wrap="none" lIns="76638" tIns="38319" rIns="76638" bIns="38319">
            <a:spAutoFit/>
          </a:bodyPr>
          <a:lstStyle/>
          <a:p>
            <a:pPr algn="ctr"/>
            <a:endParaRPr lang="en-US" sz="2294"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3296287" y="332896"/>
            <a:ext cx="236760" cy="394097"/>
          </a:xfrm>
          <a:prstGeom prst="rect">
            <a:avLst/>
          </a:prstGeom>
        </p:spPr>
        <p:txBody>
          <a:bodyPr wrap="none" lIns="85485" tIns="42743" rIns="85485" bIns="42743">
            <a:spAutoFit/>
          </a:bodyPr>
          <a:lstStyle/>
          <a:p>
            <a:pPr algn="ctr"/>
            <a:r>
              <a:rPr kumimoji="1" lang="en-US" sz="2000" b="1" cap="all" dirty="0">
                <a:solidFill>
                  <a:prstClr val="black"/>
                </a:solidFill>
                <a:latin typeface="Franklin Gothic Heavy" charset="0"/>
              </a:rPr>
              <a:t> </a:t>
            </a:r>
          </a:p>
        </p:txBody>
      </p:sp>
      <p:pic>
        <p:nvPicPr>
          <p:cNvPr id="7" name="Picture 6">
            <a:extLst>
              <a:ext uri="{FF2B5EF4-FFF2-40B4-BE49-F238E27FC236}">
                <a16:creationId xmlns:a16="http://schemas.microsoft.com/office/drawing/2014/main" id="{9AF058BB-6D5D-460B-BA1D-E3E6D563D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8702" y="8290570"/>
            <a:ext cx="1361593" cy="688595"/>
          </a:xfrm>
          <a:prstGeom prst="rect">
            <a:avLst/>
          </a:prstGeom>
        </p:spPr>
      </p:pic>
      <p:sp>
        <p:nvSpPr>
          <p:cNvPr id="10" name="Rectangle 9">
            <a:extLst>
              <a:ext uri="{FF2B5EF4-FFF2-40B4-BE49-F238E27FC236}">
                <a16:creationId xmlns:a16="http://schemas.microsoft.com/office/drawing/2014/main" id="{21162955-A1E4-E941-9D7C-742505A21A93}"/>
              </a:ext>
            </a:extLst>
          </p:cNvPr>
          <p:cNvSpPr/>
          <p:nvPr/>
        </p:nvSpPr>
        <p:spPr>
          <a:xfrm>
            <a:off x="238539" y="4643418"/>
            <a:ext cx="6414052" cy="3647152"/>
          </a:xfrm>
          <a:prstGeom prst="rect">
            <a:avLst/>
          </a:prstGeom>
          <a:ln>
            <a:solidFill>
              <a:srgbClr val="000000"/>
            </a:solidFill>
          </a:ln>
        </p:spPr>
        <p:txBody>
          <a:bodyPr wrap="square">
            <a:spAutoFit/>
          </a:bodyPr>
          <a:lstStyle/>
          <a:p>
            <a:r>
              <a:rPr lang="en-GB" sz="1100" b="1" cap="all" dirty="0">
                <a:latin typeface="Arial" pitchFamily="34" charset="0"/>
                <a:cs typeface="Arial" pitchFamily="34" charset="0"/>
              </a:rPr>
              <a:t>Purpose: To improve possession football.</a:t>
            </a:r>
          </a:p>
          <a:p>
            <a:endParaRPr lang="en-GB" sz="1100" b="1" cap="all" dirty="0">
              <a:latin typeface="Arial" pitchFamily="34" charset="0"/>
              <a:cs typeface="Arial" pitchFamily="34" charset="0"/>
            </a:endParaRPr>
          </a:p>
          <a:p>
            <a:r>
              <a:rPr lang="en-GB" sz="1100" b="1" cap="all" dirty="0">
                <a:latin typeface="Arial" pitchFamily="34" charset="0"/>
                <a:cs typeface="Arial" pitchFamily="34" charset="0"/>
              </a:rPr>
              <a:t>Set Up</a:t>
            </a:r>
          </a:p>
          <a:p>
            <a:r>
              <a:rPr lang="en-GB" sz="1100" dirty="0">
                <a:latin typeface="Arial" pitchFamily="34" charset="0"/>
                <a:cs typeface="Arial" pitchFamily="34" charset="0"/>
              </a:rPr>
              <a:t>Field of 50 x 50 yds or adjusted according to age and ability of players. Two teams of 6/7 players.</a:t>
            </a:r>
          </a:p>
          <a:p>
            <a:endParaRPr lang="en-GB" sz="1100" b="1" cap="all" dirty="0">
              <a:latin typeface="Arial" pitchFamily="34" charset="0"/>
              <a:cs typeface="Arial" pitchFamily="34" charset="0"/>
            </a:endParaRPr>
          </a:p>
          <a:p>
            <a:r>
              <a:rPr lang="en-GB" sz="1100" b="1" cap="all" dirty="0">
                <a:latin typeface="Arial" pitchFamily="34" charset="0"/>
                <a:cs typeface="Arial" pitchFamily="34" charset="0"/>
              </a:rPr>
              <a:t>Action</a:t>
            </a:r>
            <a:endParaRPr lang="en-GB" sz="1100" cap="all" dirty="0">
              <a:latin typeface="Arial" pitchFamily="34" charset="0"/>
              <a:cs typeface="Arial" pitchFamily="34" charset="0"/>
            </a:endParaRPr>
          </a:p>
          <a:p>
            <a:r>
              <a:rPr lang="en-GB" sz="1100" dirty="0">
                <a:latin typeface="Arial" pitchFamily="34" charset="0"/>
                <a:cs typeface="Arial" pitchFamily="34" charset="0"/>
              </a:rPr>
              <a:t>Teams play keep away to a total of 30 passes for any team.</a:t>
            </a:r>
          </a:p>
          <a:p>
            <a:r>
              <a:rPr lang="en-GB" sz="1100" dirty="0">
                <a:latin typeface="Arial" pitchFamily="34" charset="0"/>
                <a:cs typeface="Arial" pitchFamily="34" charset="0"/>
              </a:rPr>
              <a:t>Passes do not have to be consecutive but must be intentional, not rebounds or deflections, and must be received under control by a team mate to count.</a:t>
            </a:r>
          </a:p>
          <a:p>
            <a:r>
              <a:rPr lang="en-GB" sz="1100" dirty="0">
                <a:latin typeface="Arial" pitchFamily="34" charset="0"/>
                <a:cs typeface="Arial" pitchFamily="34" charset="0"/>
              </a:rPr>
              <a:t>Coach counts passes out loud so everyone knows the score.</a:t>
            </a:r>
          </a:p>
          <a:p>
            <a:r>
              <a:rPr lang="en-GB" sz="1100" dirty="0">
                <a:latin typeface="Arial" pitchFamily="34" charset="0"/>
                <a:cs typeface="Arial" pitchFamily="34" charset="0"/>
              </a:rPr>
              <a:t>NB. Teams forcing the ball out of play get possession at the restart. </a:t>
            </a:r>
          </a:p>
          <a:p>
            <a:endParaRPr lang="en-GB" sz="1100" dirty="0">
              <a:latin typeface="Arial" pitchFamily="34" charset="0"/>
              <a:cs typeface="Arial" pitchFamily="34" charset="0"/>
            </a:endParaRPr>
          </a:p>
          <a:p>
            <a:r>
              <a:rPr lang="en-GB" sz="1100" b="1" cap="all" dirty="0">
                <a:solidFill>
                  <a:srgbClr val="FF0000"/>
                </a:solidFill>
                <a:latin typeface="Arial" pitchFamily="34" charset="0"/>
                <a:cs typeface="Arial" pitchFamily="34" charset="0"/>
              </a:rPr>
              <a:t>MAKE HARDER</a:t>
            </a:r>
          </a:p>
          <a:p>
            <a:r>
              <a:rPr lang="en-GB" sz="1100" cap="all" dirty="0">
                <a:solidFill>
                  <a:srgbClr val="FF0000"/>
                </a:solidFill>
                <a:latin typeface="Arial" pitchFamily="34" charset="0"/>
                <a:cs typeface="Arial" pitchFamily="34" charset="0"/>
              </a:rPr>
              <a:t>1. </a:t>
            </a:r>
            <a:r>
              <a:rPr lang="en-GB" sz="1100" dirty="0">
                <a:solidFill>
                  <a:srgbClr val="FF0000"/>
                </a:solidFill>
                <a:latin typeface="Arial" pitchFamily="34" charset="0"/>
                <a:cs typeface="Arial" pitchFamily="34" charset="0"/>
              </a:rPr>
              <a:t>Teams play to 20 1-2 wall passes.</a:t>
            </a:r>
          </a:p>
          <a:p>
            <a:r>
              <a:rPr lang="en-GB" sz="1100" dirty="0">
                <a:solidFill>
                  <a:srgbClr val="FF0000"/>
                </a:solidFill>
                <a:latin typeface="Arial" pitchFamily="34" charset="0"/>
                <a:cs typeface="Arial" pitchFamily="34" charset="0"/>
              </a:rPr>
              <a:t>2. Teams play2 touch soccer to 20 </a:t>
            </a:r>
            <a:r>
              <a:rPr lang="en-GB" sz="1100" dirty="0" err="1">
                <a:solidFill>
                  <a:srgbClr val="FF0000"/>
                </a:solidFill>
                <a:latin typeface="Arial" pitchFamily="34" charset="0"/>
                <a:cs typeface="Arial" pitchFamily="34" charset="0"/>
              </a:rPr>
              <a:t>nonconsecutive</a:t>
            </a:r>
            <a:r>
              <a:rPr lang="en-GB" sz="1100" dirty="0">
                <a:solidFill>
                  <a:srgbClr val="FF0000"/>
                </a:solidFill>
                <a:latin typeface="Arial" pitchFamily="34" charset="0"/>
                <a:cs typeface="Arial" pitchFamily="34" charset="0"/>
              </a:rPr>
              <a:t> passes.</a:t>
            </a:r>
          </a:p>
          <a:p>
            <a:r>
              <a:rPr lang="en-GB" sz="1100" dirty="0">
                <a:solidFill>
                  <a:srgbClr val="FF0000"/>
                </a:solidFill>
                <a:latin typeface="Arial" pitchFamily="34" charset="0"/>
                <a:cs typeface="Arial" pitchFamily="34" charset="0"/>
              </a:rPr>
              <a:t>3. Teams must make minimum number of passes before scoring on any goal.</a:t>
            </a:r>
          </a:p>
          <a:p>
            <a:r>
              <a:rPr lang="en-GB" sz="1100" dirty="0">
                <a:solidFill>
                  <a:srgbClr val="FF0000"/>
                </a:solidFill>
                <a:latin typeface="Arial" pitchFamily="34" charset="0"/>
                <a:cs typeface="Arial" pitchFamily="34" charset="0"/>
              </a:rPr>
              <a:t>4. Teams must make minimum number of passes before scoring on only 2 goals at one end.</a:t>
            </a:r>
          </a:p>
          <a:p>
            <a:endParaRPr lang="en-GB" sz="1100" dirty="0">
              <a:solidFill>
                <a:srgbClr val="FF0000"/>
              </a:solidFill>
              <a:latin typeface="Arial" pitchFamily="34" charset="0"/>
              <a:cs typeface="Arial" pitchFamily="34" charset="0"/>
            </a:endParaRPr>
          </a:p>
          <a:p>
            <a:r>
              <a:rPr lang="en-GB" sz="1100" b="1" cap="all" dirty="0">
                <a:solidFill>
                  <a:srgbClr val="0070C0"/>
                </a:solidFill>
                <a:latin typeface="Arial" pitchFamily="34" charset="0"/>
                <a:cs typeface="Arial" pitchFamily="34" charset="0"/>
              </a:rPr>
              <a:t>COACH TIP TO PLAYER </a:t>
            </a:r>
          </a:p>
          <a:p>
            <a:r>
              <a:rPr lang="en-US" sz="1100" dirty="0">
                <a:solidFill>
                  <a:srgbClr val="0070C0"/>
                </a:solidFill>
                <a:latin typeface="Arial"/>
              </a:rPr>
              <a:t>Communication within a team is vital. Get used to calling to teammates and receiving instructions from  them  in the flow of the game.</a:t>
            </a:r>
            <a:endParaRPr lang="en-GB" sz="1100" dirty="0">
              <a:solidFill>
                <a:srgbClr val="0070C0"/>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95CADD6A-9D67-B849-8E98-F91CF0DA6D5A}"/>
              </a:ext>
            </a:extLst>
          </p:cNvPr>
          <p:cNvSpPr/>
          <p:nvPr/>
        </p:nvSpPr>
        <p:spPr>
          <a:xfrm>
            <a:off x="2939657" y="253886"/>
            <a:ext cx="1011815" cy="400110"/>
          </a:xfrm>
          <a:prstGeom prst="rect">
            <a:avLst/>
          </a:prstGeom>
        </p:spPr>
        <p:txBody>
          <a:bodyPr wrap="none">
            <a:spAutoFit/>
          </a:bodyPr>
          <a:lstStyle/>
          <a:p>
            <a:pPr algn="ctr"/>
            <a:r>
              <a:rPr lang="en-US" sz="2000" b="1" dirty="0">
                <a:solidFill>
                  <a:prstClr val="black"/>
                </a:solidFill>
                <a:latin typeface="Arial" panose="020B0604020202020204" pitchFamily="34" charset="0"/>
                <a:cs typeface="Arial" panose="020B0604020202020204" pitchFamily="34" charset="0"/>
              </a:rPr>
              <a:t>SSG14</a:t>
            </a:r>
          </a:p>
        </p:txBody>
      </p:sp>
      <p:grpSp>
        <p:nvGrpSpPr>
          <p:cNvPr id="5" name="Group 4">
            <a:extLst>
              <a:ext uri="{FF2B5EF4-FFF2-40B4-BE49-F238E27FC236}">
                <a16:creationId xmlns:a16="http://schemas.microsoft.com/office/drawing/2014/main" id="{7E4BA2E9-CFD7-4782-8686-35960FA1C52D}"/>
              </a:ext>
            </a:extLst>
          </p:cNvPr>
          <p:cNvGrpSpPr/>
          <p:nvPr/>
        </p:nvGrpSpPr>
        <p:grpSpPr>
          <a:xfrm>
            <a:off x="238539" y="887070"/>
            <a:ext cx="6414052" cy="3613512"/>
            <a:chOff x="238539" y="887070"/>
            <a:chExt cx="6414052" cy="3613512"/>
          </a:xfrm>
        </p:grpSpPr>
        <p:pic>
          <p:nvPicPr>
            <p:cNvPr id="9" name="Picture 8">
              <a:extLst>
                <a:ext uri="{FF2B5EF4-FFF2-40B4-BE49-F238E27FC236}">
                  <a16:creationId xmlns:a16="http://schemas.microsoft.com/office/drawing/2014/main" id="{422F0C7F-F106-C34F-853C-D98836D7C3D0}"/>
                </a:ext>
              </a:extLst>
            </p:cNvPr>
            <p:cNvPicPr>
              <a:picLocks noChangeAspect="1"/>
            </p:cNvPicPr>
            <p:nvPr/>
          </p:nvPicPr>
          <p:blipFill>
            <a:blip r:embed="rId3"/>
            <a:stretch>
              <a:fillRect/>
            </a:stretch>
          </p:blipFill>
          <p:spPr>
            <a:xfrm>
              <a:off x="238539" y="887070"/>
              <a:ext cx="6414052" cy="3613512"/>
            </a:xfrm>
            <a:prstGeom prst="rect">
              <a:avLst/>
            </a:prstGeom>
            <a:ln>
              <a:solidFill>
                <a:srgbClr val="000000"/>
              </a:solidFill>
            </a:ln>
          </p:spPr>
        </p:pic>
        <p:pic>
          <p:nvPicPr>
            <p:cNvPr id="3" name="図 2">
              <a:extLst>
                <a:ext uri="{FF2B5EF4-FFF2-40B4-BE49-F238E27FC236}">
                  <a16:creationId xmlns:a16="http://schemas.microsoft.com/office/drawing/2014/main" id="{EBEAE6E8-DA01-45D6-8617-629675292D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209" y="2089150"/>
              <a:ext cx="1377582" cy="617106"/>
            </a:xfrm>
            <a:prstGeom prst="rect">
              <a:avLst/>
            </a:prstGeom>
          </p:spPr>
        </p:pic>
      </p:grpSp>
    </p:spTree>
    <p:extLst>
      <p:ext uri="{BB962C8B-B14F-4D97-AF65-F5344CB8AC3E}">
        <p14:creationId xmlns:p14="http://schemas.microsoft.com/office/powerpoint/2010/main" val="3641467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4662" y="592895"/>
            <a:ext cx="154837" cy="430432"/>
          </a:xfrm>
          <a:prstGeom prst="rect">
            <a:avLst/>
          </a:prstGeom>
        </p:spPr>
        <p:txBody>
          <a:bodyPr wrap="none" lIns="76638" tIns="38319" rIns="76638" bIns="38319">
            <a:spAutoFit/>
          </a:bodyPr>
          <a:lstStyle/>
          <a:p>
            <a:pPr algn="ctr"/>
            <a:endParaRPr lang="en-US" sz="2294"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273140" y="4800613"/>
            <a:ext cx="6283044" cy="3124374"/>
          </a:xfrm>
          <a:prstGeom prst="rect">
            <a:avLst/>
          </a:prstGeom>
          <a:noFill/>
          <a:ln>
            <a:solidFill>
              <a:srgbClr val="000000"/>
            </a:solidFill>
          </a:ln>
        </p:spPr>
        <p:txBody>
          <a:bodyPr wrap="square" lIns="76638" tIns="38319" rIns="76638" bIns="38319" rtlCol="0">
            <a:spAutoFit/>
          </a:bodyPr>
          <a:lstStyle/>
          <a:p>
            <a:r>
              <a:rPr lang="en-US" sz="1100" b="1" dirty="0">
                <a:latin typeface="Arial" panose="020B0604020202020204" pitchFamily="34" charset="0"/>
                <a:cs typeface="Arial" panose="020B0604020202020204" pitchFamily="34" charset="0"/>
              </a:rPr>
              <a:t>Purpose: To Improve Attacking &amp; Defending.</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SET UP</a:t>
            </a:r>
          </a:p>
          <a:p>
            <a:r>
              <a:rPr lang="en-US" sz="1100" dirty="0">
                <a:latin typeface="Arial" panose="020B0604020202020204" pitchFamily="34" charset="0"/>
                <a:cs typeface="Arial" panose="020B0604020202020204" pitchFamily="34" charset="0"/>
              </a:rPr>
              <a:t>3 v 3 in middle Zone. A yellow striker in each end Zone, Goals facing out.</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ACTION</a:t>
            </a:r>
          </a:p>
          <a:p>
            <a:r>
              <a:rPr lang="en-US" sz="1100" dirty="0">
                <a:latin typeface="Arial" panose="020B0604020202020204" pitchFamily="34" charset="0"/>
                <a:cs typeface="Arial" panose="020B0604020202020204" pitchFamily="34" charset="0"/>
              </a:rPr>
              <a:t>V1: After 3 consecutive passes the team in possession tries to pass for either yellow striker to finish first time.</a:t>
            </a:r>
          </a:p>
          <a:p>
            <a:endParaRPr lang="en-US" sz="1100" dirty="0">
              <a:solidFill>
                <a:srgbClr val="FF0000"/>
              </a:solidFill>
              <a:latin typeface="Arial" panose="020B0604020202020204" pitchFamily="34" charset="0"/>
              <a:cs typeface="Arial" panose="020B0604020202020204" pitchFamily="34" charset="0"/>
            </a:endParaRPr>
          </a:p>
          <a:p>
            <a:r>
              <a:rPr lang="en-US" sz="1100" b="1" dirty="0">
                <a:solidFill>
                  <a:srgbClr val="FF0000"/>
                </a:solidFill>
                <a:latin typeface="Arial" panose="020B0604020202020204" pitchFamily="34" charset="0"/>
                <a:cs typeface="Arial" panose="020B0604020202020204" pitchFamily="34" charset="0"/>
              </a:rPr>
              <a:t>MAKE HARDER</a:t>
            </a:r>
          </a:p>
          <a:p>
            <a:r>
              <a:rPr lang="en-US" sz="1100" b="1" dirty="0">
                <a:solidFill>
                  <a:srgbClr val="FF0000"/>
                </a:solidFill>
                <a:latin typeface="Arial" panose="020B0604020202020204" pitchFamily="34" charset="0"/>
                <a:cs typeface="Arial" panose="020B0604020202020204" pitchFamily="34" charset="0"/>
              </a:rPr>
              <a:t>V2: Now add Red &amp; Blue striker in each end Zone. They can not tackle each other but can block the shot of the other.</a:t>
            </a:r>
          </a:p>
          <a:p>
            <a:r>
              <a:rPr lang="en-US" sz="1100" b="1" dirty="0">
                <a:solidFill>
                  <a:srgbClr val="FF0000"/>
                </a:solidFill>
                <a:latin typeface="Arial" panose="020B0604020202020204" pitchFamily="34" charset="0"/>
                <a:cs typeface="Arial" panose="020B0604020202020204" pitchFamily="34" charset="0"/>
              </a:rPr>
              <a:t>Strikers must finish first time.</a:t>
            </a:r>
          </a:p>
          <a:p>
            <a:endParaRPr lang="en-US" sz="1100" b="1" dirty="0">
              <a:latin typeface="Arial" panose="020B0604020202020204" pitchFamily="34" charset="0"/>
              <a:cs typeface="Arial" panose="020B0604020202020204" pitchFamily="34" charset="0"/>
            </a:endParaRPr>
          </a:p>
          <a:p>
            <a:r>
              <a:rPr lang="en-US" sz="1100" b="1" dirty="0">
                <a:solidFill>
                  <a:srgbClr val="0070C0"/>
                </a:solidFill>
                <a:latin typeface="Arial" panose="020B0604020202020204" pitchFamily="34" charset="0"/>
                <a:cs typeface="Arial" panose="020B0604020202020204" pitchFamily="34" charset="0"/>
              </a:rPr>
              <a:t>COACH TIP TO PLAYERS</a:t>
            </a:r>
          </a:p>
          <a:p>
            <a:r>
              <a:rPr lang="en-US" sz="1100" b="1" dirty="0">
                <a:solidFill>
                  <a:srgbClr val="0070C0"/>
                </a:solidFill>
                <a:latin typeface="Arial" panose="020B0604020202020204" pitchFamily="34" charset="0"/>
                <a:cs typeface="Arial" panose="020B0604020202020204" pitchFamily="34" charset="0"/>
              </a:rPr>
              <a:t>Middle players look constantly up to see where strikers are moving to.</a:t>
            </a:r>
          </a:p>
          <a:p>
            <a:endParaRPr lang="en-US" sz="1100" dirty="0">
              <a:solidFill>
                <a:srgbClr val="0070C0"/>
              </a:solidFill>
              <a:latin typeface="Arial" panose="020B0604020202020204" pitchFamily="34" charset="0"/>
              <a:cs typeface="Arial" panose="020B0604020202020204" pitchFamily="34" charset="0"/>
            </a:endParaRPr>
          </a:p>
          <a:p>
            <a:endParaRPr lang="en-US" sz="1100" dirty="0">
              <a:latin typeface="Arial"/>
              <a:cs typeface="Arial"/>
            </a:endParaRPr>
          </a:p>
        </p:txBody>
      </p:sp>
      <p:sp>
        <p:nvSpPr>
          <p:cNvPr id="4" name="Rectangle 3"/>
          <p:cNvSpPr/>
          <p:nvPr/>
        </p:nvSpPr>
        <p:spPr>
          <a:xfrm>
            <a:off x="3296287" y="332896"/>
            <a:ext cx="236760" cy="394097"/>
          </a:xfrm>
          <a:prstGeom prst="rect">
            <a:avLst/>
          </a:prstGeom>
        </p:spPr>
        <p:txBody>
          <a:bodyPr wrap="none" lIns="85485" tIns="42743" rIns="85485" bIns="42743">
            <a:spAutoFit/>
          </a:bodyPr>
          <a:lstStyle/>
          <a:p>
            <a:pPr algn="ctr"/>
            <a:r>
              <a:rPr kumimoji="1" lang="en-US" sz="2000" b="1" cap="all" dirty="0">
                <a:solidFill>
                  <a:prstClr val="black"/>
                </a:solidFill>
                <a:latin typeface="Franklin Gothic Heavy" charset="0"/>
              </a:rPr>
              <a:t> </a:t>
            </a:r>
          </a:p>
        </p:txBody>
      </p:sp>
      <p:pic>
        <p:nvPicPr>
          <p:cNvPr id="7" name="Picture 6">
            <a:extLst>
              <a:ext uri="{FF2B5EF4-FFF2-40B4-BE49-F238E27FC236}">
                <a16:creationId xmlns:a16="http://schemas.microsoft.com/office/drawing/2014/main" id="{9AF058BB-6D5D-460B-BA1D-E3E6D563D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8203" y="8314675"/>
            <a:ext cx="1361593" cy="688595"/>
          </a:xfrm>
          <a:prstGeom prst="rect">
            <a:avLst/>
          </a:prstGeom>
        </p:spPr>
      </p:pic>
      <p:sp>
        <p:nvSpPr>
          <p:cNvPr id="6" name="タイトル 1"/>
          <p:cNvSpPr txBox="1">
            <a:spLocks/>
          </p:cNvSpPr>
          <p:nvPr/>
        </p:nvSpPr>
        <p:spPr>
          <a:xfrm>
            <a:off x="509069" y="193120"/>
            <a:ext cx="5966021" cy="539552"/>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sz="2000" b="1" dirty="0">
                <a:solidFill>
                  <a:prstClr val="black"/>
                </a:solidFill>
                <a:latin typeface="Arial" panose="020B0604020202020204" pitchFamily="34" charset="0"/>
                <a:cs typeface="Arial" panose="020B0604020202020204" pitchFamily="34" charset="0"/>
              </a:rPr>
              <a:t>SSG15</a:t>
            </a:r>
          </a:p>
          <a:p>
            <a:endParaRPr lang="en-US" sz="1800" b="1" cap="all" dirty="0">
              <a:solidFill>
                <a:prstClr val="black"/>
              </a:solidFill>
              <a:latin typeface="Franklin Gothic Heavy" charset="0"/>
              <a:ea typeface="+mn-ea"/>
              <a:cs typeface="+mn-cs"/>
            </a:endParaRPr>
          </a:p>
        </p:txBody>
      </p:sp>
      <p:grpSp>
        <p:nvGrpSpPr>
          <p:cNvPr id="10" name="Group 9">
            <a:extLst>
              <a:ext uri="{FF2B5EF4-FFF2-40B4-BE49-F238E27FC236}">
                <a16:creationId xmlns:a16="http://schemas.microsoft.com/office/drawing/2014/main" id="{00AC74B7-AB14-40AC-A90E-47808ADDB906}"/>
              </a:ext>
            </a:extLst>
          </p:cNvPr>
          <p:cNvGrpSpPr/>
          <p:nvPr/>
        </p:nvGrpSpPr>
        <p:grpSpPr>
          <a:xfrm>
            <a:off x="273140" y="808111"/>
            <a:ext cx="6283044" cy="3803646"/>
            <a:chOff x="273140" y="808111"/>
            <a:chExt cx="6283044" cy="3803646"/>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140" y="808111"/>
              <a:ext cx="6283044" cy="3803646"/>
            </a:xfrm>
            <a:prstGeom prst="rect">
              <a:avLst/>
            </a:prstGeom>
            <a:ln>
              <a:solidFill>
                <a:srgbClr val="000000"/>
              </a:solidFill>
            </a:ln>
          </p:spPr>
        </p:pic>
        <p:pic>
          <p:nvPicPr>
            <p:cNvPr id="5" name="図 2">
              <a:extLst>
                <a:ext uri="{FF2B5EF4-FFF2-40B4-BE49-F238E27FC236}">
                  <a16:creationId xmlns:a16="http://schemas.microsoft.com/office/drawing/2014/main" id="{978C287F-C370-471E-A665-395E21ECA6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1136" y="2200436"/>
              <a:ext cx="1377582" cy="617106"/>
            </a:xfrm>
            <a:prstGeom prst="rect">
              <a:avLst/>
            </a:prstGeom>
          </p:spPr>
        </p:pic>
      </p:grpSp>
    </p:spTree>
    <p:extLst>
      <p:ext uri="{BB962C8B-B14F-4D97-AF65-F5344CB8AC3E}">
        <p14:creationId xmlns:p14="http://schemas.microsoft.com/office/powerpoint/2010/main" val="62924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4662" y="592895"/>
            <a:ext cx="154837" cy="430432"/>
          </a:xfrm>
          <a:prstGeom prst="rect">
            <a:avLst/>
          </a:prstGeom>
        </p:spPr>
        <p:txBody>
          <a:bodyPr wrap="none" lIns="76638" tIns="38319" rIns="76638" bIns="38319">
            <a:spAutoFit/>
          </a:bodyPr>
          <a:lstStyle/>
          <a:p>
            <a:pPr algn="ctr"/>
            <a:endParaRPr lang="en-US" sz="2294"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348807" y="5177553"/>
            <a:ext cx="6290531" cy="2616543"/>
          </a:xfrm>
          <a:prstGeom prst="rect">
            <a:avLst/>
          </a:prstGeom>
          <a:noFill/>
          <a:ln>
            <a:solidFill>
              <a:srgbClr val="000000"/>
            </a:solidFill>
          </a:ln>
        </p:spPr>
        <p:txBody>
          <a:bodyPr wrap="square" lIns="76638" tIns="38319" rIns="76638" bIns="38319" rtlCol="0">
            <a:spAutoFit/>
          </a:bodyPr>
          <a:lstStyle/>
          <a:p>
            <a:r>
              <a:rPr lang="en-US" sz="1100" b="1" dirty="0">
                <a:latin typeface="Arial" panose="020B0604020202020204" pitchFamily="34" charset="0"/>
                <a:cs typeface="Arial" panose="020B0604020202020204" pitchFamily="34" charset="0"/>
              </a:rPr>
              <a:t>Purpose: To Improve Attacking &amp; Defending.</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SET UP</a:t>
            </a:r>
          </a:p>
          <a:p>
            <a:r>
              <a:rPr lang="en-US" sz="1100" b="1" dirty="0">
                <a:latin typeface="Arial" panose="020B0604020202020204" pitchFamily="34" charset="0"/>
                <a:cs typeface="Arial" panose="020B0604020202020204" pitchFamily="34" charset="0"/>
              </a:rPr>
              <a:t>4 v 4 in  30 yards x 30 yards.</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ACTION</a:t>
            </a:r>
          </a:p>
          <a:p>
            <a:r>
              <a:rPr lang="en-US" sz="1100" dirty="0">
                <a:latin typeface="Arial" panose="020B0604020202020204" pitchFamily="34" charset="0"/>
                <a:cs typeface="Arial" panose="020B0604020202020204" pitchFamily="34" charset="0"/>
              </a:rPr>
              <a:t>Red Players going east to west,; they must play a one two pass through the flags to score</a:t>
            </a:r>
          </a:p>
          <a:p>
            <a:r>
              <a:rPr lang="en-US" sz="1100" dirty="0">
                <a:latin typeface="Arial" panose="020B0604020202020204" pitchFamily="34" charset="0"/>
                <a:cs typeface="Arial" panose="020B0604020202020204" pitchFamily="34" charset="0"/>
              </a:rPr>
              <a:t>Yellows North to South, shooter has up to two touches to score; end yellows only have one touch.</a:t>
            </a:r>
          </a:p>
          <a:p>
            <a:endParaRPr lang="en-US" sz="1100" b="1" dirty="0">
              <a:solidFill>
                <a:srgbClr val="FF0000"/>
              </a:solidFill>
              <a:latin typeface="Arial" panose="020B0604020202020204" pitchFamily="34" charset="0"/>
              <a:cs typeface="Arial" panose="020B0604020202020204" pitchFamily="34" charset="0"/>
            </a:endParaRPr>
          </a:p>
          <a:p>
            <a:r>
              <a:rPr lang="en-US" sz="1100" b="1" dirty="0">
                <a:solidFill>
                  <a:srgbClr val="FF0000"/>
                </a:solidFill>
                <a:latin typeface="Arial" panose="020B0604020202020204" pitchFamily="34" charset="0"/>
                <a:cs typeface="Arial" panose="020B0604020202020204" pitchFamily="34" charset="0"/>
              </a:rPr>
              <a:t>MAKE HARDER</a:t>
            </a:r>
          </a:p>
          <a:p>
            <a:r>
              <a:rPr lang="en-US" sz="1100" b="1" dirty="0">
                <a:solidFill>
                  <a:srgbClr val="FF0000"/>
                </a:solidFill>
                <a:latin typeface="Arial" panose="020B0604020202020204" pitchFamily="34" charset="0"/>
                <a:cs typeface="Arial" panose="020B0604020202020204" pitchFamily="34" charset="0"/>
              </a:rPr>
              <a:t>Turn mini goals north &amp; south outwards. Striker must finish first time.</a:t>
            </a:r>
          </a:p>
          <a:p>
            <a:endParaRPr lang="en-US" sz="1100" b="1" dirty="0">
              <a:solidFill>
                <a:srgbClr val="FF0000"/>
              </a:solidFill>
              <a:latin typeface="Arial" panose="020B0604020202020204" pitchFamily="34" charset="0"/>
              <a:cs typeface="Arial" panose="020B0604020202020204" pitchFamily="34" charset="0"/>
            </a:endParaRPr>
          </a:p>
          <a:p>
            <a:r>
              <a:rPr lang="en-US" sz="1100" b="1" dirty="0">
                <a:solidFill>
                  <a:srgbClr val="0070C0"/>
                </a:solidFill>
                <a:latin typeface="Arial" panose="020B0604020202020204" pitchFamily="34" charset="0"/>
                <a:cs typeface="Arial" panose="020B0604020202020204" pitchFamily="34" charset="0"/>
              </a:rPr>
              <a:t>COACH TIP TO PLAYERS</a:t>
            </a:r>
          </a:p>
          <a:p>
            <a:r>
              <a:rPr lang="en-US" sz="1100" b="1" dirty="0">
                <a:solidFill>
                  <a:srgbClr val="0070C0"/>
                </a:solidFill>
                <a:latin typeface="Arial" panose="020B0604020202020204" pitchFamily="34" charset="0"/>
                <a:cs typeface="Arial" panose="020B0604020202020204" pitchFamily="34" charset="0"/>
              </a:rPr>
              <a:t>Players on perimeters </a:t>
            </a:r>
            <a:r>
              <a:rPr lang="en-US" sz="1100" b="1" dirty="0" err="1">
                <a:solidFill>
                  <a:srgbClr val="0070C0"/>
                </a:solidFill>
                <a:latin typeface="Arial" panose="020B0604020202020204" pitchFamily="34" charset="0"/>
                <a:cs typeface="Arial" panose="020B0604020202020204" pitchFamily="34" charset="0"/>
              </a:rPr>
              <a:t>dont</a:t>
            </a:r>
            <a:r>
              <a:rPr lang="en-US" sz="1100" b="1" dirty="0">
                <a:solidFill>
                  <a:srgbClr val="0070C0"/>
                </a:solidFill>
                <a:latin typeface="Arial" panose="020B0604020202020204" pitchFamily="34" charset="0"/>
                <a:cs typeface="Arial" panose="020B0604020202020204" pitchFamily="34" charset="0"/>
              </a:rPr>
              <a:t> stand in one spot, move around constantly.</a:t>
            </a:r>
          </a:p>
          <a:p>
            <a:endParaRPr lang="en-US" sz="1100" b="1" dirty="0">
              <a:latin typeface="Arial"/>
              <a:cs typeface="Arial"/>
            </a:endParaRPr>
          </a:p>
        </p:txBody>
      </p:sp>
      <p:sp>
        <p:nvSpPr>
          <p:cNvPr id="4" name="Rectangle 3"/>
          <p:cNvSpPr/>
          <p:nvPr/>
        </p:nvSpPr>
        <p:spPr>
          <a:xfrm>
            <a:off x="3296287" y="332896"/>
            <a:ext cx="236760" cy="394097"/>
          </a:xfrm>
          <a:prstGeom prst="rect">
            <a:avLst/>
          </a:prstGeom>
        </p:spPr>
        <p:txBody>
          <a:bodyPr wrap="none" lIns="85485" tIns="42743" rIns="85485" bIns="42743">
            <a:spAutoFit/>
          </a:bodyPr>
          <a:lstStyle/>
          <a:p>
            <a:pPr algn="ctr"/>
            <a:r>
              <a:rPr kumimoji="1" lang="en-US" sz="2000" b="1" cap="all" dirty="0">
                <a:solidFill>
                  <a:prstClr val="black"/>
                </a:solidFill>
                <a:latin typeface="Franklin Gothic Heavy" charset="0"/>
              </a:rPr>
              <a:t> </a:t>
            </a:r>
          </a:p>
        </p:txBody>
      </p:sp>
      <p:pic>
        <p:nvPicPr>
          <p:cNvPr id="7" name="Picture 6">
            <a:extLst>
              <a:ext uri="{FF2B5EF4-FFF2-40B4-BE49-F238E27FC236}">
                <a16:creationId xmlns:a16="http://schemas.microsoft.com/office/drawing/2014/main" id="{9AF058BB-6D5D-460B-BA1D-E3E6D563D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8203" y="8314675"/>
            <a:ext cx="1361593" cy="688595"/>
          </a:xfrm>
          <a:prstGeom prst="rect">
            <a:avLst/>
          </a:prstGeom>
        </p:spPr>
      </p:pic>
      <p:sp>
        <p:nvSpPr>
          <p:cNvPr id="6" name="タイトル 1"/>
          <p:cNvSpPr txBox="1">
            <a:spLocks/>
          </p:cNvSpPr>
          <p:nvPr/>
        </p:nvSpPr>
        <p:spPr>
          <a:xfrm>
            <a:off x="509069" y="260568"/>
            <a:ext cx="5966021" cy="539552"/>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sz="2000" b="1" dirty="0">
                <a:solidFill>
                  <a:prstClr val="black"/>
                </a:solidFill>
                <a:latin typeface="Arial" panose="020B0604020202020204" pitchFamily="34" charset="0"/>
                <a:cs typeface="Arial" panose="020B0604020202020204" pitchFamily="34" charset="0"/>
              </a:rPr>
              <a:t>SSG16</a:t>
            </a:r>
          </a:p>
          <a:p>
            <a:endParaRPr lang="en-US" sz="1800" b="1" cap="all" dirty="0">
              <a:solidFill>
                <a:prstClr val="black"/>
              </a:solidFill>
              <a:latin typeface="Franklin Gothic Heavy" charset="0"/>
              <a:ea typeface="+mn-ea"/>
              <a:cs typeface="+mn-cs"/>
            </a:endParaRPr>
          </a:p>
        </p:txBody>
      </p:sp>
      <p:grpSp>
        <p:nvGrpSpPr>
          <p:cNvPr id="10" name="Group 9">
            <a:extLst>
              <a:ext uri="{FF2B5EF4-FFF2-40B4-BE49-F238E27FC236}">
                <a16:creationId xmlns:a16="http://schemas.microsoft.com/office/drawing/2014/main" id="{A1280194-6147-434A-8A41-F71B41BE8863}"/>
              </a:ext>
            </a:extLst>
          </p:cNvPr>
          <p:cNvGrpSpPr/>
          <p:nvPr/>
        </p:nvGrpSpPr>
        <p:grpSpPr>
          <a:xfrm>
            <a:off x="348808" y="1116465"/>
            <a:ext cx="6290531" cy="3764754"/>
            <a:chOff x="348808" y="1116465"/>
            <a:chExt cx="6290531" cy="3866352"/>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808" y="1116465"/>
              <a:ext cx="6290531" cy="3866352"/>
            </a:xfrm>
            <a:prstGeom prst="rect">
              <a:avLst/>
            </a:prstGeom>
            <a:ln>
              <a:solidFill>
                <a:srgbClr val="000000"/>
              </a:solidFill>
            </a:ln>
          </p:spPr>
        </p:pic>
        <p:pic>
          <p:nvPicPr>
            <p:cNvPr id="5" name="図 2">
              <a:extLst>
                <a:ext uri="{FF2B5EF4-FFF2-40B4-BE49-F238E27FC236}">
                  <a16:creationId xmlns:a16="http://schemas.microsoft.com/office/drawing/2014/main" id="{D2096318-9D12-4FCE-A3A0-59DF8823C4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0708" y="2569981"/>
              <a:ext cx="1377582" cy="617106"/>
            </a:xfrm>
            <a:prstGeom prst="rect">
              <a:avLst/>
            </a:prstGeom>
          </p:spPr>
        </p:pic>
      </p:grpSp>
    </p:spTree>
    <p:extLst>
      <p:ext uri="{BB962C8B-B14F-4D97-AF65-F5344CB8AC3E}">
        <p14:creationId xmlns:p14="http://schemas.microsoft.com/office/powerpoint/2010/main" val="1699858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333851" y="5134353"/>
            <a:ext cx="6199284" cy="24929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p>
            <a:r>
              <a:rPr lang="en-US" sz="1200" b="1" dirty="0">
                <a:latin typeface="Arial" pitchFamily="34" charset="0"/>
                <a:ea typeface="Arial"/>
                <a:cs typeface="Arial" pitchFamily="34" charset="0"/>
              </a:rPr>
              <a:t>Purpose: to improve attacking &amp; defending.</a:t>
            </a:r>
          </a:p>
          <a:p>
            <a:endParaRPr lang="en-US" sz="1200" b="1" dirty="0">
              <a:latin typeface="Arial" pitchFamily="34" charset="0"/>
              <a:ea typeface="Arial"/>
              <a:cs typeface="Arial" pitchFamily="34" charset="0"/>
            </a:endParaRPr>
          </a:p>
          <a:p>
            <a:r>
              <a:rPr lang="en-US" sz="1200" b="1" dirty="0">
                <a:latin typeface="Arial" pitchFamily="34" charset="0"/>
                <a:ea typeface="Arial"/>
                <a:cs typeface="Arial" pitchFamily="34" charset="0"/>
              </a:rPr>
              <a:t>SET UP</a:t>
            </a:r>
          </a:p>
          <a:p>
            <a:r>
              <a:rPr lang="en-US" sz="1200" dirty="0">
                <a:latin typeface="Arial" pitchFamily="34" charset="0"/>
                <a:ea typeface="Arial"/>
                <a:cs typeface="Arial" pitchFamily="34" charset="0"/>
              </a:rPr>
              <a:t>A</a:t>
            </a:r>
            <a:r>
              <a:rPr lang="en-US" sz="1200" b="1" dirty="0">
                <a:latin typeface="Arial" pitchFamily="34" charset="0"/>
                <a:ea typeface="Arial"/>
                <a:cs typeface="Arial" pitchFamily="34" charset="0"/>
              </a:rPr>
              <a:t> </a:t>
            </a:r>
            <a:r>
              <a:rPr lang="en-US" sz="1200" dirty="0">
                <a:latin typeface="Arial" pitchFamily="34" charset="0"/>
                <a:ea typeface="Arial"/>
                <a:cs typeface="Arial" pitchFamily="34" charset="0"/>
              </a:rPr>
              <a:t>40</a:t>
            </a:r>
            <a:r>
              <a:rPr lang="en-US" altLang="ja-JP" sz="1200" dirty="0">
                <a:latin typeface="Arial" pitchFamily="34" charset="0"/>
                <a:ea typeface="Arial"/>
                <a:cs typeface="Arial" pitchFamily="34" charset="0"/>
              </a:rPr>
              <a:t>×30yd field</a:t>
            </a:r>
            <a:r>
              <a:rPr lang="en-US" sz="1200" dirty="0">
                <a:latin typeface="Arial" pitchFamily="34" charset="0"/>
                <a:ea typeface="Arial"/>
                <a:cs typeface="Arial" pitchFamily="34" charset="0"/>
              </a:rPr>
              <a:t>. </a:t>
            </a:r>
          </a:p>
          <a:p>
            <a:endParaRPr lang="en-US" sz="1200" dirty="0">
              <a:latin typeface="Arial" pitchFamily="34" charset="0"/>
              <a:ea typeface="Arial"/>
              <a:cs typeface="Arial" pitchFamily="34" charset="0"/>
            </a:endParaRPr>
          </a:p>
          <a:p>
            <a:r>
              <a:rPr lang="en-US" sz="1200" b="1" dirty="0">
                <a:latin typeface="Arial" pitchFamily="34" charset="0"/>
                <a:ea typeface="Arial"/>
                <a:cs typeface="Arial" pitchFamily="34" charset="0"/>
              </a:rPr>
              <a:t>ACTION</a:t>
            </a:r>
          </a:p>
          <a:p>
            <a:r>
              <a:rPr lang="en-US" sz="1200" dirty="0">
                <a:latin typeface="Arial" pitchFamily="34" charset="0"/>
                <a:ea typeface="Arial"/>
                <a:cs typeface="Arial" pitchFamily="34" charset="0"/>
              </a:rPr>
              <a:t>Players play 4 v 4 and can shoot from anywhere. No GK.</a:t>
            </a:r>
            <a:endParaRPr lang="en-US" sz="1200" b="1" dirty="0">
              <a:latin typeface="Arial" pitchFamily="34" charset="0"/>
              <a:ea typeface="Arial"/>
              <a:cs typeface="Arial" pitchFamily="34" charset="0"/>
            </a:endParaRPr>
          </a:p>
          <a:p>
            <a:endParaRPr lang="en-US" sz="1200" b="1" dirty="0">
              <a:solidFill>
                <a:srgbClr val="FF0000"/>
              </a:solidFill>
              <a:latin typeface="Arial" pitchFamily="34" charset="0"/>
              <a:ea typeface="Arial"/>
              <a:cs typeface="Arial" pitchFamily="34" charset="0"/>
            </a:endParaRPr>
          </a:p>
          <a:p>
            <a:r>
              <a:rPr lang="en-US" sz="1200" b="1" dirty="0">
                <a:solidFill>
                  <a:srgbClr val="FF0000"/>
                </a:solidFill>
                <a:latin typeface="Arial" pitchFamily="34" charset="0"/>
                <a:ea typeface="Arial"/>
                <a:cs typeface="Arial" pitchFamily="34" charset="0"/>
              </a:rPr>
              <a:t>MAKE HARDER</a:t>
            </a:r>
          </a:p>
          <a:p>
            <a:r>
              <a:rPr lang="en-US" sz="1200" b="1" dirty="0">
                <a:solidFill>
                  <a:srgbClr val="FF0000"/>
                </a:solidFill>
                <a:latin typeface="Arial" pitchFamily="34" charset="0"/>
                <a:ea typeface="Arial"/>
                <a:cs typeface="Arial" pitchFamily="34" charset="0"/>
              </a:rPr>
              <a:t>Players can only shoot in the opposition half.</a:t>
            </a:r>
          </a:p>
          <a:p>
            <a:r>
              <a:rPr lang="en-US" sz="1200" b="1" dirty="0">
                <a:solidFill>
                  <a:srgbClr val="FF0000"/>
                </a:solidFill>
                <a:latin typeface="Arial" pitchFamily="34" charset="0"/>
                <a:ea typeface="Arial"/>
                <a:cs typeface="Arial" pitchFamily="34" charset="0"/>
              </a:rPr>
              <a:t> </a:t>
            </a:r>
          </a:p>
          <a:p>
            <a:r>
              <a:rPr lang="en-US" sz="1200" b="1" dirty="0">
                <a:solidFill>
                  <a:srgbClr val="0070C0"/>
                </a:solidFill>
                <a:latin typeface="Arial" pitchFamily="34" charset="0"/>
                <a:ea typeface="Arial"/>
                <a:cs typeface="Arial" pitchFamily="34" charset="0"/>
              </a:rPr>
              <a:t>COACH TIP TO PLAYERS.</a:t>
            </a:r>
          </a:p>
          <a:p>
            <a:r>
              <a:rPr lang="en-US" sz="1200" dirty="0">
                <a:solidFill>
                  <a:srgbClr val="0070C0"/>
                </a:solidFill>
                <a:latin typeface="Arial" pitchFamily="34" charset="0"/>
                <a:ea typeface="Arial"/>
                <a:cs typeface="Arial" pitchFamily="34" charset="0"/>
              </a:rPr>
              <a:t>Just encourage &amp; focus on safety points e.g. tackling.</a:t>
            </a:r>
          </a:p>
        </p:txBody>
      </p:sp>
      <p:sp>
        <p:nvSpPr>
          <p:cNvPr id="5" name="TextBox 5"/>
          <p:cNvSpPr txBox="1">
            <a:spLocks noChangeArrowheads="1"/>
          </p:cNvSpPr>
          <p:nvPr/>
        </p:nvSpPr>
        <p:spPr bwMode="auto">
          <a:xfrm>
            <a:off x="36674" y="163501"/>
            <a:ext cx="6858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sz="2000" b="1" dirty="0">
                <a:solidFill>
                  <a:prstClr val="black"/>
                </a:solidFill>
                <a:latin typeface="Arial" panose="020B0604020202020204" pitchFamily="34" charset="0"/>
                <a:ea typeface="+mn-ea"/>
                <a:cs typeface="Arial" panose="020B0604020202020204" pitchFamily="34" charset="0"/>
              </a:rPr>
              <a:t>SSG17</a:t>
            </a:r>
          </a:p>
          <a:p>
            <a:pPr algn="ctr"/>
            <a:endParaRPr lang="en-US" sz="2000" b="1" dirty="0">
              <a:solidFill>
                <a:srgbClr val="FF00FF"/>
              </a:solidFill>
              <a:latin typeface="Arial" pitchFamily="34" charset="0"/>
              <a:ea typeface="Arial"/>
              <a:cs typeface="Arial" pitchFamily="34" charset="0"/>
            </a:endParaRPr>
          </a:p>
        </p:txBody>
      </p:sp>
      <p:grpSp>
        <p:nvGrpSpPr>
          <p:cNvPr id="2" name="Group 1">
            <a:extLst>
              <a:ext uri="{FF2B5EF4-FFF2-40B4-BE49-F238E27FC236}">
                <a16:creationId xmlns:a16="http://schemas.microsoft.com/office/drawing/2014/main" id="{ED67F94C-B6F7-41AA-99A1-7F225598C3F1}"/>
              </a:ext>
            </a:extLst>
          </p:cNvPr>
          <p:cNvGrpSpPr/>
          <p:nvPr/>
        </p:nvGrpSpPr>
        <p:grpSpPr>
          <a:xfrm>
            <a:off x="333851" y="1050788"/>
            <a:ext cx="6134922" cy="3904164"/>
            <a:chOff x="333851" y="1050788"/>
            <a:chExt cx="6134922" cy="3904164"/>
          </a:xfrm>
        </p:grpSpPr>
        <p:grpSp>
          <p:nvGrpSpPr>
            <p:cNvPr id="8" name="Group 7"/>
            <p:cNvGrpSpPr/>
            <p:nvPr/>
          </p:nvGrpSpPr>
          <p:grpSpPr>
            <a:xfrm>
              <a:off x="333851" y="1050788"/>
              <a:ext cx="6134922" cy="3904164"/>
              <a:chOff x="1329767" y="1089778"/>
              <a:chExt cx="4325469" cy="3277205"/>
            </a:xfrm>
          </p:grpSpPr>
          <p:pic>
            <p:nvPicPr>
              <p:cNvPr id="9" name="Picture 8"/>
              <p:cNvPicPr>
                <a:picLocks noChangeAspect="1"/>
              </p:cNvPicPr>
              <p:nvPr/>
            </p:nvPicPr>
            <p:blipFill>
              <a:blip r:embed="rId3"/>
              <a:stretch>
                <a:fillRect/>
              </a:stretch>
            </p:blipFill>
            <p:spPr>
              <a:xfrm>
                <a:off x="1329767" y="1089778"/>
                <a:ext cx="4325469" cy="3277205"/>
              </a:xfrm>
              <a:prstGeom prst="rect">
                <a:avLst/>
              </a:prstGeom>
              <a:ln>
                <a:solidFill>
                  <a:schemeClr val="tx1"/>
                </a:solidFill>
              </a:ln>
            </p:spPr>
          </p:pic>
          <p:sp>
            <p:nvSpPr>
              <p:cNvPr id="10" name="TextBox 9"/>
              <p:cNvSpPr txBox="1"/>
              <p:nvPr/>
            </p:nvSpPr>
            <p:spPr>
              <a:xfrm>
                <a:off x="3742765" y="4078939"/>
                <a:ext cx="1845235" cy="246221"/>
              </a:xfrm>
              <a:prstGeom prst="rect">
                <a:avLst/>
              </a:prstGeom>
              <a:solidFill>
                <a:srgbClr val="FFFFFF"/>
              </a:solidFill>
              <a:ln>
                <a:noFill/>
              </a:ln>
            </p:spPr>
            <p:txBody>
              <a:bodyPr wrap="square" rtlCol="0">
                <a:spAutoFit/>
              </a:bodyPr>
              <a:lstStyle/>
              <a:p>
                <a:endParaRPr lang="en-US" sz="1000" dirty="0"/>
              </a:p>
            </p:txBody>
          </p:sp>
        </p:grpSp>
        <p:pic>
          <p:nvPicPr>
            <p:cNvPr id="11" name="図 2">
              <a:extLst>
                <a:ext uri="{FF2B5EF4-FFF2-40B4-BE49-F238E27FC236}">
                  <a16:creationId xmlns:a16="http://schemas.microsoft.com/office/drawing/2014/main" id="{943F7D9E-C5DB-43FC-9293-E4B5D0C177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6883" y="2385763"/>
              <a:ext cx="1377582" cy="617107"/>
            </a:xfrm>
            <a:prstGeom prst="rect">
              <a:avLst/>
            </a:prstGeom>
          </p:spPr>
        </p:pic>
      </p:grpSp>
      <p:pic>
        <p:nvPicPr>
          <p:cNvPr id="12" name="Picture 11">
            <a:extLst>
              <a:ext uri="{FF2B5EF4-FFF2-40B4-BE49-F238E27FC236}">
                <a16:creationId xmlns:a16="http://schemas.microsoft.com/office/drawing/2014/main" id="{25FF2695-2F06-42FC-AD6F-6B5FC0A61B12}"/>
              </a:ext>
            </a:extLst>
          </p:cNvPr>
          <p:cNvPicPr>
            <a:picLocks noChangeAspect="1"/>
          </p:cNvPicPr>
          <p:nvPr/>
        </p:nvPicPr>
        <p:blipFill>
          <a:blip r:embed="rId5"/>
          <a:stretch>
            <a:fillRect/>
          </a:stretch>
        </p:blipFill>
        <p:spPr>
          <a:xfrm>
            <a:off x="2754474" y="8326330"/>
            <a:ext cx="1422400" cy="719347"/>
          </a:xfrm>
          <a:prstGeom prst="rect">
            <a:avLst/>
          </a:prstGeom>
        </p:spPr>
      </p:pic>
    </p:spTree>
    <p:extLst>
      <p:ext uri="{BB962C8B-B14F-4D97-AF65-F5344CB8AC3E}">
        <p14:creationId xmlns:p14="http://schemas.microsoft.com/office/powerpoint/2010/main" val="2523935212"/>
      </p:ext>
    </p:extLst>
  </p:cSld>
  <p:clrMapOvr>
    <a:masterClrMapping/>
  </p:clrMapOvr>
  <mc:AlternateContent xmlns:mc="http://schemas.openxmlformats.org/markup-compatibility/2006" xmlns:p14="http://schemas.microsoft.com/office/powerpoint/2010/main">
    <mc:Choice Requires="p14">
      <p:transition spd="slow" p14:dur="2000" advTm="25230"/>
    </mc:Choice>
    <mc:Fallback xmlns="">
      <p:transition spd="slow" advTm="25230"/>
    </mc:Fallback>
  </mc:AlternateContent>
  <p:extLst>
    <p:ext uri="{E180D4A7-C9FB-4DFB-919C-405C955672EB}">
      <p14:showEvtLst xmlns:p14="http://schemas.microsoft.com/office/powerpoint/2010/main">
        <p14:playEvt time="14044" objId="2"/>
        <p14:triggerEvt type="onClick" time="14044" objId="2"/>
        <p14:stopEvt time="25230" objId="2"/>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168" y="796803"/>
            <a:ext cx="6300605" cy="4116293"/>
          </a:xfrm>
          <a:prstGeom prst="rect">
            <a:avLst/>
          </a:prstGeom>
          <a:ln>
            <a:solidFill>
              <a:srgbClr val="000000"/>
            </a:solidFill>
          </a:ln>
        </p:spPr>
      </p:pic>
      <p:sp>
        <p:nvSpPr>
          <p:cNvPr id="5" name="TextBox 4"/>
          <p:cNvSpPr txBox="1"/>
          <p:nvPr/>
        </p:nvSpPr>
        <p:spPr>
          <a:xfrm>
            <a:off x="331016" y="5020086"/>
            <a:ext cx="6305757" cy="3308544"/>
          </a:xfrm>
          <a:prstGeom prst="rect">
            <a:avLst/>
          </a:prstGeom>
          <a:noFill/>
          <a:ln>
            <a:solidFill>
              <a:schemeClr val="tx1"/>
            </a:solidFill>
          </a:ln>
        </p:spPr>
        <p:txBody>
          <a:bodyPr wrap="square" lIns="91388" tIns="45693" rIns="91388" bIns="45693" rtlCol="0">
            <a:spAutoFit/>
          </a:bodyPr>
          <a:lstStyle/>
          <a:p>
            <a:r>
              <a:rPr lang="en-US" sz="1100" b="1" dirty="0">
                <a:latin typeface="Arial"/>
                <a:cs typeface="Arial"/>
              </a:rPr>
              <a:t>PURPOSE: To improve finishing.</a:t>
            </a:r>
          </a:p>
          <a:p>
            <a:endParaRPr lang="en-US" sz="1100" dirty="0">
              <a:latin typeface="Arial"/>
              <a:cs typeface="Arial"/>
            </a:endParaRPr>
          </a:p>
          <a:p>
            <a:r>
              <a:rPr lang="en-US" sz="1100" b="1" dirty="0">
                <a:latin typeface="Arial"/>
                <a:cs typeface="Arial"/>
              </a:rPr>
              <a:t>SET UP</a:t>
            </a:r>
          </a:p>
          <a:p>
            <a:r>
              <a:rPr lang="en-US" sz="1100" dirty="0">
                <a:latin typeface="Arial"/>
                <a:cs typeface="Arial"/>
              </a:rPr>
              <a:t>A 30x30yd field with 4 small goals at the mid point of each perimeter line. A  player from each team positioned on either side of the goals with a ball each.</a:t>
            </a:r>
          </a:p>
          <a:p>
            <a:endParaRPr lang="en-US" sz="1100" dirty="0">
              <a:latin typeface="Arial"/>
              <a:cs typeface="Arial"/>
            </a:endParaRPr>
          </a:p>
          <a:p>
            <a:r>
              <a:rPr lang="en-US" sz="1100" b="1" dirty="0">
                <a:latin typeface="Arial"/>
                <a:cs typeface="Arial"/>
              </a:rPr>
              <a:t>ACTION</a:t>
            </a:r>
          </a:p>
          <a:p>
            <a:r>
              <a:rPr lang="en-US" sz="1100" dirty="0">
                <a:latin typeface="Arial"/>
                <a:cs typeface="Arial"/>
              </a:rPr>
              <a:t>Teams play 2v2 or 3 v 3 in the middle and players can score on any goal. Shooter changes with his teammate by the goal that the shot is made at. His teammate passes to a teammate on the field and runs on as an outfield player. The end players can take two touches.</a:t>
            </a:r>
          </a:p>
          <a:p>
            <a:endParaRPr lang="en-US" sz="1100" dirty="0">
              <a:solidFill>
                <a:srgbClr val="FF0000"/>
              </a:solidFill>
              <a:latin typeface="Arial"/>
              <a:cs typeface="Arial"/>
            </a:endParaRPr>
          </a:p>
          <a:p>
            <a:r>
              <a:rPr lang="en-US" sz="1100" dirty="0">
                <a:solidFill>
                  <a:srgbClr val="FF0000"/>
                </a:solidFill>
                <a:latin typeface="Arial"/>
                <a:cs typeface="Arial"/>
              </a:rPr>
              <a:t>Make Harder</a:t>
            </a:r>
          </a:p>
          <a:p>
            <a:r>
              <a:rPr lang="en-US" sz="1100" dirty="0">
                <a:solidFill>
                  <a:srgbClr val="FF0000"/>
                </a:solidFill>
                <a:latin typeface="Arial"/>
                <a:cs typeface="Arial"/>
              </a:rPr>
              <a:t>Now end players have to pass first timer</a:t>
            </a:r>
          </a:p>
          <a:p>
            <a:endParaRPr lang="en-US" sz="1100" dirty="0">
              <a:solidFill>
                <a:srgbClr val="FF0000"/>
              </a:solidFill>
              <a:latin typeface="Arial"/>
              <a:cs typeface="Arial"/>
            </a:endParaRPr>
          </a:p>
          <a:p>
            <a:r>
              <a:rPr lang="en-US" sz="1100" b="1" dirty="0">
                <a:solidFill>
                  <a:srgbClr val="0070C0"/>
                </a:solidFill>
                <a:latin typeface="Arial"/>
                <a:cs typeface="Arial"/>
              </a:rPr>
              <a:t>COACH TIP TO PLAYER</a:t>
            </a:r>
          </a:p>
          <a:p>
            <a:r>
              <a:rPr lang="en-US" sz="1100" dirty="0">
                <a:solidFill>
                  <a:srgbClr val="0070C0"/>
                </a:solidFill>
                <a:latin typeface="Arial"/>
                <a:cs typeface="Arial"/>
              </a:rPr>
              <a:t>End players focus on the game and try and decide which pass you want to make as your teammate is about to shoot on your goal.</a:t>
            </a:r>
          </a:p>
          <a:p>
            <a:endParaRPr lang="en-US" sz="1100" dirty="0">
              <a:solidFill>
                <a:srgbClr val="0070C0"/>
              </a:solidFill>
              <a:latin typeface="Arial"/>
              <a:cs typeface="Arial"/>
            </a:endParaRPr>
          </a:p>
          <a:p>
            <a:endParaRPr lang="en-US" sz="1100" b="1" dirty="0">
              <a:latin typeface="Arial"/>
              <a:cs typeface="Arial"/>
            </a:endParaRPr>
          </a:p>
        </p:txBody>
      </p:sp>
      <p:sp>
        <p:nvSpPr>
          <p:cNvPr id="2" name="TextBox 1"/>
          <p:cNvSpPr txBox="1"/>
          <p:nvPr/>
        </p:nvSpPr>
        <p:spPr>
          <a:xfrm>
            <a:off x="2977986" y="289703"/>
            <a:ext cx="1011815" cy="400110"/>
          </a:xfrm>
          <a:prstGeom prst="rect">
            <a:avLst/>
          </a:prstGeom>
          <a:noFill/>
        </p:spPr>
        <p:txBody>
          <a:bodyPr wrap="none" rtlCol="0">
            <a:spAutoFit/>
          </a:bodyPr>
          <a:lstStyle/>
          <a:p>
            <a:r>
              <a:rPr lang="en-US" sz="2000" b="1" cap="all" dirty="0">
                <a:latin typeface="Arial" charset="0"/>
                <a:cs typeface="Arial" charset="0"/>
              </a:rPr>
              <a:t>SSG18</a:t>
            </a:r>
            <a:endParaRPr lang="en-US" dirty="0"/>
          </a:p>
        </p:txBody>
      </p:sp>
      <p:pic>
        <p:nvPicPr>
          <p:cNvPr id="6" name="Picture 5"/>
          <p:cNvPicPr>
            <a:picLocks noChangeAspect="1"/>
          </p:cNvPicPr>
          <p:nvPr/>
        </p:nvPicPr>
        <p:blipFill>
          <a:blip r:embed="rId3"/>
          <a:stretch>
            <a:fillRect/>
          </a:stretch>
        </p:blipFill>
        <p:spPr>
          <a:xfrm>
            <a:off x="2717800" y="8424653"/>
            <a:ext cx="1422400" cy="719347"/>
          </a:xfrm>
          <a:prstGeom prst="rect">
            <a:avLst/>
          </a:prstGeom>
        </p:spPr>
      </p:pic>
    </p:spTree>
    <p:extLst>
      <p:ext uri="{BB962C8B-B14F-4D97-AF65-F5344CB8AC3E}">
        <p14:creationId xmlns:p14="http://schemas.microsoft.com/office/powerpoint/2010/main" val="63756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325200" y="5178924"/>
            <a:ext cx="6134922" cy="29700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p>
            <a:pPr defTabSz="914400"/>
            <a:r>
              <a:rPr lang="en-US" sz="1100" b="1" dirty="0">
                <a:latin typeface="Arial" pitchFamily="34" charset="0"/>
                <a:ea typeface="Arial"/>
                <a:cs typeface="Arial" pitchFamily="34" charset="0"/>
              </a:rPr>
              <a:t>Purpose: To Improve the “Killer Pass” &amp; the “Killer Run”</a:t>
            </a:r>
          </a:p>
          <a:p>
            <a:pPr defTabSz="914400"/>
            <a:endParaRPr lang="en-US" sz="1100" b="1" dirty="0">
              <a:latin typeface="Arial" pitchFamily="34" charset="0"/>
              <a:ea typeface="Arial"/>
              <a:cs typeface="Arial" pitchFamily="34" charset="0"/>
            </a:endParaRPr>
          </a:p>
          <a:p>
            <a:r>
              <a:rPr lang="en-US" sz="1100" b="1" dirty="0">
                <a:latin typeface="Arial" pitchFamily="34" charset="0"/>
                <a:ea typeface="Arial"/>
                <a:cs typeface="Arial" pitchFamily="34" charset="0"/>
              </a:rPr>
              <a:t>SET UP</a:t>
            </a:r>
          </a:p>
          <a:p>
            <a:r>
              <a:rPr lang="en-US" sz="1100" dirty="0">
                <a:latin typeface="Arial" pitchFamily="34" charset="0"/>
                <a:ea typeface="Arial"/>
                <a:cs typeface="Arial" pitchFamily="34" charset="0"/>
              </a:rPr>
              <a:t>A</a:t>
            </a:r>
            <a:r>
              <a:rPr lang="en-US" sz="1100" b="1" dirty="0">
                <a:latin typeface="Arial" pitchFamily="34" charset="0"/>
                <a:ea typeface="Arial"/>
                <a:cs typeface="Arial" pitchFamily="34" charset="0"/>
              </a:rPr>
              <a:t> </a:t>
            </a:r>
            <a:r>
              <a:rPr lang="en-US" sz="1100" dirty="0">
                <a:latin typeface="Arial" pitchFamily="34" charset="0"/>
                <a:ea typeface="Arial"/>
                <a:cs typeface="Arial" pitchFamily="34" charset="0"/>
              </a:rPr>
              <a:t>30</a:t>
            </a:r>
            <a:r>
              <a:rPr lang="en-US" altLang="ja-JP" sz="1100" dirty="0">
                <a:latin typeface="Arial" pitchFamily="34" charset="0"/>
                <a:ea typeface="Arial"/>
                <a:cs typeface="Arial" pitchFamily="34" charset="0"/>
              </a:rPr>
              <a:t>×25yd field</a:t>
            </a:r>
            <a:r>
              <a:rPr lang="en-US" sz="1100" dirty="0">
                <a:latin typeface="Arial" pitchFamily="34" charset="0"/>
                <a:ea typeface="Arial"/>
                <a:cs typeface="Arial" pitchFamily="34" charset="0"/>
              </a:rPr>
              <a:t>. Players play 3 v 3, 4 v 4 in the 25 x 20yd middle zone.</a:t>
            </a:r>
          </a:p>
          <a:p>
            <a:endParaRPr lang="en-US" sz="1100" b="1" dirty="0">
              <a:latin typeface="Arial" pitchFamily="34" charset="0"/>
              <a:ea typeface="Arial"/>
              <a:cs typeface="Arial" pitchFamily="34" charset="0"/>
            </a:endParaRPr>
          </a:p>
          <a:p>
            <a:r>
              <a:rPr lang="en-US" sz="1100" b="1" dirty="0">
                <a:latin typeface="Arial" pitchFamily="34" charset="0"/>
                <a:ea typeface="Arial"/>
                <a:cs typeface="Arial" pitchFamily="34" charset="0"/>
              </a:rPr>
              <a:t>ACTION</a:t>
            </a:r>
          </a:p>
          <a:p>
            <a:r>
              <a:rPr lang="en-US" sz="1100" b="1" dirty="0">
                <a:latin typeface="Arial" pitchFamily="34" charset="0"/>
                <a:ea typeface="Arial"/>
                <a:cs typeface="Arial" pitchFamily="34" charset="0"/>
              </a:rPr>
              <a:t> </a:t>
            </a:r>
            <a:r>
              <a:rPr lang="en-US" sz="1100" dirty="0">
                <a:latin typeface="Arial" pitchFamily="34" charset="0"/>
                <a:ea typeface="Arial"/>
                <a:cs typeface="Arial" pitchFamily="34" charset="0"/>
              </a:rPr>
              <a:t>After a minimum of 3 consecutive passes, the team in possessions can score in either goal by passing into the shooting zone to one of their players who is making a run (note: defenders may not go into either end Zone)</a:t>
            </a:r>
          </a:p>
          <a:p>
            <a:endParaRPr lang="en-US" sz="1100" dirty="0">
              <a:latin typeface="Arial" pitchFamily="34" charset="0"/>
              <a:ea typeface="Arial"/>
              <a:cs typeface="Arial" pitchFamily="34" charset="0"/>
            </a:endParaRPr>
          </a:p>
          <a:p>
            <a:r>
              <a:rPr lang="en-US" sz="1100" b="1" dirty="0">
                <a:solidFill>
                  <a:srgbClr val="FF0000"/>
                </a:solidFill>
                <a:latin typeface="Arial" pitchFamily="34" charset="0"/>
                <a:ea typeface="Arial"/>
                <a:cs typeface="Arial" pitchFamily="34" charset="0"/>
              </a:rPr>
              <a:t>MAKE HARDER</a:t>
            </a:r>
          </a:p>
          <a:p>
            <a:r>
              <a:rPr lang="en-US" sz="1100" b="1" dirty="0">
                <a:solidFill>
                  <a:srgbClr val="FF0000"/>
                </a:solidFill>
                <a:latin typeface="Arial" pitchFamily="34" charset="0"/>
                <a:ea typeface="Arial"/>
                <a:cs typeface="Arial" pitchFamily="34" charset="0"/>
              </a:rPr>
              <a:t>1. Add an extra neutral player who plays with the team who has the ball.</a:t>
            </a:r>
          </a:p>
          <a:p>
            <a:r>
              <a:rPr lang="en-US" sz="1100" b="1" dirty="0">
                <a:solidFill>
                  <a:srgbClr val="FF0000"/>
                </a:solidFill>
                <a:latin typeface="Arial" pitchFamily="34" charset="0"/>
                <a:ea typeface="Arial"/>
                <a:cs typeface="Arial" pitchFamily="34" charset="0"/>
              </a:rPr>
              <a:t>2. Shooter must score 1 Touch.</a:t>
            </a:r>
          </a:p>
          <a:p>
            <a:r>
              <a:rPr lang="en-US" sz="1100" b="1" dirty="0">
                <a:solidFill>
                  <a:srgbClr val="FF0000"/>
                </a:solidFill>
                <a:latin typeface="Arial" pitchFamily="34" charset="0"/>
                <a:ea typeface="Arial"/>
                <a:cs typeface="Arial" pitchFamily="34" charset="0"/>
              </a:rPr>
              <a:t>3. Increase the minimum number of passes according to the players’ abilities. </a:t>
            </a:r>
          </a:p>
          <a:p>
            <a:endParaRPr lang="en-US" sz="1100" b="1" dirty="0">
              <a:solidFill>
                <a:srgbClr val="FF0000"/>
              </a:solidFill>
              <a:latin typeface="Arial" pitchFamily="34" charset="0"/>
              <a:ea typeface="Arial"/>
              <a:cs typeface="Arial" pitchFamily="34" charset="0"/>
            </a:endParaRPr>
          </a:p>
          <a:p>
            <a:r>
              <a:rPr lang="en-US" sz="1100" b="1" dirty="0">
                <a:solidFill>
                  <a:srgbClr val="0070C0"/>
                </a:solidFill>
                <a:latin typeface="Arial" pitchFamily="34" charset="0"/>
                <a:ea typeface="Arial"/>
                <a:cs typeface="Arial" pitchFamily="34" charset="0"/>
              </a:rPr>
              <a:t>COACH TIP TO PLAYER </a:t>
            </a:r>
          </a:p>
          <a:p>
            <a:r>
              <a:rPr lang="en-US" sz="1100" dirty="0">
                <a:solidFill>
                  <a:srgbClr val="0070C0"/>
                </a:solidFill>
                <a:latin typeface="Arial" pitchFamily="34" charset="0"/>
                <a:ea typeface="Arial"/>
                <a:cs typeface="Arial" pitchFamily="34" charset="0"/>
              </a:rPr>
              <a:t>Try to not</a:t>
            </a:r>
            <a:r>
              <a:rPr lang="en-US" altLang="ja-JP" sz="1100" dirty="0">
                <a:solidFill>
                  <a:srgbClr val="0070C0"/>
                </a:solidFill>
                <a:latin typeface="Arial" pitchFamily="34" charset="0"/>
                <a:ea typeface="Arial"/>
                <a:cs typeface="Arial" pitchFamily="34" charset="0"/>
              </a:rPr>
              <a:t> get offside and don’t enter the shooting zone until the pass is made.</a:t>
            </a:r>
            <a:endParaRPr lang="en-US" sz="1100" dirty="0">
              <a:solidFill>
                <a:srgbClr val="0070C0"/>
              </a:solidFill>
              <a:latin typeface="Arial" pitchFamily="34" charset="0"/>
              <a:ea typeface="Arial"/>
              <a:cs typeface="Arial" pitchFamily="34" charset="0"/>
            </a:endParaRPr>
          </a:p>
        </p:txBody>
      </p:sp>
      <p:sp>
        <p:nvSpPr>
          <p:cNvPr id="5" name="TextBox 5"/>
          <p:cNvSpPr txBox="1">
            <a:spLocks noChangeArrowheads="1"/>
          </p:cNvSpPr>
          <p:nvPr/>
        </p:nvSpPr>
        <p:spPr bwMode="auto">
          <a:xfrm>
            <a:off x="0" y="340266"/>
            <a:ext cx="6858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US"/>
            </a:defPPr>
            <a:lvl1pPr algn="ctr">
              <a:defRPr sz="2800" b="1" i="1">
                <a:solidFill>
                  <a:prstClr val="black"/>
                </a:solidFill>
                <a:latin typeface="Franklin Gothic Heavy" charset="0"/>
              </a:defRPr>
            </a:lvl1pPr>
            <a:lvl2pPr marL="742950" indent="-285750">
              <a:defRPr>
                <a:latin typeface="Calibri" pitchFamily="34" charset="0"/>
                <a:ea typeface="MS PGothic" pitchFamily="34" charset="-128"/>
              </a:defRPr>
            </a:lvl2pPr>
            <a:lvl3pPr marL="1143000" indent="-228600">
              <a:defRPr>
                <a:latin typeface="Calibri" pitchFamily="34" charset="0"/>
                <a:ea typeface="MS PGothic" pitchFamily="34" charset="-128"/>
              </a:defRPr>
            </a:lvl3pPr>
            <a:lvl4pPr marL="1600200" indent="-228600">
              <a:defRPr>
                <a:latin typeface="Calibri" pitchFamily="34" charset="0"/>
                <a:ea typeface="MS PGothic" pitchFamily="34" charset="-128"/>
              </a:defRPr>
            </a:lvl4pPr>
            <a:lvl5pPr marL="2057400" indent="-228600">
              <a:defRPr>
                <a:latin typeface="Calibri" pitchFamily="34" charset="0"/>
                <a:ea typeface="MS PGothic" pitchFamily="34" charset="-128"/>
              </a:defRPr>
            </a:lvl5pPr>
            <a:lvl6pPr marL="2514600" indent="-228600" defTabSz="457200" fontAlgn="base">
              <a:spcBef>
                <a:spcPct val="0"/>
              </a:spcBef>
              <a:spcAft>
                <a:spcPct val="0"/>
              </a:spcAft>
              <a:defRPr>
                <a:latin typeface="Calibri" pitchFamily="34" charset="0"/>
                <a:ea typeface="MS PGothic" pitchFamily="34" charset="-128"/>
              </a:defRPr>
            </a:lvl6pPr>
            <a:lvl7pPr marL="2971800" indent="-228600" defTabSz="457200" fontAlgn="base">
              <a:spcBef>
                <a:spcPct val="0"/>
              </a:spcBef>
              <a:spcAft>
                <a:spcPct val="0"/>
              </a:spcAft>
              <a:defRPr>
                <a:latin typeface="Calibri" pitchFamily="34" charset="0"/>
                <a:ea typeface="MS PGothic" pitchFamily="34" charset="-128"/>
              </a:defRPr>
            </a:lvl7pPr>
            <a:lvl8pPr marL="3429000" indent="-228600" defTabSz="457200" fontAlgn="base">
              <a:spcBef>
                <a:spcPct val="0"/>
              </a:spcBef>
              <a:spcAft>
                <a:spcPct val="0"/>
              </a:spcAft>
              <a:defRPr>
                <a:latin typeface="Calibri" pitchFamily="34" charset="0"/>
                <a:ea typeface="MS PGothic" pitchFamily="34" charset="-128"/>
              </a:defRPr>
            </a:lvl8pPr>
            <a:lvl9pPr marL="3886200" indent="-228600" defTabSz="457200" fontAlgn="base">
              <a:spcBef>
                <a:spcPct val="0"/>
              </a:spcBef>
              <a:spcAft>
                <a:spcPct val="0"/>
              </a:spcAft>
              <a:defRPr>
                <a:latin typeface="Calibri" pitchFamily="34" charset="0"/>
                <a:ea typeface="MS PGothic" pitchFamily="34" charset="-128"/>
              </a:defRPr>
            </a:lvl9pPr>
          </a:lstStyle>
          <a:p>
            <a:r>
              <a:rPr lang="en-US" sz="2000" i="0" dirty="0">
                <a:latin typeface="Arial" panose="020B0604020202020204" pitchFamily="34" charset="0"/>
                <a:cs typeface="Arial" panose="020B0604020202020204" pitchFamily="34" charset="0"/>
              </a:rPr>
              <a:t>SSG1</a:t>
            </a:r>
          </a:p>
          <a:p>
            <a:endParaRPr lang="en-US" dirty="0"/>
          </a:p>
        </p:txBody>
      </p:sp>
      <p:pic>
        <p:nvPicPr>
          <p:cNvPr id="6" name="Picture 5"/>
          <p:cNvPicPr>
            <a:picLocks noChangeAspect="1"/>
          </p:cNvPicPr>
          <p:nvPr/>
        </p:nvPicPr>
        <p:blipFill>
          <a:blip r:embed="rId3"/>
          <a:stretch>
            <a:fillRect/>
          </a:stretch>
        </p:blipFill>
        <p:spPr>
          <a:xfrm>
            <a:off x="332656" y="982679"/>
            <a:ext cx="6127466" cy="3969331"/>
          </a:xfrm>
          <a:prstGeom prst="rect">
            <a:avLst/>
          </a:prstGeom>
          <a:ln>
            <a:solidFill>
              <a:schemeClr val="tx1"/>
            </a:solidFill>
          </a:ln>
        </p:spPr>
      </p:pic>
      <p:pic>
        <p:nvPicPr>
          <p:cNvPr id="8" name="Picture 7">
            <a:extLst>
              <a:ext uri="{FF2B5EF4-FFF2-40B4-BE49-F238E27FC236}">
                <a16:creationId xmlns:a16="http://schemas.microsoft.com/office/drawing/2014/main" id="{9B4A854D-379D-4A58-9573-4D0F13CD07E1}"/>
              </a:ext>
            </a:extLst>
          </p:cNvPr>
          <p:cNvPicPr>
            <a:picLocks noChangeAspect="1"/>
          </p:cNvPicPr>
          <p:nvPr/>
        </p:nvPicPr>
        <p:blipFill>
          <a:blip r:embed="rId4"/>
          <a:stretch>
            <a:fillRect/>
          </a:stretch>
        </p:blipFill>
        <p:spPr>
          <a:xfrm>
            <a:off x="2690112" y="8326330"/>
            <a:ext cx="1422400" cy="719347"/>
          </a:xfrm>
          <a:prstGeom prst="rect">
            <a:avLst/>
          </a:prstGeom>
        </p:spPr>
      </p:pic>
    </p:spTree>
    <p:extLst>
      <p:ext uri="{BB962C8B-B14F-4D97-AF65-F5344CB8AC3E}">
        <p14:creationId xmlns:p14="http://schemas.microsoft.com/office/powerpoint/2010/main" val="2146500493"/>
      </p:ext>
    </p:extLst>
  </p:cSld>
  <p:clrMapOvr>
    <a:masterClrMapping/>
  </p:clrMapOvr>
  <mc:AlternateContent xmlns:mc="http://schemas.openxmlformats.org/markup-compatibility/2006" xmlns:p14="http://schemas.microsoft.com/office/powerpoint/2010/main">
    <mc:Choice Requires="p14">
      <p:transition spd="slow" p14:dur="2000" advTm="25230"/>
    </mc:Choice>
    <mc:Fallback xmlns="">
      <p:transition spd="slow" advTm="25230"/>
    </mc:Fallback>
  </mc:AlternateContent>
  <p:extLst>
    <p:ext uri="{E180D4A7-C9FB-4DFB-919C-405C955672EB}">
      <p14:showEvtLst xmlns:p14="http://schemas.microsoft.com/office/powerpoint/2010/main">
        <p14:playEvt time="14044" objId="2"/>
        <p14:triggerEvt type="onClick" time="14044" objId="2"/>
        <p14:stopEvt time="25230" objId="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40477" y="327875"/>
            <a:ext cx="5966021" cy="539552"/>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sz="2000" b="1" dirty="0">
                <a:solidFill>
                  <a:prstClr val="black"/>
                </a:solidFill>
                <a:latin typeface="Arial" panose="020B0604020202020204" pitchFamily="34" charset="0"/>
                <a:cs typeface="Arial" panose="020B0604020202020204" pitchFamily="34" charset="0"/>
              </a:rPr>
              <a:t>SSG19</a:t>
            </a:r>
          </a:p>
          <a:p>
            <a:endParaRPr lang="en-US" sz="1800" b="1" cap="all" dirty="0">
              <a:solidFill>
                <a:prstClr val="black"/>
              </a:solidFill>
              <a:latin typeface="Franklin Gothic Heavy" charset="0"/>
              <a:ea typeface="+mn-ea"/>
              <a:cs typeface="+mn-cs"/>
            </a:endParaRPr>
          </a:p>
        </p:txBody>
      </p:sp>
      <p:pic>
        <p:nvPicPr>
          <p:cNvPr id="8" name="Picture 7">
            <a:extLst>
              <a:ext uri="{FF2B5EF4-FFF2-40B4-BE49-F238E27FC236}">
                <a16:creationId xmlns:a16="http://schemas.microsoft.com/office/drawing/2014/main" id="{7FE46814-0C90-43B2-8753-4226725A04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8203" y="8314675"/>
            <a:ext cx="1361593" cy="688595"/>
          </a:xfrm>
          <a:prstGeom prst="rect">
            <a:avLst/>
          </a:prstGeom>
        </p:spPr>
      </p:pic>
      <p:sp>
        <p:nvSpPr>
          <p:cNvPr id="10" name="TextBox 9"/>
          <p:cNvSpPr txBox="1"/>
          <p:nvPr/>
        </p:nvSpPr>
        <p:spPr>
          <a:xfrm>
            <a:off x="319945" y="4739054"/>
            <a:ext cx="6319394" cy="3277820"/>
          </a:xfrm>
          <a:prstGeom prst="rect">
            <a:avLst/>
          </a:prstGeom>
          <a:noFill/>
          <a:ln>
            <a:solidFill>
              <a:schemeClr val="tx1"/>
            </a:solidFill>
          </a:ln>
        </p:spPr>
        <p:txBody>
          <a:bodyPr wrap="square" rtlCol="0">
            <a:spAutoFit/>
          </a:bodyPr>
          <a:lstStyle/>
          <a:p>
            <a:r>
              <a:rPr lang="en-US" sz="1150" b="1" dirty="0">
                <a:latin typeface="Arial"/>
              </a:rPr>
              <a:t>PURPOSE: To improve team attacking &amp; Defending.</a:t>
            </a:r>
          </a:p>
          <a:p>
            <a:endParaRPr lang="en-US" sz="1150" b="1" dirty="0">
              <a:latin typeface="Arial"/>
            </a:endParaRPr>
          </a:p>
          <a:p>
            <a:r>
              <a:rPr lang="en-US" sz="1150" b="1" dirty="0">
                <a:latin typeface="Arial"/>
              </a:rPr>
              <a:t>SET </a:t>
            </a:r>
            <a:r>
              <a:rPr lang="en-US" sz="1150" dirty="0">
                <a:latin typeface="Arial"/>
              </a:rPr>
              <a:t>UP</a:t>
            </a:r>
          </a:p>
          <a:p>
            <a:r>
              <a:rPr lang="en-US" sz="1150" dirty="0">
                <a:latin typeface="Arial"/>
              </a:rPr>
              <a:t> 4 v 4 v 4 in 40 x 40 yard area. Blues start v Reds, one yellow in each corner</a:t>
            </a:r>
          </a:p>
          <a:p>
            <a:endParaRPr lang="en-US" sz="1150" b="1" dirty="0">
              <a:latin typeface="Arial"/>
            </a:endParaRPr>
          </a:p>
          <a:p>
            <a:r>
              <a:rPr lang="en-US" sz="1150" b="1" dirty="0">
                <a:latin typeface="Arial"/>
              </a:rPr>
              <a:t>ACTION</a:t>
            </a:r>
          </a:p>
          <a:p>
            <a:r>
              <a:rPr lang="en-US" sz="1150" dirty="0">
                <a:latin typeface="Arial"/>
              </a:rPr>
              <a:t>The team in possession play with corner players.</a:t>
            </a:r>
          </a:p>
          <a:p>
            <a:r>
              <a:rPr lang="en-US" sz="1150" dirty="0">
                <a:latin typeface="Arial"/>
              </a:rPr>
              <a:t>When one team scores the losers go into the corners and the Yellow's come on and play the winners.</a:t>
            </a:r>
          </a:p>
          <a:p>
            <a:r>
              <a:rPr lang="en-US" sz="1150" dirty="0">
                <a:latin typeface="Arial"/>
              </a:rPr>
              <a:t>The winners have to attack the opposite Goals.</a:t>
            </a:r>
          </a:p>
          <a:p>
            <a:endParaRPr lang="en-US" sz="1150" b="1" dirty="0">
              <a:latin typeface="Arial"/>
            </a:endParaRPr>
          </a:p>
          <a:p>
            <a:r>
              <a:rPr lang="en-US" sz="1150" b="1" dirty="0">
                <a:solidFill>
                  <a:srgbClr val="FF0000"/>
                </a:solidFill>
                <a:latin typeface="Arial"/>
              </a:rPr>
              <a:t>MAKE HARDER</a:t>
            </a:r>
          </a:p>
          <a:p>
            <a:r>
              <a:rPr lang="en-US" sz="1150" b="1" dirty="0">
                <a:solidFill>
                  <a:srgbClr val="FF0000"/>
                </a:solidFill>
                <a:latin typeface="Arial"/>
              </a:rPr>
              <a:t>Goal can only be scored with first time finish.</a:t>
            </a:r>
          </a:p>
          <a:p>
            <a:endParaRPr lang="en-US" sz="1150" b="1" dirty="0">
              <a:solidFill>
                <a:srgbClr val="0070C0"/>
              </a:solidFill>
              <a:latin typeface="Arial"/>
            </a:endParaRPr>
          </a:p>
          <a:p>
            <a:r>
              <a:rPr lang="en-US" sz="1150" b="1" dirty="0">
                <a:solidFill>
                  <a:srgbClr val="0070C0"/>
                </a:solidFill>
                <a:latin typeface="Arial"/>
              </a:rPr>
              <a:t>COACH TIP TO PLAYER</a:t>
            </a:r>
          </a:p>
          <a:p>
            <a:r>
              <a:rPr lang="en-US" sz="1150" b="1" dirty="0">
                <a:solidFill>
                  <a:srgbClr val="0070C0"/>
                </a:solidFill>
                <a:latin typeface="Arial"/>
              </a:rPr>
              <a:t>Be alert and play quickly.</a:t>
            </a:r>
          </a:p>
          <a:p>
            <a:endParaRPr lang="en-US" sz="1150" b="1" dirty="0">
              <a:latin typeface="Arial"/>
            </a:endParaRPr>
          </a:p>
          <a:p>
            <a:r>
              <a:rPr lang="en-US" sz="1150" dirty="0">
                <a:latin typeface="Arial"/>
              </a:rPr>
              <a:t>.</a:t>
            </a:r>
          </a:p>
        </p:txBody>
      </p:sp>
      <p:grpSp>
        <p:nvGrpSpPr>
          <p:cNvPr id="3" name="Group 2">
            <a:extLst>
              <a:ext uri="{FF2B5EF4-FFF2-40B4-BE49-F238E27FC236}">
                <a16:creationId xmlns:a16="http://schemas.microsoft.com/office/drawing/2014/main" id="{4E814E5D-5799-4D1E-B411-A61BB45C34F0}"/>
              </a:ext>
            </a:extLst>
          </p:cNvPr>
          <p:cNvGrpSpPr/>
          <p:nvPr/>
        </p:nvGrpSpPr>
        <p:grpSpPr>
          <a:xfrm>
            <a:off x="319945" y="1020417"/>
            <a:ext cx="6319394" cy="3551583"/>
            <a:chOff x="319945" y="1020417"/>
            <a:chExt cx="6319394" cy="3408489"/>
          </a:xfrm>
        </p:grpSpPr>
        <p:grpSp>
          <p:nvGrpSpPr>
            <p:cNvPr id="6" name="Group 5"/>
            <p:cNvGrpSpPr/>
            <p:nvPr/>
          </p:nvGrpSpPr>
          <p:grpSpPr>
            <a:xfrm>
              <a:off x="319945" y="1020417"/>
              <a:ext cx="6319394" cy="3408489"/>
              <a:chOff x="783771" y="1088543"/>
              <a:chExt cx="5478959" cy="4151150"/>
            </a:xfrm>
          </p:grpSpPr>
          <p:pic>
            <p:nvPicPr>
              <p:cNvPr id="7" name="Picture 6"/>
              <p:cNvPicPr>
                <a:picLocks noChangeAspect="1"/>
              </p:cNvPicPr>
              <p:nvPr/>
            </p:nvPicPr>
            <p:blipFill>
              <a:blip r:embed="rId3"/>
              <a:stretch>
                <a:fillRect/>
              </a:stretch>
            </p:blipFill>
            <p:spPr>
              <a:xfrm>
                <a:off x="783771" y="1088543"/>
                <a:ext cx="5478959" cy="4151150"/>
              </a:xfrm>
              <a:prstGeom prst="rect">
                <a:avLst/>
              </a:prstGeom>
              <a:ln>
                <a:solidFill>
                  <a:schemeClr val="tx1"/>
                </a:solidFill>
              </a:ln>
            </p:spPr>
          </p:pic>
          <p:sp>
            <p:nvSpPr>
              <p:cNvPr id="9" name="TextBox 8"/>
              <p:cNvSpPr txBox="1"/>
              <p:nvPr/>
            </p:nvSpPr>
            <p:spPr>
              <a:xfrm>
                <a:off x="3849409" y="4851663"/>
                <a:ext cx="2281867" cy="369332"/>
              </a:xfrm>
              <a:prstGeom prst="rect">
                <a:avLst/>
              </a:prstGeom>
              <a:solidFill>
                <a:srgbClr val="FFFFFF"/>
              </a:solidFill>
            </p:spPr>
            <p:txBody>
              <a:bodyPr wrap="square" rtlCol="0">
                <a:spAutoFit/>
              </a:bodyPr>
              <a:lstStyle/>
              <a:p>
                <a:endParaRPr lang="en-US" dirty="0"/>
              </a:p>
            </p:txBody>
          </p:sp>
        </p:grpSp>
        <p:pic>
          <p:nvPicPr>
            <p:cNvPr id="2" name="図 2">
              <a:extLst>
                <a:ext uri="{FF2B5EF4-FFF2-40B4-BE49-F238E27FC236}">
                  <a16:creationId xmlns:a16="http://schemas.microsoft.com/office/drawing/2014/main" id="{F14D103F-748F-40DF-B4C2-A01C64D199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0851" y="2397703"/>
              <a:ext cx="1377582" cy="617106"/>
            </a:xfrm>
            <a:prstGeom prst="rect">
              <a:avLst/>
            </a:prstGeom>
          </p:spPr>
        </p:pic>
      </p:grpSp>
    </p:spTree>
    <p:extLst>
      <p:ext uri="{BB962C8B-B14F-4D97-AF65-F5344CB8AC3E}">
        <p14:creationId xmlns:p14="http://schemas.microsoft.com/office/powerpoint/2010/main" val="2464626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4662" y="592895"/>
            <a:ext cx="154837" cy="430432"/>
          </a:xfrm>
          <a:prstGeom prst="rect">
            <a:avLst/>
          </a:prstGeom>
        </p:spPr>
        <p:txBody>
          <a:bodyPr wrap="none" lIns="76638" tIns="38319" rIns="76638" bIns="38319">
            <a:spAutoFit/>
          </a:bodyPr>
          <a:lstStyle/>
          <a:p>
            <a:pPr algn="ctr"/>
            <a:endParaRPr lang="en-US" sz="2294"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3296287" y="332896"/>
            <a:ext cx="236760" cy="394097"/>
          </a:xfrm>
          <a:prstGeom prst="rect">
            <a:avLst/>
          </a:prstGeom>
        </p:spPr>
        <p:txBody>
          <a:bodyPr wrap="none" lIns="85485" tIns="42743" rIns="85485" bIns="42743">
            <a:spAutoFit/>
          </a:bodyPr>
          <a:lstStyle/>
          <a:p>
            <a:pPr algn="ctr"/>
            <a:r>
              <a:rPr kumimoji="1" lang="en-US" sz="2000" b="1" cap="all" dirty="0">
                <a:solidFill>
                  <a:prstClr val="black"/>
                </a:solidFill>
                <a:latin typeface="Franklin Gothic Heavy" charset="0"/>
              </a:rPr>
              <a:t> </a:t>
            </a:r>
          </a:p>
        </p:txBody>
      </p:sp>
      <p:pic>
        <p:nvPicPr>
          <p:cNvPr id="7" name="Picture 6">
            <a:extLst>
              <a:ext uri="{FF2B5EF4-FFF2-40B4-BE49-F238E27FC236}">
                <a16:creationId xmlns:a16="http://schemas.microsoft.com/office/drawing/2014/main" id="{9AF058BB-6D5D-460B-BA1D-E3E6D563D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2250" y="8317929"/>
            <a:ext cx="1361593" cy="688595"/>
          </a:xfrm>
          <a:prstGeom prst="rect">
            <a:avLst/>
          </a:prstGeom>
        </p:spPr>
      </p:pic>
      <p:sp>
        <p:nvSpPr>
          <p:cNvPr id="6" name="TextBox 5">
            <a:extLst>
              <a:ext uri="{FF2B5EF4-FFF2-40B4-BE49-F238E27FC236}">
                <a16:creationId xmlns:a16="http://schemas.microsoft.com/office/drawing/2014/main" id="{F1A7BF8C-FA88-F44E-8AA7-C0A5A7F90AEB}"/>
              </a:ext>
            </a:extLst>
          </p:cNvPr>
          <p:cNvSpPr txBox="1"/>
          <p:nvPr/>
        </p:nvSpPr>
        <p:spPr>
          <a:xfrm>
            <a:off x="2881749" y="167433"/>
            <a:ext cx="1011815"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SSG20</a:t>
            </a:r>
          </a:p>
        </p:txBody>
      </p:sp>
      <p:sp>
        <p:nvSpPr>
          <p:cNvPr id="8" name="Text Box 2">
            <a:extLst>
              <a:ext uri="{FF2B5EF4-FFF2-40B4-BE49-F238E27FC236}">
                <a16:creationId xmlns:a16="http://schemas.microsoft.com/office/drawing/2014/main" id="{4C715D9B-9D18-DF4E-AF40-48CA1EA295CD}"/>
              </a:ext>
            </a:extLst>
          </p:cNvPr>
          <p:cNvSpPr txBox="1">
            <a:spLocks noChangeArrowheads="1"/>
          </p:cNvSpPr>
          <p:nvPr/>
        </p:nvSpPr>
        <p:spPr bwMode="auto">
          <a:xfrm>
            <a:off x="332496" y="4936916"/>
            <a:ext cx="6227330" cy="2749345"/>
          </a:xfrm>
          <a:prstGeom prst="rect">
            <a:avLst/>
          </a:prstGeom>
          <a:noFill/>
          <a:ln w="9525">
            <a:solidFill>
              <a:schemeClr val="tx1"/>
            </a:solidFill>
            <a:miter lim="800000"/>
            <a:headEnd/>
            <a:tailEnd/>
          </a:ln>
          <a:effectLst/>
        </p:spPr>
        <p:txBody>
          <a:bodyPr vert="horz" wrap="square" lIns="34179" tIns="34179" rIns="34179" bIns="34179" numCol="1" anchor="t" anchorCtr="0" compatLnSpc="1">
            <a:prstTxWarp prst="textNoShape">
              <a:avLst/>
            </a:prstTxWarp>
          </a:bodyPr>
          <a:lstStyle/>
          <a:p>
            <a:pPr defTabSz="854499" fontAlgn="base">
              <a:spcBef>
                <a:spcPct val="0"/>
              </a:spcBef>
              <a:spcAft>
                <a:spcPct val="0"/>
              </a:spcAft>
            </a:pPr>
            <a:r>
              <a:rPr lang="en-US" sz="1147" b="1" dirty="0">
                <a:solidFill>
                  <a:srgbClr val="000000"/>
                </a:solidFill>
                <a:latin typeface="Arial" pitchFamily="34" charset="0"/>
                <a:ea typeface="Arial"/>
                <a:cs typeface="Arial" pitchFamily="34" charset="0"/>
              </a:rPr>
              <a:t>Purpose: To Improve finishing.</a:t>
            </a:r>
          </a:p>
          <a:p>
            <a:pPr defTabSz="854499" fontAlgn="base">
              <a:spcBef>
                <a:spcPct val="0"/>
              </a:spcBef>
              <a:spcAft>
                <a:spcPct val="0"/>
              </a:spcAft>
            </a:pPr>
            <a:endParaRPr lang="en-US" sz="1147" b="1" dirty="0">
              <a:latin typeface="Arial" pitchFamily="34" charset="0"/>
              <a:ea typeface="Arial"/>
              <a:cs typeface="Arial" pitchFamily="34" charset="0"/>
            </a:endParaRPr>
          </a:p>
          <a:p>
            <a:pPr defTabSz="854499" fontAlgn="base">
              <a:spcBef>
                <a:spcPct val="0"/>
              </a:spcBef>
              <a:spcAft>
                <a:spcPct val="0"/>
              </a:spcAft>
            </a:pPr>
            <a:r>
              <a:rPr lang="en-US" sz="1147" b="1" dirty="0">
                <a:latin typeface="Arial" pitchFamily="34" charset="0"/>
                <a:ea typeface="Arial"/>
                <a:cs typeface="Arial" pitchFamily="34" charset="0"/>
              </a:rPr>
              <a:t>SET UP</a:t>
            </a:r>
            <a:endParaRPr lang="en-US" sz="1147" b="1" dirty="0">
              <a:solidFill>
                <a:srgbClr val="000000"/>
              </a:solidFill>
              <a:latin typeface="Arial" pitchFamily="34" charset="0"/>
              <a:ea typeface="Arial"/>
              <a:cs typeface="Arial" pitchFamily="34" charset="0"/>
            </a:endParaRPr>
          </a:p>
          <a:p>
            <a:pPr defTabSz="854499" fontAlgn="base">
              <a:spcBef>
                <a:spcPct val="0"/>
              </a:spcBef>
              <a:spcAft>
                <a:spcPct val="0"/>
              </a:spcAft>
            </a:pPr>
            <a:r>
              <a:rPr lang="en-US" sz="1147" dirty="0">
                <a:latin typeface="Arial" pitchFamily="34" charset="0"/>
                <a:ea typeface="Arial"/>
                <a:cs typeface="Arial" pitchFamily="34" charset="0"/>
              </a:rPr>
              <a:t>A 30x30 or larger field with a goal marked by tall cones or flags. In the middle with </a:t>
            </a:r>
            <a:br>
              <a:rPr lang="en-US" sz="1147" dirty="0">
                <a:latin typeface="Arial" pitchFamily="34" charset="0"/>
                <a:ea typeface="Arial"/>
                <a:cs typeface="Arial" pitchFamily="34" charset="0"/>
              </a:rPr>
            </a:br>
            <a:r>
              <a:rPr lang="en-US" sz="1147" dirty="0">
                <a:latin typeface="Arial" pitchFamily="34" charset="0"/>
                <a:ea typeface="Arial"/>
                <a:cs typeface="Arial" pitchFamily="34" charset="0"/>
              </a:rPr>
              <a:t>a GK.</a:t>
            </a:r>
            <a:endParaRPr lang="en-US" sz="1147" dirty="0">
              <a:solidFill>
                <a:srgbClr val="000000"/>
              </a:solidFill>
              <a:latin typeface="Arial" pitchFamily="34" charset="0"/>
              <a:ea typeface="Arial"/>
              <a:cs typeface="Arial" pitchFamily="34" charset="0"/>
            </a:endParaRPr>
          </a:p>
          <a:p>
            <a:pPr defTabSz="854499" fontAlgn="base">
              <a:spcBef>
                <a:spcPct val="0"/>
              </a:spcBef>
              <a:spcAft>
                <a:spcPct val="0"/>
              </a:spcAft>
            </a:pPr>
            <a:endParaRPr lang="en-US" sz="1147" b="1" dirty="0">
              <a:latin typeface="Arial" pitchFamily="34" charset="0"/>
              <a:ea typeface="Arial"/>
              <a:cs typeface="Arial" pitchFamily="34" charset="0"/>
            </a:endParaRPr>
          </a:p>
          <a:p>
            <a:pPr defTabSz="854499" fontAlgn="base">
              <a:spcBef>
                <a:spcPct val="0"/>
              </a:spcBef>
              <a:spcAft>
                <a:spcPct val="0"/>
              </a:spcAft>
            </a:pPr>
            <a:endParaRPr lang="en-US" sz="1147" b="1" dirty="0">
              <a:latin typeface="Arial" pitchFamily="34" charset="0"/>
              <a:ea typeface="Arial"/>
              <a:cs typeface="Arial" pitchFamily="34" charset="0"/>
            </a:endParaRPr>
          </a:p>
          <a:p>
            <a:pPr defTabSz="854499" fontAlgn="base">
              <a:spcBef>
                <a:spcPct val="0"/>
              </a:spcBef>
              <a:spcAft>
                <a:spcPct val="0"/>
              </a:spcAft>
            </a:pPr>
            <a:r>
              <a:rPr lang="en-US" sz="1147" b="1" dirty="0">
                <a:latin typeface="Arial" pitchFamily="34" charset="0"/>
                <a:ea typeface="Arial"/>
                <a:cs typeface="Arial" pitchFamily="34" charset="0"/>
              </a:rPr>
              <a:t>ACTION</a:t>
            </a:r>
          </a:p>
          <a:p>
            <a:pPr defTabSz="854499" fontAlgn="base">
              <a:spcBef>
                <a:spcPct val="0"/>
              </a:spcBef>
              <a:spcAft>
                <a:spcPct val="0"/>
              </a:spcAft>
            </a:pPr>
            <a:r>
              <a:rPr lang="en-US" sz="1147" dirty="0">
                <a:latin typeface="Arial" pitchFamily="34" charset="0"/>
                <a:ea typeface="Arial"/>
                <a:cs typeface="Arial" pitchFamily="34" charset="0"/>
              </a:rPr>
              <a:t>Teams of 5/6 players try to score on either goal but they cannot shoot inside the  box around the goal, except with a one touch finish or a header.</a:t>
            </a:r>
          </a:p>
          <a:p>
            <a:pPr defTabSz="854499" fontAlgn="base">
              <a:spcBef>
                <a:spcPct val="0"/>
              </a:spcBef>
              <a:spcAft>
                <a:spcPct val="0"/>
              </a:spcAft>
            </a:pPr>
            <a:r>
              <a:rPr lang="en-US" sz="1147" dirty="0">
                <a:latin typeface="Arial" pitchFamily="34" charset="0"/>
                <a:ea typeface="Arial"/>
                <a:cs typeface="Arial" pitchFamily="34" charset="0"/>
              </a:rPr>
              <a:t>First team to set score wins. One GK defends both Goals.</a:t>
            </a:r>
          </a:p>
          <a:p>
            <a:pPr defTabSz="854499" fontAlgn="base">
              <a:spcBef>
                <a:spcPct val="0"/>
              </a:spcBef>
              <a:spcAft>
                <a:spcPct val="0"/>
              </a:spcAft>
            </a:pPr>
            <a:endParaRPr lang="en-US" sz="1147" b="1" dirty="0">
              <a:latin typeface="Arial" pitchFamily="34" charset="0"/>
              <a:ea typeface="Arial"/>
              <a:cs typeface="Arial" pitchFamily="34" charset="0"/>
            </a:endParaRPr>
          </a:p>
          <a:p>
            <a:pPr defTabSz="854499" fontAlgn="base">
              <a:spcBef>
                <a:spcPct val="0"/>
              </a:spcBef>
              <a:spcAft>
                <a:spcPct val="0"/>
              </a:spcAft>
            </a:pPr>
            <a:r>
              <a:rPr lang="en-US" sz="1200" b="1" dirty="0">
                <a:solidFill>
                  <a:srgbClr val="0070C0"/>
                </a:solidFill>
                <a:latin typeface="Arial"/>
              </a:rPr>
              <a:t>COACH TIP TO PLAYER </a:t>
            </a:r>
          </a:p>
          <a:p>
            <a:pPr defTabSz="854499" fontAlgn="base">
              <a:spcBef>
                <a:spcPct val="0"/>
              </a:spcBef>
              <a:spcAft>
                <a:spcPct val="0"/>
              </a:spcAft>
            </a:pPr>
            <a:r>
              <a:rPr lang="en-US" sz="1200" b="1" dirty="0">
                <a:solidFill>
                  <a:srgbClr val="0070C0"/>
                </a:solidFill>
                <a:latin typeface="Arial"/>
                <a:ea typeface="Arial"/>
                <a:cs typeface="Arial" pitchFamily="34" charset="0"/>
              </a:rPr>
              <a:t>GK should be the Coach, no challenges on the GK.</a:t>
            </a:r>
            <a:endParaRPr lang="en-US" sz="1147" b="1" dirty="0">
              <a:solidFill>
                <a:srgbClr val="0070C0"/>
              </a:solidFill>
              <a:latin typeface="Arial" pitchFamily="34" charset="0"/>
              <a:ea typeface="Arial"/>
              <a:cs typeface="Arial" pitchFamily="34" charset="0"/>
            </a:endParaRPr>
          </a:p>
          <a:p>
            <a:pPr defTabSz="854499" fontAlgn="base">
              <a:spcBef>
                <a:spcPct val="0"/>
              </a:spcBef>
              <a:spcAft>
                <a:spcPct val="0"/>
              </a:spcAft>
            </a:pPr>
            <a:endParaRPr lang="en-US" sz="1147" dirty="0">
              <a:solidFill>
                <a:srgbClr val="0070C0"/>
              </a:solidFill>
              <a:latin typeface="Arial" pitchFamily="34" charset="0"/>
              <a:ea typeface="Arial"/>
              <a:cs typeface="Arial" pitchFamily="34" charset="0"/>
            </a:endParaRPr>
          </a:p>
          <a:p>
            <a:pPr defTabSz="854499" fontAlgn="base">
              <a:spcBef>
                <a:spcPct val="0"/>
              </a:spcBef>
              <a:spcAft>
                <a:spcPct val="0"/>
              </a:spcAft>
            </a:pPr>
            <a:endParaRPr lang="en-US" sz="1147" b="1" dirty="0">
              <a:solidFill>
                <a:srgbClr val="000000"/>
              </a:solidFill>
              <a:latin typeface="Arial" pitchFamily="34" charset="0"/>
              <a:ea typeface="Arial"/>
              <a:cs typeface="Arial" pitchFamily="34" charset="0"/>
            </a:endParaRPr>
          </a:p>
        </p:txBody>
      </p:sp>
      <p:grpSp>
        <p:nvGrpSpPr>
          <p:cNvPr id="10" name="Group 9">
            <a:extLst>
              <a:ext uri="{FF2B5EF4-FFF2-40B4-BE49-F238E27FC236}">
                <a16:creationId xmlns:a16="http://schemas.microsoft.com/office/drawing/2014/main" id="{A2A418BD-8444-4BEB-B9EB-16B93FA8113C}"/>
              </a:ext>
            </a:extLst>
          </p:cNvPr>
          <p:cNvGrpSpPr/>
          <p:nvPr/>
        </p:nvGrpSpPr>
        <p:grpSpPr>
          <a:xfrm>
            <a:off x="332496" y="1023327"/>
            <a:ext cx="6227330" cy="3788877"/>
            <a:chOff x="332496" y="1023327"/>
            <a:chExt cx="6227330" cy="3788877"/>
          </a:xfrm>
        </p:grpSpPr>
        <p:pic>
          <p:nvPicPr>
            <p:cNvPr id="5" name="Picture 4">
              <a:extLst>
                <a:ext uri="{FF2B5EF4-FFF2-40B4-BE49-F238E27FC236}">
                  <a16:creationId xmlns:a16="http://schemas.microsoft.com/office/drawing/2014/main" id="{4C9907C5-3A2E-E846-BD86-09FA228C7E09}"/>
                </a:ext>
              </a:extLst>
            </p:cNvPr>
            <p:cNvPicPr>
              <a:picLocks noChangeAspect="1"/>
            </p:cNvPicPr>
            <p:nvPr/>
          </p:nvPicPr>
          <p:blipFill rotWithShape="1">
            <a:blip r:embed="rId3"/>
            <a:srcRect b="6892"/>
            <a:stretch/>
          </p:blipFill>
          <p:spPr>
            <a:xfrm>
              <a:off x="332496" y="1023327"/>
              <a:ext cx="6227330" cy="3788877"/>
            </a:xfrm>
            <a:prstGeom prst="rect">
              <a:avLst/>
            </a:prstGeom>
            <a:ln>
              <a:solidFill>
                <a:srgbClr val="000000"/>
              </a:solidFill>
            </a:ln>
          </p:spPr>
        </p:pic>
        <p:pic>
          <p:nvPicPr>
            <p:cNvPr id="3" name="図 2">
              <a:extLst>
                <a:ext uri="{FF2B5EF4-FFF2-40B4-BE49-F238E27FC236}">
                  <a16:creationId xmlns:a16="http://schemas.microsoft.com/office/drawing/2014/main" id="{D7A02BB7-C87E-41D7-873C-2CCD8C2372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3289" y="2609212"/>
              <a:ext cx="1377582" cy="617106"/>
            </a:xfrm>
            <a:prstGeom prst="rect">
              <a:avLst/>
            </a:prstGeom>
          </p:spPr>
        </p:pic>
      </p:grpSp>
    </p:spTree>
    <p:extLst>
      <p:ext uri="{BB962C8B-B14F-4D97-AF65-F5344CB8AC3E}">
        <p14:creationId xmlns:p14="http://schemas.microsoft.com/office/powerpoint/2010/main" val="4073346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4662" y="592895"/>
            <a:ext cx="154837" cy="430432"/>
          </a:xfrm>
          <a:prstGeom prst="rect">
            <a:avLst/>
          </a:prstGeom>
        </p:spPr>
        <p:txBody>
          <a:bodyPr wrap="none" lIns="76638" tIns="38319" rIns="76638" bIns="38319">
            <a:spAutoFit/>
          </a:bodyPr>
          <a:lstStyle/>
          <a:p>
            <a:pPr algn="ctr"/>
            <a:endParaRPr lang="en-US" sz="2294"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3296287" y="332896"/>
            <a:ext cx="236760" cy="394097"/>
          </a:xfrm>
          <a:prstGeom prst="rect">
            <a:avLst/>
          </a:prstGeom>
        </p:spPr>
        <p:txBody>
          <a:bodyPr wrap="none" lIns="85485" tIns="42743" rIns="85485" bIns="42743">
            <a:spAutoFit/>
          </a:bodyPr>
          <a:lstStyle/>
          <a:p>
            <a:pPr algn="ctr"/>
            <a:r>
              <a:rPr kumimoji="1" lang="en-US" sz="2000" b="1" cap="all" dirty="0">
                <a:solidFill>
                  <a:prstClr val="black"/>
                </a:solidFill>
                <a:latin typeface="Franklin Gothic Heavy" charset="0"/>
              </a:rPr>
              <a:t> </a:t>
            </a:r>
          </a:p>
        </p:txBody>
      </p:sp>
      <p:pic>
        <p:nvPicPr>
          <p:cNvPr id="7" name="Picture 6">
            <a:extLst>
              <a:ext uri="{FF2B5EF4-FFF2-40B4-BE49-F238E27FC236}">
                <a16:creationId xmlns:a16="http://schemas.microsoft.com/office/drawing/2014/main" id="{9AF058BB-6D5D-460B-BA1D-E3E6D563D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8203" y="8314675"/>
            <a:ext cx="1361593" cy="688595"/>
          </a:xfrm>
          <a:prstGeom prst="rect">
            <a:avLst/>
          </a:prstGeom>
        </p:spPr>
      </p:pic>
      <p:sp>
        <p:nvSpPr>
          <p:cNvPr id="6" name="TextBox 5">
            <a:extLst>
              <a:ext uri="{FF2B5EF4-FFF2-40B4-BE49-F238E27FC236}">
                <a16:creationId xmlns:a16="http://schemas.microsoft.com/office/drawing/2014/main" id="{4475AD35-E84B-FD4A-B433-B8DF4899A3D5}"/>
              </a:ext>
            </a:extLst>
          </p:cNvPr>
          <p:cNvSpPr txBox="1"/>
          <p:nvPr/>
        </p:nvSpPr>
        <p:spPr>
          <a:xfrm>
            <a:off x="519183" y="234550"/>
            <a:ext cx="5856145" cy="984885"/>
          </a:xfrm>
          <a:prstGeom prst="rect">
            <a:avLst/>
          </a:prstGeom>
          <a:noFill/>
        </p:spPr>
        <p:txBody>
          <a:bodyPr wrap="square" rtlCol="0">
            <a:spAutoFit/>
          </a:bodyPr>
          <a:lstStyle/>
          <a:p>
            <a:pPr algn="ctr"/>
            <a:r>
              <a:rPr lang="en-US" sz="2000" b="1" cap="all" dirty="0">
                <a:solidFill>
                  <a:prstClr val="black"/>
                </a:solidFill>
                <a:latin typeface="Franklin Gothic Heavy" charset="0"/>
              </a:rPr>
              <a:t> </a:t>
            </a:r>
            <a:r>
              <a:rPr lang="en-US" sz="2000" b="1" dirty="0">
                <a:solidFill>
                  <a:prstClr val="black"/>
                </a:solidFill>
                <a:latin typeface="Arial" panose="020B0604020202020204" pitchFamily="34" charset="0"/>
                <a:cs typeface="Arial" panose="020B0604020202020204" pitchFamily="34" charset="0"/>
              </a:rPr>
              <a:t>SSG21</a:t>
            </a:r>
          </a:p>
          <a:p>
            <a:endParaRPr lang="en-US" sz="2000" dirty="0">
              <a:solidFill>
                <a:srgbClr val="3366FF"/>
              </a:solidFill>
            </a:endParaRPr>
          </a:p>
          <a:p>
            <a:pPr algn="ctr"/>
            <a:endParaRPr lang="en-US" dirty="0"/>
          </a:p>
        </p:txBody>
      </p:sp>
      <p:sp>
        <p:nvSpPr>
          <p:cNvPr id="8" name="TextBox 7">
            <a:extLst>
              <a:ext uri="{FF2B5EF4-FFF2-40B4-BE49-F238E27FC236}">
                <a16:creationId xmlns:a16="http://schemas.microsoft.com/office/drawing/2014/main" id="{FD937050-7957-274C-968D-0271E1AFC0CF}"/>
              </a:ext>
            </a:extLst>
          </p:cNvPr>
          <p:cNvSpPr txBox="1"/>
          <p:nvPr/>
        </p:nvSpPr>
        <p:spPr>
          <a:xfrm>
            <a:off x="193283" y="4989235"/>
            <a:ext cx="6446056" cy="2762295"/>
          </a:xfrm>
          <a:prstGeom prst="rect">
            <a:avLst/>
          </a:prstGeom>
          <a:noFill/>
          <a:ln>
            <a:solidFill>
              <a:schemeClr val="tx1"/>
            </a:solidFill>
          </a:ln>
        </p:spPr>
        <p:txBody>
          <a:bodyPr wrap="square" rtlCol="0">
            <a:spAutoFit/>
          </a:bodyPr>
          <a:lstStyle/>
          <a:p>
            <a:r>
              <a:rPr lang="en-US" sz="1200" b="1" dirty="0">
                <a:solidFill>
                  <a:srgbClr val="000000"/>
                </a:solidFill>
                <a:latin typeface="Arial"/>
                <a:cs typeface="Arial"/>
              </a:rPr>
              <a:t>Purpose: To Link Quick Combinations to the Killer Pass (Crucial to our Attacking Possession Team Style) </a:t>
            </a:r>
          </a:p>
          <a:p>
            <a:endParaRPr lang="en-US" sz="1150" b="1" dirty="0">
              <a:latin typeface="Arial"/>
            </a:endParaRPr>
          </a:p>
          <a:p>
            <a:r>
              <a:rPr lang="en-US" sz="1150" b="1" dirty="0">
                <a:latin typeface="Arial"/>
              </a:rPr>
              <a:t>SET UP</a:t>
            </a:r>
          </a:p>
          <a:p>
            <a:r>
              <a:rPr lang="en-US" sz="1150" dirty="0">
                <a:latin typeface="Arial"/>
              </a:rPr>
              <a:t>1 v 1 + neutral player in middle box.</a:t>
            </a:r>
            <a:r>
              <a:rPr lang="en-US" sz="1150" dirty="0">
                <a:solidFill>
                  <a:srgbClr val="000000"/>
                </a:solidFill>
                <a:latin typeface="Arial"/>
              </a:rPr>
              <a:t> Change middle square players regularly.</a:t>
            </a:r>
          </a:p>
          <a:p>
            <a:endParaRPr lang="en-US" sz="1150" b="1" dirty="0">
              <a:latin typeface="Arial"/>
            </a:endParaRPr>
          </a:p>
          <a:p>
            <a:r>
              <a:rPr lang="en-US" sz="1150" b="1" dirty="0">
                <a:latin typeface="Arial"/>
              </a:rPr>
              <a:t>ACTION</a:t>
            </a:r>
          </a:p>
          <a:p>
            <a:r>
              <a:rPr lang="en-US" sz="1150" b="1" dirty="0">
                <a:latin typeface="Arial"/>
              </a:rPr>
              <a:t>V1 </a:t>
            </a:r>
            <a:r>
              <a:rPr lang="en-US" sz="1150" dirty="0">
                <a:latin typeface="Arial"/>
              </a:rPr>
              <a:t>After 2 consecutive passes (with neutral player) middle player makes a pass to one of their strikers in outer box who has up to 3 touches to score.</a:t>
            </a:r>
          </a:p>
          <a:p>
            <a:endParaRPr lang="en-US" sz="1150" b="1" dirty="0">
              <a:latin typeface="Arial"/>
            </a:endParaRPr>
          </a:p>
          <a:p>
            <a:r>
              <a:rPr lang="en-US" sz="1150" b="1" dirty="0">
                <a:solidFill>
                  <a:srgbClr val="FF0000"/>
                </a:solidFill>
                <a:latin typeface="Arial"/>
              </a:rPr>
              <a:t>Make Harder</a:t>
            </a:r>
          </a:p>
          <a:p>
            <a:r>
              <a:rPr lang="en-US" sz="1150" b="1" dirty="0">
                <a:solidFill>
                  <a:srgbClr val="FF0000"/>
                </a:solidFill>
                <a:latin typeface="Arial"/>
              </a:rPr>
              <a:t>V2: </a:t>
            </a:r>
            <a:r>
              <a:rPr lang="en-US" sz="1150" dirty="0">
                <a:solidFill>
                  <a:srgbClr val="FF0000"/>
                </a:solidFill>
                <a:latin typeface="Arial"/>
              </a:rPr>
              <a:t>Outer Box strikers must finish first time.</a:t>
            </a:r>
          </a:p>
          <a:p>
            <a:endParaRPr lang="en-US" sz="1150" dirty="0">
              <a:solidFill>
                <a:srgbClr val="000000"/>
              </a:solidFill>
              <a:latin typeface="Arial"/>
            </a:endParaRPr>
          </a:p>
          <a:p>
            <a:r>
              <a:rPr lang="en-US" sz="1150" b="1" dirty="0">
                <a:solidFill>
                  <a:srgbClr val="0070C0"/>
                </a:solidFill>
                <a:latin typeface="Arial"/>
              </a:rPr>
              <a:t>COACH TIP TO PLAYER </a:t>
            </a:r>
          </a:p>
          <a:p>
            <a:r>
              <a:rPr lang="en-US" sz="1150" dirty="0">
                <a:solidFill>
                  <a:srgbClr val="0070C0"/>
                </a:solidFill>
                <a:latin typeface="Arial"/>
              </a:rPr>
              <a:t>Player without the ball constantly look for space and communicate</a:t>
            </a:r>
            <a:r>
              <a:rPr lang="en-US" sz="1150" b="1" dirty="0">
                <a:solidFill>
                  <a:srgbClr val="0070C0"/>
                </a:solidFill>
                <a:latin typeface="Arial"/>
              </a:rPr>
              <a:t>.</a:t>
            </a:r>
            <a:endParaRPr lang="en-US" sz="1150" dirty="0">
              <a:solidFill>
                <a:srgbClr val="0070C0"/>
              </a:solidFill>
              <a:latin typeface="Arial"/>
            </a:endParaRPr>
          </a:p>
        </p:txBody>
      </p:sp>
      <p:grpSp>
        <p:nvGrpSpPr>
          <p:cNvPr id="10" name="Group 9">
            <a:extLst>
              <a:ext uri="{FF2B5EF4-FFF2-40B4-BE49-F238E27FC236}">
                <a16:creationId xmlns:a16="http://schemas.microsoft.com/office/drawing/2014/main" id="{8A922C16-1675-4D0F-A404-59F2CA13E9A2}"/>
              </a:ext>
            </a:extLst>
          </p:cNvPr>
          <p:cNvGrpSpPr/>
          <p:nvPr/>
        </p:nvGrpSpPr>
        <p:grpSpPr>
          <a:xfrm>
            <a:off x="193283" y="1191214"/>
            <a:ext cx="6446056" cy="3496087"/>
            <a:chOff x="193283" y="1191214"/>
            <a:chExt cx="6446056" cy="3496087"/>
          </a:xfrm>
        </p:grpSpPr>
        <p:pic>
          <p:nvPicPr>
            <p:cNvPr id="5" name="Picture 4">
              <a:extLst>
                <a:ext uri="{FF2B5EF4-FFF2-40B4-BE49-F238E27FC236}">
                  <a16:creationId xmlns:a16="http://schemas.microsoft.com/office/drawing/2014/main" id="{F7C81D4F-F6DF-8143-B102-0F8CFA2214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283" y="1191214"/>
              <a:ext cx="6446056" cy="3496087"/>
            </a:xfrm>
            <a:prstGeom prst="rect">
              <a:avLst/>
            </a:prstGeom>
            <a:ln>
              <a:solidFill>
                <a:srgbClr val="000000"/>
              </a:solidFill>
            </a:ln>
          </p:spPr>
        </p:pic>
        <p:pic>
          <p:nvPicPr>
            <p:cNvPr id="3" name="図 2">
              <a:extLst>
                <a:ext uri="{FF2B5EF4-FFF2-40B4-BE49-F238E27FC236}">
                  <a16:creationId xmlns:a16="http://schemas.microsoft.com/office/drawing/2014/main" id="{3EFC0486-90FC-44D6-9456-DF65278722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4256" y="2630704"/>
              <a:ext cx="1377582" cy="617106"/>
            </a:xfrm>
            <a:prstGeom prst="rect">
              <a:avLst/>
            </a:prstGeom>
          </p:spPr>
        </p:pic>
      </p:grpSp>
    </p:spTree>
    <p:extLst>
      <p:ext uri="{BB962C8B-B14F-4D97-AF65-F5344CB8AC3E}">
        <p14:creationId xmlns:p14="http://schemas.microsoft.com/office/powerpoint/2010/main" val="2369173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4662" y="592895"/>
            <a:ext cx="154837" cy="430432"/>
          </a:xfrm>
          <a:prstGeom prst="rect">
            <a:avLst/>
          </a:prstGeom>
        </p:spPr>
        <p:txBody>
          <a:bodyPr wrap="none" lIns="76638" tIns="38319" rIns="76638" bIns="38319">
            <a:spAutoFit/>
          </a:bodyPr>
          <a:lstStyle/>
          <a:p>
            <a:pPr algn="ctr"/>
            <a:endParaRPr lang="en-US" sz="2294"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3296287" y="332896"/>
            <a:ext cx="236760" cy="394097"/>
          </a:xfrm>
          <a:prstGeom prst="rect">
            <a:avLst/>
          </a:prstGeom>
        </p:spPr>
        <p:txBody>
          <a:bodyPr wrap="none" lIns="85485" tIns="42743" rIns="85485" bIns="42743">
            <a:spAutoFit/>
          </a:bodyPr>
          <a:lstStyle/>
          <a:p>
            <a:pPr algn="ctr"/>
            <a:r>
              <a:rPr kumimoji="1" lang="en-US" sz="2000" b="1" cap="all" dirty="0">
                <a:solidFill>
                  <a:prstClr val="black"/>
                </a:solidFill>
                <a:latin typeface="Franklin Gothic Heavy" charset="0"/>
              </a:rPr>
              <a:t> </a:t>
            </a:r>
          </a:p>
        </p:txBody>
      </p:sp>
      <p:pic>
        <p:nvPicPr>
          <p:cNvPr id="7" name="Picture 6">
            <a:extLst>
              <a:ext uri="{FF2B5EF4-FFF2-40B4-BE49-F238E27FC236}">
                <a16:creationId xmlns:a16="http://schemas.microsoft.com/office/drawing/2014/main" id="{9AF058BB-6D5D-460B-BA1D-E3E6D563D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2250" y="8318128"/>
            <a:ext cx="1361593" cy="688595"/>
          </a:xfrm>
          <a:prstGeom prst="rect">
            <a:avLst/>
          </a:prstGeom>
        </p:spPr>
      </p:pic>
      <p:sp>
        <p:nvSpPr>
          <p:cNvPr id="6" name="TextBox 5">
            <a:extLst>
              <a:ext uri="{FF2B5EF4-FFF2-40B4-BE49-F238E27FC236}">
                <a16:creationId xmlns:a16="http://schemas.microsoft.com/office/drawing/2014/main" id="{6BBCF750-C112-2F41-9353-1EB03540B6CF}"/>
              </a:ext>
            </a:extLst>
          </p:cNvPr>
          <p:cNvSpPr txBox="1"/>
          <p:nvPr/>
        </p:nvSpPr>
        <p:spPr>
          <a:xfrm>
            <a:off x="2748203" y="257787"/>
            <a:ext cx="1483388"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SSG22</a:t>
            </a:r>
          </a:p>
        </p:txBody>
      </p:sp>
      <p:sp>
        <p:nvSpPr>
          <p:cNvPr id="10" name="TextBox 9">
            <a:extLst>
              <a:ext uri="{FF2B5EF4-FFF2-40B4-BE49-F238E27FC236}">
                <a16:creationId xmlns:a16="http://schemas.microsoft.com/office/drawing/2014/main" id="{CCE66B4B-CFAF-2F40-A161-EF2CADB65C98}"/>
              </a:ext>
            </a:extLst>
          </p:cNvPr>
          <p:cNvSpPr txBox="1"/>
          <p:nvPr/>
        </p:nvSpPr>
        <p:spPr>
          <a:xfrm>
            <a:off x="238016" y="5000357"/>
            <a:ext cx="6353291" cy="2577629"/>
          </a:xfrm>
          <a:prstGeom prst="rect">
            <a:avLst/>
          </a:prstGeom>
          <a:noFill/>
          <a:ln>
            <a:solidFill>
              <a:schemeClr val="tx1"/>
            </a:solidFill>
          </a:ln>
        </p:spPr>
        <p:txBody>
          <a:bodyPr wrap="square" rtlCol="0">
            <a:spAutoFit/>
          </a:bodyPr>
          <a:lstStyle/>
          <a:p>
            <a:r>
              <a:rPr lang="en-US" sz="1200" b="1" dirty="0">
                <a:solidFill>
                  <a:srgbClr val="000000"/>
                </a:solidFill>
                <a:latin typeface="Arial"/>
                <a:cs typeface="Arial"/>
              </a:rPr>
              <a:t>Purpose: </a:t>
            </a:r>
            <a:r>
              <a:rPr lang="en-US" sz="1200" dirty="0">
                <a:solidFill>
                  <a:srgbClr val="000000"/>
                </a:solidFill>
                <a:latin typeface="Arial"/>
                <a:cs typeface="Arial"/>
              </a:rPr>
              <a:t>To Link Quick Combinations to the Killer Pass.  </a:t>
            </a:r>
          </a:p>
          <a:p>
            <a:endParaRPr lang="en-US" sz="1150" b="1" dirty="0">
              <a:latin typeface="Arial"/>
            </a:endParaRPr>
          </a:p>
          <a:p>
            <a:r>
              <a:rPr lang="en-US" sz="1150" b="1" dirty="0">
                <a:latin typeface="Arial"/>
              </a:rPr>
              <a:t>SET </a:t>
            </a:r>
            <a:r>
              <a:rPr lang="en-US" sz="1150" dirty="0">
                <a:latin typeface="Arial"/>
              </a:rPr>
              <a:t>UP </a:t>
            </a:r>
          </a:p>
          <a:p>
            <a:r>
              <a:rPr lang="en-US" sz="1150" dirty="0">
                <a:latin typeface="Arial"/>
              </a:rPr>
              <a:t>4 v 4 + neutral players at each end line.</a:t>
            </a:r>
          </a:p>
          <a:p>
            <a:endParaRPr lang="en-US" sz="1150" b="1" dirty="0">
              <a:latin typeface="Arial"/>
            </a:endParaRPr>
          </a:p>
          <a:p>
            <a:r>
              <a:rPr lang="en-US" sz="1150" b="1" dirty="0">
                <a:latin typeface="Arial"/>
              </a:rPr>
              <a:t>ACTION</a:t>
            </a:r>
          </a:p>
          <a:p>
            <a:r>
              <a:rPr lang="en-US" sz="1150" dirty="0">
                <a:latin typeface="Arial"/>
              </a:rPr>
              <a:t>V1 Neutral players play with team in possession. They have two touches.</a:t>
            </a:r>
          </a:p>
          <a:p>
            <a:endParaRPr lang="en-US" sz="1150" dirty="0">
              <a:latin typeface="Arial"/>
            </a:endParaRPr>
          </a:p>
          <a:p>
            <a:r>
              <a:rPr lang="en-US" sz="1150" b="1" dirty="0">
                <a:solidFill>
                  <a:srgbClr val="FF0000"/>
                </a:solidFill>
                <a:latin typeface="Arial"/>
              </a:rPr>
              <a:t>Make Harder</a:t>
            </a:r>
          </a:p>
          <a:p>
            <a:r>
              <a:rPr lang="en-US" sz="1150" b="1" dirty="0">
                <a:solidFill>
                  <a:srgbClr val="FF0000"/>
                </a:solidFill>
                <a:latin typeface="Arial"/>
              </a:rPr>
              <a:t>V2: Neutral players play with only one touch pass.</a:t>
            </a:r>
            <a:endParaRPr lang="en-US" sz="1150" dirty="0">
              <a:solidFill>
                <a:srgbClr val="FF0000"/>
              </a:solidFill>
              <a:latin typeface="Arial"/>
            </a:endParaRPr>
          </a:p>
          <a:p>
            <a:endParaRPr lang="en-US" sz="1150" dirty="0">
              <a:solidFill>
                <a:srgbClr val="000000"/>
              </a:solidFill>
              <a:latin typeface="Arial"/>
            </a:endParaRPr>
          </a:p>
          <a:p>
            <a:r>
              <a:rPr lang="en-US" sz="1150" b="1" dirty="0">
                <a:solidFill>
                  <a:srgbClr val="0070C0"/>
                </a:solidFill>
                <a:latin typeface="Arial"/>
              </a:rPr>
              <a:t>COACH TIP TO PLAYER</a:t>
            </a:r>
          </a:p>
          <a:p>
            <a:r>
              <a:rPr lang="en-US" sz="1150" dirty="0">
                <a:solidFill>
                  <a:srgbClr val="0070C0"/>
                </a:solidFill>
                <a:latin typeface="Arial"/>
              </a:rPr>
              <a:t>Neutral players move along the line and focus on the game.</a:t>
            </a:r>
          </a:p>
          <a:p>
            <a:endParaRPr lang="en-US" sz="1150" b="1" dirty="0">
              <a:solidFill>
                <a:srgbClr val="0070C0"/>
              </a:solidFill>
              <a:latin typeface="Arial"/>
            </a:endParaRPr>
          </a:p>
        </p:txBody>
      </p:sp>
      <p:grpSp>
        <p:nvGrpSpPr>
          <p:cNvPr id="9" name="Group 8">
            <a:extLst>
              <a:ext uri="{FF2B5EF4-FFF2-40B4-BE49-F238E27FC236}">
                <a16:creationId xmlns:a16="http://schemas.microsoft.com/office/drawing/2014/main" id="{5F98AB97-1162-4F4C-B276-5AE0C0FCDB15}"/>
              </a:ext>
            </a:extLst>
          </p:cNvPr>
          <p:cNvGrpSpPr/>
          <p:nvPr/>
        </p:nvGrpSpPr>
        <p:grpSpPr>
          <a:xfrm>
            <a:off x="252353" y="1197984"/>
            <a:ext cx="6353291" cy="3506039"/>
            <a:chOff x="252353" y="1197984"/>
            <a:chExt cx="6353291" cy="3506039"/>
          </a:xfrm>
        </p:grpSpPr>
        <p:pic>
          <p:nvPicPr>
            <p:cNvPr id="5" name="Picture 4">
              <a:extLst>
                <a:ext uri="{FF2B5EF4-FFF2-40B4-BE49-F238E27FC236}">
                  <a16:creationId xmlns:a16="http://schemas.microsoft.com/office/drawing/2014/main" id="{6A34FAE3-4C97-994A-9A98-F04B6B631766}"/>
                </a:ext>
              </a:extLst>
            </p:cNvPr>
            <p:cNvPicPr>
              <a:picLocks noChangeAspect="1"/>
            </p:cNvPicPr>
            <p:nvPr/>
          </p:nvPicPr>
          <p:blipFill rotWithShape="1">
            <a:blip r:embed="rId3"/>
            <a:srcRect b="7667"/>
            <a:stretch/>
          </p:blipFill>
          <p:spPr>
            <a:xfrm>
              <a:off x="252353" y="1197984"/>
              <a:ext cx="6353291" cy="3506039"/>
            </a:xfrm>
            <a:prstGeom prst="rect">
              <a:avLst/>
            </a:prstGeom>
            <a:ln>
              <a:solidFill>
                <a:srgbClr val="000000"/>
              </a:solidFill>
            </a:ln>
          </p:spPr>
        </p:pic>
        <p:pic>
          <p:nvPicPr>
            <p:cNvPr id="3" name="図 2">
              <a:extLst>
                <a:ext uri="{FF2B5EF4-FFF2-40B4-BE49-F238E27FC236}">
                  <a16:creationId xmlns:a16="http://schemas.microsoft.com/office/drawing/2014/main" id="{D8C35FBC-6113-438F-A713-30DC6F4254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69423" y="2397703"/>
              <a:ext cx="1377582" cy="617106"/>
            </a:xfrm>
            <a:prstGeom prst="rect">
              <a:avLst/>
            </a:prstGeom>
          </p:spPr>
        </p:pic>
      </p:grpSp>
    </p:spTree>
    <p:extLst>
      <p:ext uri="{BB962C8B-B14F-4D97-AF65-F5344CB8AC3E}">
        <p14:creationId xmlns:p14="http://schemas.microsoft.com/office/powerpoint/2010/main" val="2940218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4662" y="592895"/>
            <a:ext cx="154837" cy="430432"/>
          </a:xfrm>
          <a:prstGeom prst="rect">
            <a:avLst/>
          </a:prstGeom>
        </p:spPr>
        <p:txBody>
          <a:bodyPr wrap="none" lIns="76638" tIns="38319" rIns="76638" bIns="38319">
            <a:spAutoFit/>
          </a:bodyPr>
          <a:lstStyle/>
          <a:p>
            <a:pPr algn="ctr"/>
            <a:endParaRPr lang="en-US" sz="2294"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3296287" y="332896"/>
            <a:ext cx="236760" cy="394097"/>
          </a:xfrm>
          <a:prstGeom prst="rect">
            <a:avLst/>
          </a:prstGeom>
        </p:spPr>
        <p:txBody>
          <a:bodyPr wrap="none" lIns="85485" tIns="42743" rIns="85485" bIns="42743">
            <a:spAutoFit/>
          </a:bodyPr>
          <a:lstStyle/>
          <a:p>
            <a:pPr algn="ctr"/>
            <a:r>
              <a:rPr kumimoji="1" lang="en-US" sz="2000" b="1" cap="all" dirty="0">
                <a:solidFill>
                  <a:prstClr val="black"/>
                </a:solidFill>
                <a:latin typeface="Franklin Gothic Heavy" charset="0"/>
              </a:rPr>
              <a:t> </a:t>
            </a:r>
          </a:p>
        </p:txBody>
      </p:sp>
      <p:pic>
        <p:nvPicPr>
          <p:cNvPr id="7" name="Picture 6">
            <a:extLst>
              <a:ext uri="{FF2B5EF4-FFF2-40B4-BE49-F238E27FC236}">
                <a16:creationId xmlns:a16="http://schemas.microsoft.com/office/drawing/2014/main" id="{9AF058BB-6D5D-460B-BA1D-E3E6D563D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2250" y="8314675"/>
            <a:ext cx="1361593" cy="688595"/>
          </a:xfrm>
          <a:prstGeom prst="rect">
            <a:avLst/>
          </a:prstGeom>
        </p:spPr>
      </p:pic>
      <p:sp>
        <p:nvSpPr>
          <p:cNvPr id="5" name="TextBox 4">
            <a:extLst>
              <a:ext uri="{FF2B5EF4-FFF2-40B4-BE49-F238E27FC236}">
                <a16:creationId xmlns:a16="http://schemas.microsoft.com/office/drawing/2014/main" id="{1F8E275F-D0EE-6C46-AF8A-2C7C73A38A2E}"/>
              </a:ext>
            </a:extLst>
          </p:cNvPr>
          <p:cNvSpPr txBox="1"/>
          <p:nvPr/>
        </p:nvSpPr>
        <p:spPr>
          <a:xfrm>
            <a:off x="2383422" y="405549"/>
            <a:ext cx="2062480"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SSG23</a:t>
            </a:r>
          </a:p>
        </p:txBody>
      </p:sp>
      <p:sp>
        <p:nvSpPr>
          <p:cNvPr id="8" name="TextBox 7">
            <a:extLst>
              <a:ext uri="{FF2B5EF4-FFF2-40B4-BE49-F238E27FC236}">
                <a16:creationId xmlns:a16="http://schemas.microsoft.com/office/drawing/2014/main" id="{28E1F33E-3FB8-AC47-ABF8-78897346035B}"/>
              </a:ext>
            </a:extLst>
          </p:cNvPr>
          <p:cNvSpPr txBox="1"/>
          <p:nvPr/>
        </p:nvSpPr>
        <p:spPr>
          <a:xfrm>
            <a:off x="341784" y="5025958"/>
            <a:ext cx="6297555" cy="2862322"/>
          </a:xfrm>
          <a:prstGeom prst="rect">
            <a:avLst/>
          </a:prstGeom>
          <a:noFill/>
          <a:ln>
            <a:solidFill>
              <a:srgbClr val="000000"/>
            </a:solidFill>
          </a:ln>
        </p:spPr>
        <p:txBody>
          <a:bodyPr wrap="square" rtlCol="0">
            <a:spAutoFit/>
          </a:bodyPr>
          <a:lstStyle/>
          <a:p>
            <a:r>
              <a:rPr lang="en-US" sz="1200" b="1" dirty="0">
                <a:latin typeface="Arial" panose="020B0604020202020204" pitchFamily="34" charset="0"/>
                <a:cs typeface="Arial" panose="020B0604020202020204" pitchFamily="34" charset="0"/>
              </a:rPr>
              <a:t>PURPOSE: To develop 1 Touch finishing in traffic.</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SET UP</a:t>
            </a:r>
          </a:p>
          <a:p>
            <a:r>
              <a:rPr lang="en-US" sz="1200" dirty="0">
                <a:latin typeface="Arial" panose="020B0604020202020204" pitchFamily="34" charset="0"/>
                <a:cs typeface="Arial" panose="020B0604020202020204" pitchFamily="34" charset="0"/>
              </a:rPr>
              <a:t>A 25x25yd area with 4 small goals 5yd apart facing the outfield.</a:t>
            </a:r>
          </a:p>
          <a:p>
            <a:r>
              <a:rPr lang="en-US" sz="1200" dirty="0">
                <a:latin typeface="Arial" panose="020B0604020202020204" pitchFamily="34" charset="0"/>
                <a:cs typeface="Arial" panose="020B0604020202020204" pitchFamily="34" charset="0"/>
              </a:rPr>
              <a:t>Coach with balls at mid line on one side of field  with teams on either side of him.</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ACTION</a:t>
            </a:r>
          </a:p>
          <a:p>
            <a:r>
              <a:rPr lang="en-US" sz="1200" dirty="0">
                <a:latin typeface="Arial" panose="020B0604020202020204" pitchFamily="34" charset="0"/>
                <a:cs typeface="Arial" panose="020B0604020202020204" pitchFamily="34" charset="0"/>
              </a:rPr>
              <a:t>Coach calls 3, 4, 5 or 6 players from each team and they sprint on to the field to compete. Free number of touches.</a:t>
            </a:r>
          </a:p>
          <a:p>
            <a:endParaRPr lang="en-US" sz="1200" dirty="0">
              <a:solidFill>
                <a:srgbClr val="FF0000"/>
              </a:solidFill>
              <a:latin typeface="Arial" panose="020B0604020202020204" pitchFamily="34" charset="0"/>
              <a:cs typeface="Arial" panose="020B0604020202020204" pitchFamily="34" charset="0"/>
            </a:endParaRPr>
          </a:p>
          <a:p>
            <a:r>
              <a:rPr lang="en-US" sz="1200" dirty="0">
                <a:solidFill>
                  <a:srgbClr val="FF0000"/>
                </a:solidFill>
                <a:latin typeface="Arial" panose="020B0604020202020204" pitchFamily="34" charset="0"/>
                <a:cs typeface="Arial" panose="020B0604020202020204" pitchFamily="34" charset="0"/>
              </a:rPr>
              <a:t>Make Harder</a:t>
            </a:r>
          </a:p>
          <a:p>
            <a:r>
              <a:rPr lang="en-US" sz="1200" dirty="0">
                <a:solidFill>
                  <a:srgbClr val="FF0000"/>
                </a:solidFill>
                <a:latin typeface="Arial" panose="020B0604020202020204" pitchFamily="34" charset="0"/>
                <a:cs typeface="Arial" panose="020B0604020202020204" pitchFamily="34" charset="0"/>
              </a:rPr>
              <a:t>Goal only if first time finish.</a:t>
            </a:r>
          </a:p>
          <a:p>
            <a:endParaRPr lang="en-US" sz="1200" dirty="0">
              <a:latin typeface="Arial" panose="020B0604020202020204" pitchFamily="34" charset="0"/>
              <a:cs typeface="Arial" panose="020B0604020202020204" pitchFamily="34" charset="0"/>
            </a:endParaRPr>
          </a:p>
          <a:p>
            <a:r>
              <a:rPr lang="en-US" sz="1200" b="1" dirty="0">
                <a:solidFill>
                  <a:srgbClr val="0070C0"/>
                </a:solidFill>
                <a:latin typeface="Arial" panose="020B0604020202020204" pitchFamily="34" charset="0"/>
                <a:cs typeface="Arial" panose="020B0604020202020204" pitchFamily="34" charset="0"/>
              </a:rPr>
              <a:t>COACH TIP </a:t>
            </a:r>
            <a:r>
              <a:rPr lang="en-US" sz="1200" dirty="0">
                <a:solidFill>
                  <a:srgbClr val="0070C0"/>
                </a:solidFill>
                <a:latin typeface="Arial" panose="020B0604020202020204" pitchFamily="34" charset="0"/>
                <a:cs typeface="Arial" panose="020B0604020202020204" pitchFamily="34" charset="0"/>
              </a:rPr>
              <a:t>TO </a:t>
            </a:r>
            <a:r>
              <a:rPr lang="en-US" sz="1200" b="1" dirty="0">
                <a:solidFill>
                  <a:srgbClr val="0070C0"/>
                </a:solidFill>
                <a:latin typeface="Arial" panose="020B0604020202020204" pitchFamily="34" charset="0"/>
                <a:cs typeface="Arial" panose="020B0604020202020204" pitchFamily="34" charset="0"/>
              </a:rPr>
              <a:t>PLAYER</a:t>
            </a:r>
          </a:p>
          <a:p>
            <a:r>
              <a:rPr lang="en-US" sz="1200" dirty="0">
                <a:solidFill>
                  <a:srgbClr val="0070C0"/>
                </a:solidFill>
                <a:latin typeface="Arial" panose="020B0604020202020204" pitchFamily="34" charset="0"/>
                <a:cs typeface="Arial" panose="020B0604020202020204" pitchFamily="34" charset="0"/>
              </a:rPr>
              <a:t>Coach your </a:t>
            </a:r>
            <a:r>
              <a:rPr lang="en-US" sz="1200" dirty="0" err="1">
                <a:solidFill>
                  <a:srgbClr val="0070C0"/>
                </a:solidFill>
                <a:latin typeface="Arial" panose="020B0604020202020204" pitchFamily="34" charset="0"/>
                <a:cs typeface="Arial" panose="020B0604020202020204" pitchFamily="34" charset="0"/>
              </a:rPr>
              <a:t>teaMmates</a:t>
            </a:r>
            <a:r>
              <a:rPr lang="en-US" sz="1200" dirty="0">
                <a:solidFill>
                  <a:srgbClr val="0070C0"/>
                </a:solidFill>
                <a:latin typeface="Arial" panose="020B0604020202020204" pitchFamily="34" charset="0"/>
                <a:cs typeface="Arial" panose="020B0604020202020204" pitchFamily="34" charset="0"/>
              </a:rPr>
              <a:t> when you’re not on the ball. </a:t>
            </a:r>
          </a:p>
        </p:txBody>
      </p:sp>
      <p:grpSp>
        <p:nvGrpSpPr>
          <p:cNvPr id="10" name="Group 9">
            <a:extLst>
              <a:ext uri="{FF2B5EF4-FFF2-40B4-BE49-F238E27FC236}">
                <a16:creationId xmlns:a16="http://schemas.microsoft.com/office/drawing/2014/main" id="{E76A384E-16FA-4FD9-92C1-253A8264FF08}"/>
              </a:ext>
            </a:extLst>
          </p:cNvPr>
          <p:cNvGrpSpPr/>
          <p:nvPr/>
        </p:nvGrpSpPr>
        <p:grpSpPr>
          <a:xfrm>
            <a:off x="341785" y="1172546"/>
            <a:ext cx="6297554" cy="3646460"/>
            <a:chOff x="341785" y="1172546"/>
            <a:chExt cx="6297554" cy="3646460"/>
          </a:xfrm>
        </p:grpSpPr>
        <p:pic>
          <p:nvPicPr>
            <p:cNvPr id="6" name="Picture 5">
              <a:extLst>
                <a:ext uri="{FF2B5EF4-FFF2-40B4-BE49-F238E27FC236}">
                  <a16:creationId xmlns:a16="http://schemas.microsoft.com/office/drawing/2014/main" id="{D86FBD16-F1BB-D540-950E-4F9D7F3AD6CC}"/>
                </a:ext>
              </a:extLst>
            </p:cNvPr>
            <p:cNvPicPr>
              <a:picLocks noChangeAspect="1"/>
            </p:cNvPicPr>
            <p:nvPr/>
          </p:nvPicPr>
          <p:blipFill>
            <a:blip r:embed="rId3"/>
            <a:stretch>
              <a:fillRect/>
            </a:stretch>
          </p:blipFill>
          <p:spPr>
            <a:xfrm>
              <a:off x="341785" y="1172546"/>
              <a:ext cx="6297554" cy="3646460"/>
            </a:xfrm>
            <a:prstGeom prst="rect">
              <a:avLst/>
            </a:prstGeom>
            <a:ln>
              <a:solidFill>
                <a:srgbClr val="000000"/>
              </a:solidFill>
            </a:ln>
          </p:spPr>
        </p:pic>
        <p:pic>
          <p:nvPicPr>
            <p:cNvPr id="3" name="図 2">
              <a:extLst>
                <a:ext uri="{FF2B5EF4-FFF2-40B4-BE49-F238E27FC236}">
                  <a16:creationId xmlns:a16="http://schemas.microsoft.com/office/drawing/2014/main" id="{2E690F7C-92C1-4EFD-92AB-858E0E0674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209" y="2569982"/>
              <a:ext cx="1377582" cy="617106"/>
            </a:xfrm>
            <a:prstGeom prst="rect">
              <a:avLst/>
            </a:prstGeom>
          </p:spPr>
        </p:pic>
      </p:grpSp>
    </p:spTree>
    <p:extLst>
      <p:ext uri="{BB962C8B-B14F-4D97-AF65-F5344CB8AC3E}">
        <p14:creationId xmlns:p14="http://schemas.microsoft.com/office/powerpoint/2010/main" val="3521892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4662" y="592895"/>
            <a:ext cx="154837" cy="430432"/>
          </a:xfrm>
          <a:prstGeom prst="rect">
            <a:avLst/>
          </a:prstGeom>
        </p:spPr>
        <p:txBody>
          <a:bodyPr wrap="none" lIns="76638" tIns="38319" rIns="76638" bIns="38319">
            <a:spAutoFit/>
          </a:bodyPr>
          <a:lstStyle/>
          <a:p>
            <a:pPr algn="ctr"/>
            <a:endParaRPr lang="en-US" sz="2294"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3296287" y="332896"/>
            <a:ext cx="236760" cy="394097"/>
          </a:xfrm>
          <a:prstGeom prst="rect">
            <a:avLst/>
          </a:prstGeom>
        </p:spPr>
        <p:txBody>
          <a:bodyPr wrap="none" lIns="85485" tIns="42743" rIns="85485" bIns="42743">
            <a:spAutoFit/>
          </a:bodyPr>
          <a:lstStyle/>
          <a:p>
            <a:pPr algn="ctr"/>
            <a:r>
              <a:rPr kumimoji="1" lang="en-US" sz="2000" b="1" cap="all" dirty="0">
                <a:solidFill>
                  <a:prstClr val="black"/>
                </a:solidFill>
                <a:latin typeface="Franklin Gothic Heavy" charset="0"/>
              </a:rPr>
              <a:t> </a:t>
            </a:r>
          </a:p>
        </p:txBody>
      </p:sp>
      <p:pic>
        <p:nvPicPr>
          <p:cNvPr id="7" name="Picture 6">
            <a:extLst>
              <a:ext uri="{FF2B5EF4-FFF2-40B4-BE49-F238E27FC236}">
                <a16:creationId xmlns:a16="http://schemas.microsoft.com/office/drawing/2014/main" id="{9AF058BB-6D5D-460B-BA1D-E3E6D563D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33865" y="8335889"/>
            <a:ext cx="1361593" cy="688595"/>
          </a:xfrm>
          <a:prstGeom prst="rect">
            <a:avLst/>
          </a:prstGeom>
        </p:spPr>
      </p:pic>
      <p:sp>
        <p:nvSpPr>
          <p:cNvPr id="5" name="TextBox 4">
            <a:extLst>
              <a:ext uri="{FF2B5EF4-FFF2-40B4-BE49-F238E27FC236}">
                <a16:creationId xmlns:a16="http://schemas.microsoft.com/office/drawing/2014/main" id="{1F4F921F-A05A-4F45-A354-C544198076D2}"/>
              </a:ext>
            </a:extLst>
          </p:cNvPr>
          <p:cNvSpPr txBox="1"/>
          <p:nvPr/>
        </p:nvSpPr>
        <p:spPr>
          <a:xfrm>
            <a:off x="300401" y="4510518"/>
            <a:ext cx="6259424" cy="3970306"/>
          </a:xfrm>
          <a:prstGeom prst="rect">
            <a:avLst/>
          </a:prstGeom>
          <a:noFill/>
          <a:ln>
            <a:solidFill>
              <a:schemeClr val="tx1"/>
            </a:solidFill>
          </a:ln>
        </p:spPr>
        <p:txBody>
          <a:bodyPr wrap="square" lIns="91427" tIns="45714" rIns="91427" bIns="45714" rtlCol="0">
            <a:spAutoFit/>
          </a:bodyPr>
          <a:lstStyle/>
          <a:p>
            <a:r>
              <a:rPr lang="en-US" sz="1200" b="1" dirty="0">
                <a:latin typeface="Arial"/>
                <a:cs typeface="Arial"/>
              </a:rPr>
              <a:t>PURPOSE. To Possess, Protect and Create and Convert one touch finishing. </a:t>
            </a:r>
          </a:p>
          <a:p>
            <a:endParaRPr lang="en-US" sz="1200" dirty="0">
              <a:latin typeface="Arial"/>
              <a:cs typeface="Arial"/>
            </a:endParaRPr>
          </a:p>
          <a:p>
            <a:r>
              <a:rPr lang="en-US" sz="1200" b="1" dirty="0">
                <a:latin typeface="Arial"/>
                <a:cs typeface="Arial"/>
              </a:rPr>
              <a:t>SET UP</a:t>
            </a:r>
          </a:p>
          <a:p>
            <a:r>
              <a:rPr lang="en-US" sz="1200" dirty="0">
                <a:latin typeface="Arial"/>
                <a:cs typeface="Arial"/>
              </a:rPr>
              <a:t>A field 45x25yd in 3x15yd zones marked by cones.</a:t>
            </a:r>
          </a:p>
          <a:p>
            <a:r>
              <a:rPr lang="en-US" sz="1200" dirty="0">
                <a:latin typeface="Arial"/>
                <a:cs typeface="Arial"/>
              </a:rPr>
              <a:t>2 small goals on each end zone line12/14 yds apart facing outwards.</a:t>
            </a:r>
          </a:p>
          <a:p>
            <a:endParaRPr lang="en-US" sz="1200" dirty="0">
              <a:latin typeface="Arial"/>
              <a:cs typeface="Arial"/>
            </a:endParaRPr>
          </a:p>
          <a:p>
            <a:r>
              <a:rPr lang="en-US" sz="1200" b="1" dirty="0">
                <a:latin typeface="Arial"/>
                <a:cs typeface="Arial"/>
              </a:rPr>
              <a:t>ACTION</a:t>
            </a:r>
          </a:p>
          <a:p>
            <a:r>
              <a:rPr lang="en-US" sz="1200" dirty="0">
                <a:latin typeface="Arial"/>
                <a:cs typeface="Arial"/>
              </a:rPr>
              <a:t>Teams play 6/7/8 v 6/7/8 and try to score by </a:t>
            </a:r>
          </a:p>
          <a:p>
            <a:pPr marL="399994" indent="-399994">
              <a:buAutoNum type="romanLcPeriod"/>
            </a:pPr>
            <a:r>
              <a:rPr lang="en-US" sz="1200" dirty="0">
                <a:latin typeface="Arial"/>
                <a:cs typeface="Arial"/>
              </a:rPr>
              <a:t>making 8/10 consecutive passes according to coach’s stipulation.</a:t>
            </a:r>
          </a:p>
          <a:p>
            <a:pPr marL="399994" indent="-399994">
              <a:buAutoNum type="romanLcPeriod"/>
            </a:pPr>
            <a:r>
              <a:rPr lang="en-US" sz="1200" dirty="0">
                <a:latin typeface="Arial"/>
                <a:cs typeface="Arial"/>
              </a:rPr>
              <a:t>Shooting 1 touch  into any of the small goals</a:t>
            </a:r>
            <a:r>
              <a:rPr lang="en-US" sz="1200" b="1" dirty="0">
                <a:latin typeface="Arial"/>
                <a:cs typeface="Arial"/>
              </a:rPr>
              <a:t>.</a:t>
            </a:r>
          </a:p>
          <a:p>
            <a:pPr marL="399994" indent="-399994">
              <a:buFontTx/>
              <a:buAutoNum type="romanLcPeriod"/>
            </a:pPr>
            <a:r>
              <a:rPr lang="en-US" sz="1200" dirty="0">
                <a:latin typeface="Arial"/>
                <a:cs typeface="Arial"/>
              </a:rPr>
              <a:t>Play 4/5 minute games and keep scores to find the winner</a:t>
            </a:r>
            <a:r>
              <a:rPr lang="en-US" sz="1200" dirty="0">
                <a:solidFill>
                  <a:srgbClr val="FF0000"/>
                </a:solidFill>
                <a:latin typeface="Arial"/>
                <a:cs typeface="Arial"/>
              </a:rPr>
              <a:t>. </a:t>
            </a:r>
          </a:p>
          <a:p>
            <a:endParaRPr lang="en-US" sz="1200" b="1" dirty="0">
              <a:latin typeface="Arial"/>
              <a:cs typeface="Arial"/>
            </a:endParaRPr>
          </a:p>
          <a:p>
            <a:r>
              <a:rPr lang="en-US" sz="1200" b="1" dirty="0">
                <a:solidFill>
                  <a:srgbClr val="FF0000"/>
                </a:solidFill>
                <a:latin typeface="Arial"/>
                <a:cs typeface="Arial"/>
              </a:rPr>
              <a:t>MAKE HARDER</a:t>
            </a:r>
          </a:p>
          <a:p>
            <a:r>
              <a:rPr lang="en-US" sz="1200" dirty="0">
                <a:solidFill>
                  <a:srgbClr val="FF0000"/>
                </a:solidFill>
                <a:latin typeface="Arial"/>
                <a:cs typeface="Arial"/>
              </a:rPr>
              <a:t>Reduce number of players on one team by 1 or 2 players so that attackers have advantage.</a:t>
            </a:r>
          </a:p>
          <a:p>
            <a:pPr marL="171450" indent="-171450">
              <a:buFontTx/>
              <a:buChar char="-"/>
            </a:pPr>
            <a:r>
              <a:rPr lang="en-US" sz="1200" dirty="0">
                <a:solidFill>
                  <a:srgbClr val="FF0000"/>
                </a:solidFill>
                <a:latin typeface="Arial"/>
                <a:cs typeface="Arial"/>
              </a:rPr>
              <a:t>Play for 4/5 minute games and keep scores.</a:t>
            </a:r>
          </a:p>
          <a:p>
            <a:pPr marL="171450" indent="-171450">
              <a:buFontTx/>
              <a:buChar char="-"/>
            </a:pPr>
            <a:r>
              <a:rPr lang="en-US" sz="1200" dirty="0">
                <a:solidFill>
                  <a:srgbClr val="FF0000"/>
                </a:solidFill>
                <a:latin typeface="Arial"/>
                <a:cs typeface="Arial"/>
              </a:rPr>
              <a:t>Change team roles with the player advantage changing.</a:t>
            </a:r>
          </a:p>
          <a:p>
            <a:pPr marL="171450" indent="-171450">
              <a:buFontTx/>
              <a:buChar char="-"/>
            </a:pPr>
            <a:endParaRPr lang="en-US" sz="1200" dirty="0">
              <a:solidFill>
                <a:srgbClr val="FF0000"/>
              </a:solidFill>
              <a:latin typeface="Arial"/>
              <a:cs typeface="Arial"/>
            </a:endParaRPr>
          </a:p>
          <a:p>
            <a:r>
              <a:rPr lang="en-US" sz="1200" b="1" dirty="0">
                <a:solidFill>
                  <a:srgbClr val="0070C0"/>
                </a:solidFill>
                <a:latin typeface="Arial"/>
                <a:cs typeface="Arial"/>
              </a:rPr>
              <a:t>COACH TIP TO PLAYER</a:t>
            </a:r>
          </a:p>
          <a:p>
            <a:r>
              <a:rPr lang="en-US" sz="1200" dirty="0">
                <a:solidFill>
                  <a:srgbClr val="0070C0"/>
                </a:solidFill>
                <a:latin typeface="Arial"/>
                <a:cs typeface="Arial"/>
              </a:rPr>
              <a:t>Once you lose the ball Try and win it back as soon as you can.</a:t>
            </a:r>
          </a:p>
          <a:p>
            <a:endParaRPr lang="en-US" sz="1200" b="1" dirty="0">
              <a:solidFill>
                <a:srgbClr val="0070C0"/>
              </a:solidFill>
              <a:latin typeface="Arial"/>
              <a:cs typeface="Arial"/>
            </a:endParaRPr>
          </a:p>
        </p:txBody>
      </p:sp>
      <p:sp>
        <p:nvSpPr>
          <p:cNvPr id="6" name="Rectangle 5">
            <a:extLst>
              <a:ext uri="{FF2B5EF4-FFF2-40B4-BE49-F238E27FC236}">
                <a16:creationId xmlns:a16="http://schemas.microsoft.com/office/drawing/2014/main" id="{81F73F49-6E78-6447-8D96-199AA58B3395}"/>
              </a:ext>
            </a:extLst>
          </p:cNvPr>
          <p:cNvSpPr/>
          <p:nvPr/>
        </p:nvSpPr>
        <p:spPr>
          <a:xfrm>
            <a:off x="1311015" y="332896"/>
            <a:ext cx="4362130" cy="1261872"/>
          </a:xfrm>
          <a:prstGeom prst="rect">
            <a:avLst/>
          </a:prstGeom>
        </p:spPr>
        <p:txBody>
          <a:bodyPr wrap="square" lIns="91427" tIns="45714" rIns="91427" bIns="45714">
            <a:spAutoFit/>
          </a:bodyPr>
          <a:lstStyle/>
          <a:p>
            <a:pPr algn="ctr"/>
            <a:r>
              <a:rPr lang="en-US" sz="2000" b="1" dirty="0">
                <a:solidFill>
                  <a:prstClr val="black"/>
                </a:solidFill>
                <a:latin typeface="Arial" panose="020B0604020202020204" pitchFamily="34" charset="0"/>
                <a:cs typeface="Arial" panose="020B0604020202020204" pitchFamily="34" charset="0"/>
              </a:rPr>
              <a:t>SSG24</a:t>
            </a:r>
          </a:p>
          <a:p>
            <a:endParaRPr lang="en-US" sz="2800" b="1" dirty="0">
              <a:solidFill>
                <a:schemeClr val="accent1"/>
              </a:solidFill>
            </a:endParaRPr>
          </a:p>
          <a:p>
            <a:pPr algn="ctr"/>
            <a:endParaRPr lang="en-US" sz="2800" b="1" dirty="0">
              <a:solidFill>
                <a:schemeClr val="accent1"/>
              </a:solidFill>
            </a:endParaRPr>
          </a:p>
        </p:txBody>
      </p:sp>
      <p:grpSp>
        <p:nvGrpSpPr>
          <p:cNvPr id="10" name="Group 9">
            <a:extLst>
              <a:ext uri="{FF2B5EF4-FFF2-40B4-BE49-F238E27FC236}">
                <a16:creationId xmlns:a16="http://schemas.microsoft.com/office/drawing/2014/main" id="{78067E96-1B57-4742-B1C9-039A78E81A58}"/>
              </a:ext>
            </a:extLst>
          </p:cNvPr>
          <p:cNvGrpSpPr/>
          <p:nvPr/>
        </p:nvGrpSpPr>
        <p:grpSpPr>
          <a:xfrm>
            <a:off x="331304" y="808111"/>
            <a:ext cx="6228521" cy="3540964"/>
            <a:chOff x="331304" y="808111"/>
            <a:chExt cx="6228521" cy="3540964"/>
          </a:xfrm>
        </p:grpSpPr>
        <p:pic>
          <p:nvPicPr>
            <p:cNvPr id="8" name="Picture 7">
              <a:extLst>
                <a:ext uri="{FF2B5EF4-FFF2-40B4-BE49-F238E27FC236}">
                  <a16:creationId xmlns:a16="http://schemas.microsoft.com/office/drawing/2014/main" id="{B0DF73FE-6489-B146-A0AD-CC1FB312D053}"/>
                </a:ext>
              </a:extLst>
            </p:cNvPr>
            <p:cNvPicPr>
              <a:picLocks noChangeAspect="1"/>
            </p:cNvPicPr>
            <p:nvPr/>
          </p:nvPicPr>
          <p:blipFill rotWithShape="1">
            <a:blip r:embed="rId3"/>
            <a:srcRect b="7507"/>
            <a:stretch/>
          </p:blipFill>
          <p:spPr>
            <a:xfrm>
              <a:off x="331304" y="808111"/>
              <a:ext cx="6228521" cy="3540964"/>
            </a:xfrm>
            <a:prstGeom prst="rect">
              <a:avLst/>
            </a:prstGeom>
            <a:ln>
              <a:solidFill>
                <a:schemeClr val="tx1"/>
              </a:solidFill>
            </a:ln>
          </p:spPr>
        </p:pic>
        <p:pic>
          <p:nvPicPr>
            <p:cNvPr id="3" name="図 2">
              <a:extLst>
                <a:ext uri="{FF2B5EF4-FFF2-40B4-BE49-F238E27FC236}">
                  <a16:creationId xmlns:a16="http://schemas.microsoft.com/office/drawing/2014/main" id="{47220157-C5C4-40B4-94E8-F581963369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3289" y="2168792"/>
              <a:ext cx="1377582" cy="617106"/>
            </a:xfrm>
            <a:prstGeom prst="rect">
              <a:avLst/>
            </a:prstGeom>
          </p:spPr>
        </p:pic>
      </p:grpSp>
    </p:spTree>
    <p:extLst>
      <p:ext uri="{BB962C8B-B14F-4D97-AF65-F5344CB8AC3E}">
        <p14:creationId xmlns:p14="http://schemas.microsoft.com/office/powerpoint/2010/main" val="985321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4662" y="592895"/>
            <a:ext cx="154837" cy="430432"/>
          </a:xfrm>
          <a:prstGeom prst="rect">
            <a:avLst/>
          </a:prstGeom>
        </p:spPr>
        <p:txBody>
          <a:bodyPr wrap="none" lIns="76638" tIns="38319" rIns="76638" bIns="38319">
            <a:spAutoFit/>
          </a:bodyPr>
          <a:lstStyle/>
          <a:p>
            <a:pPr algn="ctr"/>
            <a:endParaRPr lang="en-US" sz="2294"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3296287" y="332896"/>
            <a:ext cx="236760" cy="394097"/>
          </a:xfrm>
          <a:prstGeom prst="rect">
            <a:avLst/>
          </a:prstGeom>
        </p:spPr>
        <p:txBody>
          <a:bodyPr wrap="none" lIns="85485" tIns="42743" rIns="85485" bIns="42743">
            <a:spAutoFit/>
          </a:bodyPr>
          <a:lstStyle/>
          <a:p>
            <a:pPr algn="ctr"/>
            <a:r>
              <a:rPr kumimoji="1" lang="en-US" sz="2000" b="1" cap="all" dirty="0">
                <a:solidFill>
                  <a:prstClr val="black"/>
                </a:solidFill>
                <a:latin typeface="Franklin Gothic Heavy" charset="0"/>
              </a:rPr>
              <a:t> </a:t>
            </a:r>
          </a:p>
        </p:txBody>
      </p:sp>
      <p:pic>
        <p:nvPicPr>
          <p:cNvPr id="7" name="Picture 6">
            <a:extLst>
              <a:ext uri="{FF2B5EF4-FFF2-40B4-BE49-F238E27FC236}">
                <a16:creationId xmlns:a16="http://schemas.microsoft.com/office/drawing/2014/main" id="{9AF058BB-6D5D-460B-BA1D-E3E6D563D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58344" y="8355425"/>
            <a:ext cx="1361593" cy="688595"/>
          </a:xfrm>
          <a:prstGeom prst="rect">
            <a:avLst/>
          </a:prstGeom>
        </p:spPr>
      </p:pic>
      <p:sp>
        <p:nvSpPr>
          <p:cNvPr id="5" name="TextBox 4">
            <a:extLst>
              <a:ext uri="{FF2B5EF4-FFF2-40B4-BE49-F238E27FC236}">
                <a16:creationId xmlns:a16="http://schemas.microsoft.com/office/drawing/2014/main" id="{5EB0187C-8577-C243-BCA1-67F312090A3F}"/>
              </a:ext>
            </a:extLst>
          </p:cNvPr>
          <p:cNvSpPr txBox="1"/>
          <p:nvPr/>
        </p:nvSpPr>
        <p:spPr>
          <a:xfrm>
            <a:off x="172685" y="4388052"/>
            <a:ext cx="6532916" cy="3985674"/>
          </a:xfrm>
          <a:prstGeom prst="rect">
            <a:avLst/>
          </a:prstGeom>
          <a:noFill/>
          <a:ln>
            <a:solidFill>
              <a:schemeClr val="tx1"/>
            </a:solidFill>
          </a:ln>
        </p:spPr>
        <p:txBody>
          <a:bodyPr wrap="square" lIns="91407" tIns="45704" rIns="91407" bIns="45704" rtlCol="0">
            <a:spAutoFit/>
          </a:bodyPr>
          <a:lstStyle/>
          <a:p>
            <a:r>
              <a:rPr lang="en-US" sz="1100" b="1" dirty="0">
                <a:latin typeface="Arial"/>
                <a:cs typeface="Arial"/>
              </a:rPr>
              <a:t>PURPOSE: To improve 1 &amp; 2 Touch Finishing.</a:t>
            </a:r>
          </a:p>
          <a:p>
            <a:endParaRPr lang="en-US" sz="1100" dirty="0">
              <a:latin typeface="Arial"/>
              <a:cs typeface="Arial"/>
            </a:endParaRPr>
          </a:p>
          <a:p>
            <a:r>
              <a:rPr lang="en-US" sz="1100" b="1" dirty="0">
                <a:latin typeface="Arial"/>
                <a:cs typeface="Arial"/>
              </a:rPr>
              <a:t>SET UP</a:t>
            </a:r>
          </a:p>
          <a:p>
            <a:r>
              <a:rPr lang="en-US" sz="1100" dirty="0">
                <a:latin typeface="Arial"/>
                <a:cs typeface="Arial"/>
              </a:rPr>
              <a:t>A 35/40 x 30 yd field with full size goals and GK at each end.</a:t>
            </a:r>
          </a:p>
          <a:p>
            <a:r>
              <a:rPr lang="en-US" sz="1100" dirty="0">
                <a:latin typeface="Arial"/>
                <a:cs typeface="Arial"/>
              </a:rPr>
              <a:t>2 teams lined up either side of goals.</a:t>
            </a:r>
          </a:p>
          <a:p>
            <a:r>
              <a:rPr lang="en-US" sz="1100" dirty="0">
                <a:latin typeface="Arial"/>
                <a:cs typeface="Arial"/>
              </a:rPr>
              <a:t>10 &amp; 14yd Shooting lines marked by cones in each half.</a:t>
            </a:r>
          </a:p>
          <a:p>
            <a:endParaRPr lang="en-US" sz="1100" dirty="0">
              <a:latin typeface="Arial"/>
              <a:cs typeface="Arial"/>
            </a:endParaRPr>
          </a:p>
          <a:p>
            <a:r>
              <a:rPr lang="en-US" sz="1100" b="1" dirty="0">
                <a:latin typeface="Arial"/>
                <a:cs typeface="Arial"/>
              </a:rPr>
              <a:t>ACTION</a:t>
            </a:r>
          </a:p>
          <a:p>
            <a:r>
              <a:rPr lang="en-US" sz="1100" b="1" dirty="0">
                <a:latin typeface="Arial"/>
                <a:cs typeface="Arial"/>
              </a:rPr>
              <a:t>V1: </a:t>
            </a:r>
            <a:r>
              <a:rPr lang="en-US" sz="1100" dirty="0">
                <a:latin typeface="Arial"/>
                <a:cs typeface="Arial"/>
              </a:rPr>
              <a:t> Coach calls out number of players to enter the field e.g. 4. He passes to a player who passes 1 touch to an opponent and presses with teammates.</a:t>
            </a:r>
          </a:p>
          <a:p>
            <a:r>
              <a:rPr lang="en-US" sz="1100" dirty="0">
                <a:latin typeface="Arial"/>
                <a:cs typeface="Arial"/>
              </a:rPr>
              <a:t>Teams score as follows.</a:t>
            </a:r>
          </a:p>
          <a:p>
            <a:pPr marL="285650" indent="-285650">
              <a:buAutoNum type="romanLcPeriod"/>
            </a:pPr>
            <a:r>
              <a:rPr lang="en-US" sz="1100" dirty="0">
                <a:latin typeface="Arial"/>
                <a:cs typeface="Arial"/>
              </a:rPr>
              <a:t>Outside 12yd line. 1 touch finish = 3pts. 2 touch finish = 2pts.</a:t>
            </a:r>
          </a:p>
          <a:p>
            <a:pPr marL="285650" indent="-285650">
              <a:buAutoNum type="romanLcPeriod"/>
            </a:pPr>
            <a:r>
              <a:rPr lang="en-US" sz="1100" dirty="0">
                <a:latin typeface="Arial"/>
                <a:cs typeface="Arial"/>
              </a:rPr>
              <a:t>Inside 12 yd must be 1 touch finish = 1pt.</a:t>
            </a:r>
          </a:p>
          <a:p>
            <a:r>
              <a:rPr lang="en-US" sz="1100" dirty="0">
                <a:latin typeface="Arial"/>
                <a:cs typeface="Arial"/>
              </a:rPr>
              <a:t>Play game for 4 mins. Players can change on the fly when they get tired.</a:t>
            </a:r>
          </a:p>
          <a:p>
            <a:r>
              <a:rPr lang="en-US" sz="1100" dirty="0">
                <a:latin typeface="Arial"/>
                <a:cs typeface="Arial"/>
              </a:rPr>
              <a:t>All players must press and counter press when out of possession.</a:t>
            </a:r>
          </a:p>
          <a:p>
            <a:r>
              <a:rPr lang="en-US" sz="1100" dirty="0">
                <a:latin typeface="Arial"/>
                <a:cs typeface="Arial"/>
              </a:rPr>
              <a:t>Pressing team gets possession at restart whether they knock ball out or force an inaccurate pass.</a:t>
            </a:r>
          </a:p>
          <a:p>
            <a:endParaRPr lang="en-US" sz="1100" dirty="0">
              <a:latin typeface="Arial"/>
              <a:cs typeface="Arial"/>
            </a:endParaRPr>
          </a:p>
          <a:p>
            <a:r>
              <a:rPr lang="en-US" sz="1100" b="1" dirty="0">
                <a:solidFill>
                  <a:srgbClr val="FF0000"/>
                </a:solidFill>
                <a:latin typeface="Arial"/>
                <a:cs typeface="Arial"/>
              </a:rPr>
              <a:t>Make Harder</a:t>
            </a:r>
          </a:p>
          <a:p>
            <a:r>
              <a:rPr lang="en-US" sz="1100" dirty="0">
                <a:solidFill>
                  <a:srgbClr val="FF0000"/>
                </a:solidFill>
                <a:latin typeface="Arial"/>
                <a:cs typeface="Arial"/>
              </a:rPr>
              <a:t>V2: Each team has a WP in Attacking half and can only score from </a:t>
            </a:r>
          </a:p>
          <a:p>
            <a:r>
              <a:rPr lang="en-US" sz="1100" dirty="0">
                <a:solidFill>
                  <a:srgbClr val="FF0000"/>
                </a:solidFill>
                <a:latin typeface="Arial"/>
                <a:cs typeface="Arial"/>
              </a:rPr>
              <a:t>Outside 12yds.</a:t>
            </a:r>
          </a:p>
          <a:p>
            <a:endParaRPr lang="en-US" sz="1100" dirty="0">
              <a:solidFill>
                <a:srgbClr val="FF0000"/>
              </a:solidFill>
              <a:latin typeface="Arial"/>
              <a:cs typeface="Arial"/>
            </a:endParaRPr>
          </a:p>
          <a:p>
            <a:r>
              <a:rPr lang="en-US" sz="1100" b="1" dirty="0">
                <a:solidFill>
                  <a:srgbClr val="0070C0"/>
                </a:solidFill>
                <a:latin typeface="Arial"/>
                <a:cs typeface="Arial"/>
              </a:rPr>
              <a:t>COACH TIP TO PLAYER</a:t>
            </a:r>
          </a:p>
          <a:p>
            <a:r>
              <a:rPr lang="en-US" sz="1100" b="1" dirty="0">
                <a:solidFill>
                  <a:srgbClr val="0070C0"/>
                </a:solidFill>
                <a:latin typeface="Arial"/>
                <a:cs typeface="Arial"/>
              </a:rPr>
              <a:t>Try and keep your finishing low and accurate.</a:t>
            </a:r>
          </a:p>
        </p:txBody>
      </p:sp>
      <p:sp>
        <p:nvSpPr>
          <p:cNvPr id="6" name="TextBox 5">
            <a:extLst>
              <a:ext uri="{FF2B5EF4-FFF2-40B4-BE49-F238E27FC236}">
                <a16:creationId xmlns:a16="http://schemas.microsoft.com/office/drawing/2014/main" id="{64245212-312C-074C-8E63-C377B44C4FD1}"/>
              </a:ext>
            </a:extLst>
          </p:cNvPr>
          <p:cNvSpPr txBox="1"/>
          <p:nvPr/>
        </p:nvSpPr>
        <p:spPr>
          <a:xfrm>
            <a:off x="1895373" y="385569"/>
            <a:ext cx="3087537" cy="769409"/>
          </a:xfrm>
          <a:prstGeom prst="rect">
            <a:avLst/>
          </a:prstGeom>
          <a:noFill/>
        </p:spPr>
        <p:txBody>
          <a:bodyPr wrap="square" lIns="91407" tIns="45704" rIns="91407" bIns="45704" rtlCol="0">
            <a:spAutoFit/>
          </a:bodyPr>
          <a:lstStyle/>
          <a:p>
            <a:pPr algn="ctr"/>
            <a:r>
              <a:rPr lang="en-US" sz="2000" b="1" dirty="0">
                <a:solidFill>
                  <a:prstClr val="black"/>
                </a:solidFill>
                <a:latin typeface="Arial" panose="020B0604020202020204" pitchFamily="34" charset="0"/>
                <a:cs typeface="Arial" panose="020B0604020202020204" pitchFamily="34" charset="0"/>
              </a:rPr>
              <a:t>SSG25</a:t>
            </a:r>
          </a:p>
          <a:p>
            <a:pPr algn="ctr"/>
            <a:endParaRPr lang="en-US" sz="2400" dirty="0">
              <a:solidFill>
                <a:schemeClr val="accent1"/>
              </a:solidFill>
            </a:endParaRPr>
          </a:p>
        </p:txBody>
      </p:sp>
      <p:grpSp>
        <p:nvGrpSpPr>
          <p:cNvPr id="10" name="Group 9">
            <a:extLst>
              <a:ext uri="{FF2B5EF4-FFF2-40B4-BE49-F238E27FC236}">
                <a16:creationId xmlns:a16="http://schemas.microsoft.com/office/drawing/2014/main" id="{AE777C25-601A-45C8-B545-26CF046CA30D}"/>
              </a:ext>
            </a:extLst>
          </p:cNvPr>
          <p:cNvGrpSpPr/>
          <p:nvPr/>
        </p:nvGrpSpPr>
        <p:grpSpPr>
          <a:xfrm>
            <a:off x="172684" y="1171945"/>
            <a:ext cx="6532916" cy="3067489"/>
            <a:chOff x="172684" y="1171945"/>
            <a:chExt cx="6532916" cy="3067489"/>
          </a:xfrm>
        </p:grpSpPr>
        <p:pic>
          <p:nvPicPr>
            <p:cNvPr id="8" name="Picture 7">
              <a:extLst>
                <a:ext uri="{FF2B5EF4-FFF2-40B4-BE49-F238E27FC236}">
                  <a16:creationId xmlns:a16="http://schemas.microsoft.com/office/drawing/2014/main" id="{ACF24D22-5EB6-0F47-A420-882ADFA35686}"/>
                </a:ext>
              </a:extLst>
            </p:cNvPr>
            <p:cNvPicPr>
              <a:picLocks noChangeAspect="1"/>
            </p:cNvPicPr>
            <p:nvPr/>
          </p:nvPicPr>
          <p:blipFill>
            <a:blip r:embed="rId3"/>
            <a:stretch>
              <a:fillRect/>
            </a:stretch>
          </p:blipFill>
          <p:spPr>
            <a:xfrm>
              <a:off x="172684" y="1171945"/>
              <a:ext cx="6532916" cy="3067489"/>
            </a:xfrm>
            <a:prstGeom prst="rect">
              <a:avLst/>
            </a:prstGeom>
            <a:ln>
              <a:solidFill>
                <a:schemeClr val="tx1"/>
              </a:solidFill>
            </a:ln>
          </p:spPr>
        </p:pic>
        <p:pic>
          <p:nvPicPr>
            <p:cNvPr id="3" name="図 2">
              <a:extLst>
                <a:ext uri="{FF2B5EF4-FFF2-40B4-BE49-F238E27FC236}">
                  <a16:creationId xmlns:a16="http://schemas.microsoft.com/office/drawing/2014/main" id="{07DB0573-EA67-4EF6-99ED-C705155640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1136" y="2397703"/>
              <a:ext cx="1377582" cy="617106"/>
            </a:xfrm>
            <a:prstGeom prst="rect">
              <a:avLst/>
            </a:prstGeom>
          </p:spPr>
        </p:pic>
      </p:grpSp>
    </p:spTree>
    <p:extLst>
      <p:ext uri="{BB962C8B-B14F-4D97-AF65-F5344CB8AC3E}">
        <p14:creationId xmlns:p14="http://schemas.microsoft.com/office/powerpoint/2010/main" val="3170815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4662" y="592895"/>
            <a:ext cx="154837" cy="430432"/>
          </a:xfrm>
          <a:prstGeom prst="rect">
            <a:avLst/>
          </a:prstGeom>
        </p:spPr>
        <p:txBody>
          <a:bodyPr wrap="none" lIns="76638" tIns="38319" rIns="76638" bIns="38319">
            <a:spAutoFit/>
          </a:bodyPr>
          <a:lstStyle/>
          <a:p>
            <a:pPr algn="ctr"/>
            <a:endParaRPr lang="en-US" sz="2294"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3296287" y="332896"/>
            <a:ext cx="236760" cy="394097"/>
          </a:xfrm>
          <a:prstGeom prst="rect">
            <a:avLst/>
          </a:prstGeom>
        </p:spPr>
        <p:txBody>
          <a:bodyPr wrap="none" lIns="85485" tIns="42743" rIns="85485" bIns="42743">
            <a:spAutoFit/>
          </a:bodyPr>
          <a:lstStyle/>
          <a:p>
            <a:pPr algn="ctr"/>
            <a:r>
              <a:rPr kumimoji="1" lang="en-US" sz="2000" b="1" cap="all" dirty="0">
                <a:solidFill>
                  <a:prstClr val="black"/>
                </a:solidFill>
                <a:latin typeface="Franklin Gothic Heavy" charset="0"/>
              </a:rPr>
              <a:t> </a:t>
            </a:r>
          </a:p>
        </p:txBody>
      </p:sp>
      <p:pic>
        <p:nvPicPr>
          <p:cNvPr id="7" name="Picture 6">
            <a:extLst>
              <a:ext uri="{FF2B5EF4-FFF2-40B4-BE49-F238E27FC236}">
                <a16:creationId xmlns:a16="http://schemas.microsoft.com/office/drawing/2014/main" id="{9AF058BB-6D5D-460B-BA1D-E3E6D563D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33865" y="8365067"/>
            <a:ext cx="1361593" cy="688595"/>
          </a:xfrm>
          <a:prstGeom prst="rect">
            <a:avLst/>
          </a:prstGeom>
        </p:spPr>
      </p:pic>
      <p:sp>
        <p:nvSpPr>
          <p:cNvPr id="6" name="TextBox 5">
            <a:extLst>
              <a:ext uri="{FF2B5EF4-FFF2-40B4-BE49-F238E27FC236}">
                <a16:creationId xmlns:a16="http://schemas.microsoft.com/office/drawing/2014/main" id="{6016C320-22EB-9B40-8029-4492E2E91BB4}"/>
              </a:ext>
            </a:extLst>
          </p:cNvPr>
          <p:cNvSpPr txBox="1"/>
          <p:nvPr/>
        </p:nvSpPr>
        <p:spPr>
          <a:xfrm>
            <a:off x="329304" y="4236681"/>
            <a:ext cx="6230522" cy="4339637"/>
          </a:xfrm>
          <a:prstGeom prst="rect">
            <a:avLst/>
          </a:prstGeom>
          <a:noFill/>
          <a:ln>
            <a:solidFill>
              <a:schemeClr val="tx1"/>
            </a:solidFill>
          </a:ln>
        </p:spPr>
        <p:txBody>
          <a:bodyPr wrap="square" lIns="91427" tIns="45714" rIns="91427" bIns="45714" rtlCol="0">
            <a:spAutoFit/>
          </a:bodyPr>
          <a:lstStyle/>
          <a:p>
            <a:r>
              <a:rPr lang="en-US" sz="1200" b="1" dirty="0">
                <a:latin typeface="Arial"/>
                <a:cs typeface="Arial"/>
              </a:rPr>
              <a:t>PURPOSE. To improve pressing and 1 touch finishing.</a:t>
            </a:r>
          </a:p>
          <a:p>
            <a:endParaRPr lang="en-US" sz="1200" dirty="0">
              <a:latin typeface="Arial"/>
              <a:cs typeface="Arial"/>
            </a:endParaRPr>
          </a:p>
          <a:p>
            <a:r>
              <a:rPr lang="en-US" sz="1200" b="1" dirty="0">
                <a:latin typeface="Arial"/>
                <a:cs typeface="Arial"/>
              </a:rPr>
              <a:t>SET UP</a:t>
            </a:r>
          </a:p>
          <a:p>
            <a:r>
              <a:rPr lang="en-US" sz="1200" dirty="0">
                <a:latin typeface="Arial"/>
                <a:cs typeface="Arial"/>
              </a:rPr>
              <a:t>A 40/50x40/50 yd field according to the players ages and abilities.</a:t>
            </a:r>
          </a:p>
          <a:p>
            <a:r>
              <a:rPr lang="en-US" sz="1200" dirty="0">
                <a:latin typeface="Arial"/>
                <a:cs typeface="Arial"/>
              </a:rPr>
              <a:t>4 full size goals with GKs cut off the corners of the field.</a:t>
            </a:r>
          </a:p>
          <a:p>
            <a:endParaRPr lang="en-US" sz="1200" dirty="0">
              <a:latin typeface="Arial"/>
              <a:cs typeface="Arial"/>
            </a:endParaRPr>
          </a:p>
          <a:p>
            <a:r>
              <a:rPr lang="en-US" sz="1200" b="1" dirty="0">
                <a:latin typeface="Arial"/>
                <a:cs typeface="Arial"/>
              </a:rPr>
              <a:t>ACTION</a:t>
            </a:r>
          </a:p>
          <a:p>
            <a:r>
              <a:rPr lang="en-US" sz="1200" dirty="0">
                <a:latin typeface="Arial"/>
                <a:cs typeface="Arial"/>
              </a:rPr>
              <a:t>Teams play 6 v 6 or 7 v 7</a:t>
            </a:r>
          </a:p>
          <a:p>
            <a:r>
              <a:rPr lang="en-US" sz="1200" dirty="0">
                <a:latin typeface="Arial"/>
                <a:cs typeface="Arial"/>
              </a:rPr>
              <a:t>Teams can score by</a:t>
            </a:r>
          </a:p>
          <a:p>
            <a:pPr marL="399994" indent="-399994">
              <a:buAutoNum type="romanLcPeriod"/>
            </a:pPr>
            <a:r>
              <a:rPr lang="en-US" sz="1200" dirty="0">
                <a:latin typeface="Arial"/>
                <a:cs typeface="Arial"/>
              </a:rPr>
              <a:t>accumulating 8(or more) consecutive passes which can include any of the keepers using their feet but their passes don’t count in the total. or </a:t>
            </a:r>
          </a:p>
          <a:p>
            <a:pPr marL="399994" indent="-399994">
              <a:buAutoNum type="romanLcPeriod"/>
            </a:pPr>
            <a:r>
              <a:rPr lang="en-US" sz="1200" dirty="0">
                <a:latin typeface="Arial"/>
                <a:cs typeface="Arial"/>
              </a:rPr>
              <a:t>Scoring 1 touch in any of the 4 full size goals.</a:t>
            </a:r>
          </a:p>
          <a:p>
            <a:r>
              <a:rPr lang="en-US" sz="1200" dirty="0">
                <a:latin typeface="Arial"/>
                <a:cs typeface="Arial"/>
              </a:rPr>
              <a:t>If GK saves he gives defending team possession.</a:t>
            </a:r>
          </a:p>
          <a:p>
            <a:r>
              <a:rPr lang="en-US" sz="1200" dirty="0">
                <a:latin typeface="Arial"/>
                <a:cs typeface="Arial"/>
              </a:rPr>
              <a:t>If team scores it gets possession from the GK or coach.</a:t>
            </a:r>
          </a:p>
          <a:p>
            <a:endParaRPr lang="en-US" sz="1200" dirty="0">
              <a:latin typeface="Arial"/>
              <a:cs typeface="Arial"/>
            </a:endParaRPr>
          </a:p>
          <a:p>
            <a:r>
              <a:rPr lang="en-US" sz="1200" b="1" dirty="0">
                <a:solidFill>
                  <a:srgbClr val="FF0000"/>
                </a:solidFill>
                <a:latin typeface="Arial"/>
                <a:cs typeface="Arial"/>
              </a:rPr>
              <a:t>MAKE HARDER</a:t>
            </a:r>
          </a:p>
          <a:p>
            <a:r>
              <a:rPr lang="en-US" sz="1200" dirty="0">
                <a:solidFill>
                  <a:srgbClr val="FF0000"/>
                </a:solidFill>
                <a:latin typeface="Arial"/>
                <a:cs typeface="Arial"/>
              </a:rPr>
              <a:t>Take 1 or 2 players off a team and play for 4 minutes. Defending team can change on the fly when they  get tired.</a:t>
            </a:r>
          </a:p>
          <a:p>
            <a:r>
              <a:rPr lang="en-US" sz="1200" dirty="0">
                <a:solidFill>
                  <a:srgbClr val="FF0000"/>
                </a:solidFill>
                <a:latin typeface="Arial"/>
                <a:cs typeface="Arial"/>
              </a:rPr>
              <a:t>Change team roles and play again for 4 minutes.</a:t>
            </a:r>
          </a:p>
          <a:p>
            <a:r>
              <a:rPr lang="en-US" sz="1200" dirty="0">
                <a:solidFill>
                  <a:srgbClr val="FF0000"/>
                </a:solidFill>
                <a:latin typeface="Arial"/>
                <a:cs typeface="Arial"/>
              </a:rPr>
              <a:t>Keep score. Winning team scores most goals.</a:t>
            </a:r>
          </a:p>
          <a:p>
            <a:endParaRPr lang="en-US" sz="1200" dirty="0">
              <a:solidFill>
                <a:srgbClr val="FF0000"/>
              </a:solidFill>
              <a:latin typeface="Arial"/>
              <a:cs typeface="Arial"/>
            </a:endParaRPr>
          </a:p>
          <a:p>
            <a:r>
              <a:rPr lang="en-US" sz="1200" b="1" dirty="0">
                <a:solidFill>
                  <a:srgbClr val="0070C0"/>
                </a:solidFill>
                <a:latin typeface="Arial"/>
                <a:cs typeface="Arial"/>
              </a:rPr>
              <a:t>COACH TIP TO PLAYER</a:t>
            </a:r>
          </a:p>
          <a:p>
            <a:r>
              <a:rPr lang="en-US" sz="1200" b="1" dirty="0">
                <a:solidFill>
                  <a:srgbClr val="0070C0"/>
                </a:solidFill>
              </a:rPr>
              <a:t> When you win the ball look to keep possession and attack</a:t>
            </a:r>
          </a:p>
        </p:txBody>
      </p:sp>
      <p:sp>
        <p:nvSpPr>
          <p:cNvPr id="8" name="Rectangle 7">
            <a:extLst>
              <a:ext uri="{FF2B5EF4-FFF2-40B4-BE49-F238E27FC236}">
                <a16:creationId xmlns:a16="http://schemas.microsoft.com/office/drawing/2014/main" id="{E07B4FF8-40F8-E741-B12F-A64FD2594952}"/>
              </a:ext>
            </a:extLst>
          </p:cNvPr>
          <p:cNvSpPr/>
          <p:nvPr/>
        </p:nvSpPr>
        <p:spPr>
          <a:xfrm>
            <a:off x="1219569" y="193148"/>
            <a:ext cx="4545021" cy="830985"/>
          </a:xfrm>
          <a:prstGeom prst="rect">
            <a:avLst/>
          </a:prstGeom>
        </p:spPr>
        <p:txBody>
          <a:bodyPr wrap="square" lIns="91427" tIns="45714" rIns="91427" bIns="45714">
            <a:spAutoFit/>
          </a:bodyPr>
          <a:lstStyle/>
          <a:p>
            <a:pPr algn="ctr"/>
            <a:r>
              <a:rPr lang="en-US" sz="2000" b="1" dirty="0">
                <a:solidFill>
                  <a:prstClr val="black"/>
                </a:solidFill>
                <a:latin typeface="Arial" panose="020B0604020202020204" pitchFamily="34" charset="0"/>
                <a:cs typeface="Arial" panose="020B0604020202020204" pitchFamily="34" charset="0"/>
              </a:rPr>
              <a:t>SSG26</a:t>
            </a:r>
          </a:p>
          <a:p>
            <a:endParaRPr lang="en-US" sz="2800" b="1" dirty="0">
              <a:solidFill>
                <a:schemeClr val="accent1"/>
              </a:solidFill>
            </a:endParaRPr>
          </a:p>
        </p:txBody>
      </p:sp>
      <p:grpSp>
        <p:nvGrpSpPr>
          <p:cNvPr id="10" name="Group 9">
            <a:extLst>
              <a:ext uri="{FF2B5EF4-FFF2-40B4-BE49-F238E27FC236}">
                <a16:creationId xmlns:a16="http://schemas.microsoft.com/office/drawing/2014/main" id="{5EE90AE2-963E-4502-8870-15A216D65545}"/>
              </a:ext>
            </a:extLst>
          </p:cNvPr>
          <p:cNvGrpSpPr/>
          <p:nvPr/>
        </p:nvGrpSpPr>
        <p:grpSpPr>
          <a:xfrm>
            <a:off x="340052" y="802360"/>
            <a:ext cx="6230522" cy="3301274"/>
            <a:chOff x="340052" y="802360"/>
            <a:chExt cx="6230522" cy="3301274"/>
          </a:xfrm>
        </p:grpSpPr>
        <p:pic>
          <p:nvPicPr>
            <p:cNvPr id="5" name="Picture 4">
              <a:extLst>
                <a:ext uri="{FF2B5EF4-FFF2-40B4-BE49-F238E27FC236}">
                  <a16:creationId xmlns:a16="http://schemas.microsoft.com/office/drawing/2014/main" id="{CACA7B4F-A9E3-9B47-8A2A-5456449EC0E4}"/>
                </a:ext>
              </a:extLst>
            </p:cNvPr>
            <p:cNvPicPr>
              <a:picLocks noChangeAspect="1"/>
            </p:cNvPicPr>
            <p:nvPr/>
          </p:nvPicPr>
          <p:blipFill rotWithShape="1">
            <a:blip r:embed="rId3"/>
            <a:srcRect b="7559"/>
            <a:stretch/>
          </p:blipFill>
          <p:spPr>
            <a:xfrm>
              <a:off x="340052" y="802360"/>
              <a:ext cx="6230522" cy="3301274"/>
            </a:xfrm>
            <a:prstGeom prst="rect">
              <a:avLst/>
            </a:prstGeom>
            <a:ln>
              <a:solidFill>
                <a:schemeClr val="tx1"/>
              </a:solidFill>
            </a:ln>
          </p:spPr>
        </p:pic>
        <p:pic>
          <p:nvPicPr>
            <p:cNvPr id="3" name="図 2">
              <a:extLst>
                <a:ext uri="{FF2B5EF4-FFF2-40B4-BE49-F238E27FC236}">
                  <a16:creationId xmlns:a16="http://schemas.microsoft.com/office/drawing/2014/main" id="{64CDFC02-B552-4D7E-91FB-8C512E0FEE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209" y="2144444"/>
              <a:ext cx="1377582" cy="617106"/>
            </a:xfrm>
            <a:prstGeom prst="rect">
              <a:avLst/>
            </a:prstGeom>
          </p:spPr>
        </p:pic>
      </p:grpSp>
    </p:spTree>
    <p:extLst>
      <p:ext uri="{BB962C8B-B14F-4D97-AF65-F5344CB8AC3E}">
        <p14:creationId xmlns:p14="http://schemas.microsoft.com/office/powerpoint/2010/main" val="2935024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4662" y="592895"/>
            <a:ext cx="154837" cy="430432"/>
          </a:xfrm>
          <a:prstGeom prst="rect">
            <a:avLst/>
          </a:prstGeom>
        </p:spPr>
        <p:txBody>
          <a:bodyPr wrap="none" lIns="76638" tIns="38319" rIns="76638" bIns="38319">
            <a:spAutoFit/>
          </a:bodyPr>
          <a:lstStyle/>
          <a:p>
            <a:pPr algn="ctr"/>
            <a:endParaRPr lang="en-US" sz="2294"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3296287" y="332896"/>
            <a:ext cx="236760" cy="394097"/>
          </a:xfrm>
          <a:prstGeom prst="rect">
            <a:avLst/>
          </a:prstGeom>
        </p:spPr>
        <p:txBody>
          <a:bodyPr wrap="none" lIns="85485" tIns="42743" rIns="85485" bIns="42743">
            <a:spAutoFit/>
          </a:bodyPr>
          <a:lstStyle/>
          <a:p>
            <a:pPr algn="ctr"/>
            <a:r>
              <a:rPr kumimoji="1" lang="en-US" sz="2000" b="1" cap="all" dirty="0">
                <a:solidFill>
                  <a:prstClr val="black"/>
                </a:solidFill>
                <a:latin typeface="Franklin Gothic Heavy" charset="0"/>
              </a:rPr>
              <a:t> </a:t>
            </a:r>
          </a:p>
        </p:txBody>
      </p:sp>
      <p:pic>
        <p:nvPicPr>
          <p:cNvPr id="7" name="Picture 6">
            <a:extLst>
              <a:ext uri="{FF2B5EF4-FFF2-40B4-BE49-F238E27FC236}">
                <a16:creationId xmlns:a16="http://schemas.microsoft.com/office/drawing/2014/main" id="{9AF058BB-6D5D-460B-BA1D-E3E6D563D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8203" y="8314675"/>
            <a:ext cx="1361593" cy="688595"/>
          </a:xfrm>
          <a:prstGeom prst="rect">
            <a:avLst/>
          </a:prstGeom>
        </p:spPr>
      </p:pic>
      <p:sp>
        <p:nvSpPr>
          <p:cNvPr id="6" name="TextBox 5">
            <a:extLst>
              <a:ext uri="{FF2B5EF4-FFF2-40B4-BE49-F238E27FC236}">
                <a16:creationId xmlns:a16="http://schemas.microsoft.com/office/drawing/2014/main" id="{53352D5F-D396-ED48-860B-8954D41B07B1}"/>
              </a:ext>
            </a:extLst>
          </p:cNvPr>
          <p:cNvSpPr txBox="1"/>
          <p:nvPr/>
        </p:nvSpPr>
        <p:spPr>
          <a:xfrm>
            <a:off x="410475" y="4858383"/>
            <a:ext cx="6202360" cy="3600974"/>
          </a:xfrm>
          <a:prstGeom prst="rect">
            <a:avLst/>
          </a:prstGeom>
          <a:noFill/>
          <a:ln>
            <a:solidFill>
              <a:schemeClr val="tx1"/>
            </a:solidFill>
          </a:ln>
        </p:spPr>
        <p:txBody>
          <a:bodyPr wrap="square" lIns="91427" tIns="45714" rIns="91427" bIns="45714" rtlCol="0">
            <a:spAutoFit/>
          </a:bodyPr>
          <a:lstStyle/>
          <a:p>
            <a:r>
              <a:rPr lang="en-US" sz="1200" b="1" dirty="0">
                <a:latin typeface="Arial"/>
                <a:cs typeface="Arial"/>
              </a:rPr>
              <a:t>PURPOSE: </a:t>
            </a:r>
            <a:r>
              <a:rPr lang="en-US" sz="1200" dirty="0">
                <a:latin typeface="Arial"/>
                <a:cs typeface="Arial"/>
              </a:rPr>
              <a:t>To improve possessing and probing skills and ability to create and convert goal chances.</a:t>
            </a:r>
          </a:p>
          <a:p>
            <a:endParaRPr lang="en-US" sz="1200" dirty="0">
              <a:latin typeface="Arial"/>
              <a:cs typeface="Arial"/>
            </a:endParaRPr>
          </a:p>
          <a:p>
            <a:r>
              <a:rPr lang="en-US" sz="1200" b="1" dirty="0">
                <a:latin typeface="Arial"/>
                <a:cs typeface="Arial"/>
              </a:rPr>
              <a:t>SET UP</a:t>
            </a:r>
          </a:p>
          <a:p>
            <a:r>
              <a:rPr lang="en-US" sz="1200" dirty="0">
                <a:latin typeface="Arial"/>
                <a:cs typeface="Arial"/>
              </a:rPr>
              <a:t> A 60x30y field split into 3x20 yd grids.</a:t>
            </a:r>
          </a:p>
          <a:p>
            <a:r>
              <a:rPr lang="en-US" sz="1200" dirty="0">
                <a:latin typeface="Arial"/>
                <a:cs typeface="Arial"/>
              </a:rPr>
              <a:t>2 Full size goals with GKs are placed on 20yd lines facing outwards towards the end zones.</a:t>
            </a:r>
          </a:p>
          <a:p>
            <a:r>
              <a:rPr lang="en-US" sz="1200" dirty="0">
                <a:latin typeface="Arial"/>
                <a:cs typeface="Arial"/>
              </a:rPr>
              <a:t>Teams play 6 v 6 or 7 v 7.</a:t>
            </a:r>
          </a:p>
          <a:p>
            <a:endParaRPr lang="en-US" sz="1200" dirty="0">
              <a:latin typeface="Arial"/>
              <a:cs typeface="Arial"/>
            </a:endParaRPr>
          </a:p>
          <a:p>
            <a:r>
              <a:rPr lang="en-US" sz="1200" b="1" dirty="0">
                <a:latin typeface="Arial"/>
                <a:cs typeface="Arial"/>
              </a:rPr>
              <a:t>ACTION</a:t>
            </a:r>
          </a:p>
          <a:p>
            <a:r>
              <a:rPr lang="en-US" sz="1200" dirty="0">
                <a:latin typeface="Arial"/>
                <a:cs typeface="Arial"/>
              </a:rPr>
              <a:t>Teams try to keep possession and accumulate 8/10/12 consecutive passes or score 1 touch in either of the two end zone goals.</a:t>
            </a:r>
          </a:p>
          <a:p>
            <a:r>
              <a:rPr lang="en-US" sz="1200" b="1" dirty="0">
                <a:solidFill>
                  <a:srgbClr val="FF0000"/>
                </a:solidFill>
                <a:latin typeface="Arial"/>
                <a:cs typeface="Arial"/>
              </a:rPr>
              <a:t>MAKE HARDER. </a:t>
            </a:r>
            <a:r>
              <a:rPr lang="en-US" sz="1200" dirty="0">
                <a:solidFill>
                  <a:srgbClr val="FF0000"/>
                </a:solidFill>
                <a:latin typeface="Arial"/>
                <a:cs typeface="Arial"/>
              </a:rPr>
              <a:t>Coach has one team play 1 or 2 men down and keeps score for 4/5 minute game.</a:t>
            </a:r>
          </a:p>
          <a:p>
            <a:r>
              <a:rPr lang="en-US" sz="1200" dirty="0">
                <a:solidFill>
                  <a:srgbClr val="FF0000"/>
                </a:solidFill>
                <a:latin typeface="Arial"/>
                <a:cs typeface="Arial"/>
              </a:rPr>
              <a:t>Reverse team roles and team that scores the most goals either by accumulating consecutive passes or 1 touch goals wins.</a:t>
            </a:r>
          </a:p>
          <a:p>
            <a:endParaRPr lang="en-US" sz="1200" dirty="0">
              <a:solidFill>
                <a:srgbClr val="FF0000"/>
              </a:solidFill>
              <a:latin typeface="Arial"/>
              <a:cs typeface="Arial"/>
            </a:endParaRPr>
          </a:p>
          <a:p>
            <a:r>
              <a:rPr lang="en-US" sz="1200" b="1" dirty="0">
                <a:solidFill>
                  <a:srgbClr val="0070C0"/>
                </a:solidFill>
                <a:latin typeface="Arial"/>
                <a:cs typeface="Arial"/>
              </a:rPr>
              <a:t>COACH TIP TO PLAYER</a:t>
            </a:r>
          </a:p>
          <a:p>
            <a:r>
              <a:rPr lang="en-US" sz="1200" b="1" dirty="0">
                <a:solidFill>
                  <a:srgbClr val="0070C0"/>
                </a:solidFill>
                <a:latin typeface="Arial"/>
                <a:cs typeface="Arial"/>
              </a:rPr>
              <a:t> No</a:t>
            </a:r>
            <a:r>
              <a:rPr lang="en-US" sz="1200" dirty="0">
                <a:solidFill>
                  <a:srgbClr val="0070C0"/>
                </a:solidFill>
                <a:latin typeface="Arial"/>
                <a:cs typeface="Arial"/>
              </a:rPr>
              <a:t> challenges on the GK.</a:t>
            </a:r>
          </a:p>
        </p:txBody>
      </p:sp>
      <p:sp>
        <p:nvSpPr>
          <p:cNvPr id="8" name="Rectangle 7">
            <a:extLst>
              <a:ext uri="{FF2B5EF4-FFF2-40B4-BE49-F238E27FC236}">
                <a16:creationId xmlns:a16="http://schemas.microsoft.com/office/drawing/2014/main" id="{84EE8AC4-008B-6646-8674-EE5ECD32BDE3}"/>
              </a:ext>
            </a:extLst>
          </p:cNvPr>
          <p:cNvSpPr/>
          <p:nvPr/>
        </p:nvSpPr>
        <p:spPr>
          <a:xfrm>
            <a:off x="2908754" y="129834"/>
            <a:ext cx="1011815" cy="400110"/>
          </a:xfrm>
          <a:prstGeom prst="rect">
            <a:avLst/>
          </a:prstGeom>
        </p:spPr>
        <p:txBody>
          <a:bodyPr wrap="none">
            <a:spAutoFit/>
          </a:bodyPr>
          <a:lstStyle/>
          <a:p>
            <a:pPr algn="ctr"/>
            <a:r>
              <a:rPr lang="en-US" sz="2000" b="1" dirty="0">
                <a:latin typeface="Arial" panose="020B0604020202020204" pitchFamily="34" charset="0"/>
                <a:cs typeface="Arial" panose="020B0604020202020204" pitchFamily="34" charset="0"/>
              </a:rPr>
              <a:t>SSG27</a:t>
            </a:r>
          </a:p>
        </p:txBody>
      </p:sp>
      <p:grpSp>
        <p:nvGrpSpPr>
          <p:cNvPr id="10" name="Group 9">
            <a:extLst>
              <a:ext uri="{FF2B5EF4-FFF2-40B4-BE49-F238E27FC236}">
                <a16:creationId xmlns:a16="http://schemas.microsoft.com/office/drawing/2014/main" id="{FDED4864-EEA5-42A9-AF78-FD8330788008}"/>
              </a:ext>
            </a:extLst>
          </p:cNvPr>
          <p:cNvGrpSpPr/>
          <p:nvPr/>
        </p:nvGrpSpPr>
        <p:grpSpPr>
          <a:xfrm>
            <a:off x="410475" y="529944"/>
            <a:ext cx="6202360" cy="4196123"/>
            <a:chOff x="410475" y="529944"/>
            <a:chExt cx="6202360" cy="4196123"/>
          </a:xfrm>
        </p:grpSpPr>
        <p:pic>
          <p:nvPicPr>
            <p:cNvPr id="5" name="Picture 4">
              <a:extLst>
                <a:ext uri="{FF2B5EF4-FFF2-40B4-BE49-F238E27FC236}">
                  <a16:creationId xmlns:a16="http://schemas.microsoft.com/office/drawing/2014/main" id="{32DE65C3-6264-274D-A969-D773A81B2809}"/>
                </a:ext>
              </a:extLst>
            </p:cNvPr>
            <p:cNvPicPr>
              <a:picLocks noChangeAspect="1"/>
            </p:cNvPicPr>
            <p:nvPr/>
          </p:nvPicPr>
          <p:blipFill rotWithShape="1">
            <a:blip r:embed="rId3"/>
            <a:srcRect b="7771"/>
            <a:stretch/>
          </p:blipFill>
          <p:spPr>
            <a:xfrm>
              <a:off x="410475" y="529944"/>
              <a:ext cx="6202360" cy="4196123"/>
            </a:xfrm>
            <a:prstGeom prst="rect">
              <a:avLst/>
            </a:prstGeom>
            <a:ln>
              <a:solidFill>
                <a:schemeClr val="tx1"/>
              </a:solidFill>
            </a:ln>
          </p:spPr>
        </p:pic>
        <p:pic>
          <p:nvPicPr>
            <p:cNvPr id="3" name="図 2">
              <a:extLst>
                <a:ext uri="{FF2B5EF4-FFF2-40B4-BE49-F238E27FC236}">
                  <a16:creationId xmlns:a16="http://schemas.microsoft.com/office/drawing/2014/main" id="{7045D1C9-4039-45AE-B422-B8E889BC9E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1136" y="2397703"/>
              <a:ext cx="1377582" cy="617106"/>
            </a:xfrm>
            <a:prstGeom prst="rect">
              <a:avLst/>
            </a:prstGeom>
          </p:spPr>
        </p:pic>
      </p:grpSp>
    </p:spTree>
    <p:extLst>
      <p:ext uri="{BB962C8B-B14F-4D97-AF65-F5344CB8AC3E}">
        <p14:creationId xmlns:p14="http://schemas.microsoft.com/office/powerpoint/2010/main" val="4145229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4662" y="592895"/>
            <a:ext cx="154837" cy="430432"/>
          </a:xfrm>
          <a:prstGeom prst="rect">
            <a:avLst/>
          </a:prstGeom>
        </p:spPr>
        <p:txBody>
          <a:bodyPr wrap="none" lIns="76638" tIns="38319" rIns="76638" bIns="38319">
            <a:spAutoFit/>
          </a:bodyPr>
          <a:lstStyle/>
          <a:p>
            <a:pPr algn="ctr"/>
            <a:endParaRPr lang="en-US" sz="2294"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3296287" y="332896"/>
            <a:ext cx="236760" cy="394097"/>
          </a:xfrm>
          <a:prstGeom prst="rect">
            <a:avLst/>
          </a:prstGeom>
        </p:spPr>
        <p:txBody>
          <a:bodyPr wrap="none" lIns="85485" tIns="42743" rIns="85485" bIns="42743">
            <a:spAutoFit/>
          </a:bodyPr>
          <a:lstStyle/>
          <a:p>
            <a:pPr algn="ctr"/>
            <a:r>
              <a:rPr kumimoji="1" lang="en-US" sz="2000" b="1" cap="all" dirty="0">
                <a:solidFill>
                  <a:prstClr val="black"/>
                </a:solidFill>
                <a:latin typeface="Franklin Gothic Heavy" charset="0"/>
              </a:rPr>
              <a:t> </a:t>
            </a:r>
          </a:p>
        </p:txBody>
      </p:sp>
      <p:pic>
        <p:nvPicPr>
          <p:cNvPr id="7" name="Picture 6">
            <a:extLst>
              <a:ext uri="{FF2B5EF4-FFF2-40B4-BE49-F238E27FC236}">
                <a16:creationId xmlns:a16="http://schemas.microsoft.com/office/drawing/2014/main" id="{9AF058BB-6D5D-460B-BA1D-E3E6D563D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1283" y="8357884"/>
            <a:ext cx="1361593" cy="688595"/>
          </a:xfrm>
          <a:prstGeom prst="rect">
            <a:avLst/>
          </a:prstGeom>
        </p:spPr>
      </p:pic>
      <p:sp>
        <p:nvSpPr>
          <p:cNvPr id="6" name="TextBox 5">
            <a:extLst>
              <a:ext uri="{FF2B5EF4-FFF2-40B4-BE49-F238E27FC236}">
                <a16:creationId xmlns:a16="http://schemas.microsoft.com/office/drawing/2014/main" id="{2BFD20A7-E87B-A643-B04A-D6FF8A0963EF}"/>
              </a:ext>
            </a:extLst>
          </p:cNvPr>
          <p:cNvSpPr txBox="1"/>
          <p:nvPr/>
        </p:nvSpPr>
        <p:spPr>
          <a:xfrm>
            <a:off x="321174" y="4699099"/>
            <a:ext cx="6265156" cy="3477863"/>
          </a:xfrm>
          <a:prstGeom prst="rect">
            <a:avLst/>
          </a:prstGeom>
          <a:noFill/>
          <a:ln>
            <a:solidFill>
              <a:schemeClr val="tx1"/>
            </a:solidFill>
          </a:ln>
        </p:spPr>
        <p:txBody>
          <a:bodyPr wrap="square" lIns="91427" tIns="45714" rIns="91427" bIns="45714" rtlCol="0">
            <a:spAutoFit/>
          </a:bodyPr>
          <a:lstStyle/>
          <a:p>
            <a:r>
              <a:rPr lang="en-US" sz="1100" b="1" dirty="0">
                <a:latin typeface="Arial"/>
                <a:cs typeface="Arial"/>
              </a:rPr>
              <a:t>PURPOSE:</a:t>
            </a:r>
            <a:r>
              <a:rPr lang="en-US" sz="1100" dirty="0">
                <a:latin typeface="Arial"/>
                <a:cs typeface="Arial"/>
              </a:rPr>
              <a:t> To increase GK role in and improve possession play and 1 touch finishing.</a:t>
            </a:r>
          </a:p>
          <a:p>
            <a:endParaRPr lang="en-US" sz="1100" dirty="0">
              <a:latin typeface="Arial"/>
              <a:cs typeface="Arial"/>
            </a:endParaRPr>
          </a:p>
          <a:p>
            <a:r>
              <a:rPr lang="en-US" sz="1100" b="1" dirty="0">
                <a:latin typeface="Arial"/>
                <a:cs typeface="Arial"/>
              </a:rPr>
              <a:t>SETUP</a:t>
            </a:r>
          </a:p>
          <a:p>
            <a:r>
              <a:rPr lang="en-US" sz="1100" dirty="0">
                <a:latin typeface="Arial"/>
                <a:cs typeface="Arial"/>
              </a:rPr>
              <a:t>A 35 x 30 Field with a full size goal an GK at each end.</a:t>
            </a:r>
          </a:p>
          <a:p>
            <a:r>
              <a:rPr lang="en-US" sz="1100" dirty="0">
                <a:latin typeface="Arial"/>
                <a:cs typeface="Arial"/>
              </a:rPr>
              <a:t>12 yd shooting lines are marked by cones in each half.</a:t>
            </a:r>
          </a:p>
          <a:p>
            <a:endParaRPr lang="en-US" sz="1100" dirty="0">
              <a:latin typeface="Arial"/>
              <a:cs typeface="Arial"/>
            </a:endParaRPr>
          </a:p>
          <a:p>
            <a:r>
              <a:rPr lang="en-US" sz="1100" b="1" dirty="0">
                <a:latin typeface="Arial"/>
                <a:cs typeface="Arial"/>
              </a:rPr>
              <a:t>ACTION</a:t>
            </a:r>
          </a:p>
          <a:p>
            <a:r>
              <a:rPr lang="en-US" sz="1100" dirty="0">
                <a:latin typeface="Arial"/>
                <a:cs typeface="Arial"/>
              </a:rPr>
              <a:t>Teams of 4 or 5 players combine to score in opponents goal. If a team scores it keeps possession of the ball and now attacks the opposite goal.</a:t>
            </a:r>
          </a:p>
          <a:p>
            <a:r>
              <a:rPr lang="en-US" sz="1100" dirty="0">
                <a:latin typeface="Arial"/>
                <a:cs typeface="Arial"/>
              </a:rPr>
              <a:t>Teams can also score by accumulating 8/10/12 consecutive passes according to coach’s instructions.</a:t>
            </a:r>
          </a:p>
          <a:p>
            <a:r>
              <a:rPr lang="en-US" sz="1100" dirty="0">
                <a:latin typeface="Arial"/>
                <a:cs typeface="Arial"/>
              </a:rPr>
              <a:t>The accumulated passes must include a pass or passes from their GK or the score is not valid. The point is that when the GK joins in the possession play the attacking team becomes a man up.</a:t>
            </a:r>
          </a:p>
          <a:p>
            <a:r>
              <a:rPr lang="en-US" sz="1100" dirty="0">
                <a:latin typeface="Arial"/>
                <a:cs typeface="Arial"/>
              </a:rPr>
              <a:t>Teams that press the ball out get possession at the restart even if they were last to touch the ball.</a:t>
            </a:r>
          </a:p>
          <a:p>
            <a:endParaRPr lang="en-US" sz="1100" dirty="0">
              <a:latin typeface="Arial"/>
              <a:cs typeface="Arial"/>
            </a:endParaRPr>
          </a:p>
          <a:p>
            <a:r>
              <a:rPr lang="en-US" sz="1100" b="1" dirty="0">
                <a:solidFill>
                  <a:srgbClr val="FF0000"/>
                </a:solidFill>
                <a:latin typeface="Arial"/>
                <a:cs typeface="Arial"/>
              </a:rPr>
              <a:t>MAKE HARDER</a:t>
            </a:r>
          </a:p>
          <a:p>
            <a:r>
              <a:rPr lang="en-US" sz="1100" dirty="0">
                <a:solidFill>
                  <a:srgbClr val="FF0000"/>
                </a:solidFill>
                <a:latin typeface="Arial"/>
                <a:cs typeface="Arial"/>
              </a:rPr>
              <a:t>Increase one team’s advantage by reducing the other team by 1 or 2 players.</a:t>
            </a:r>
          </a:p>
          <a:p>
            <a:endParaRPr lang="en-US" sz="1100" dirty="0">
              <a:solidFill>
                <a:srgbClr val="FF0000"/>
              </a:solidFill>
              <a:latin typeface="Arial"/>
              <a:cs typeface="Arial"/>
            </a:endParaRPr>
          </a:p>
          <a:p>
            <a:r>
              <a:rPr lang="en-US" sz="1100" dirty="0">
                <a:solidFill>
                  <a:srgbClr val="0070C0"/>
                </a:solidFill>
                <a:latin typeface="Arial"/>
                <a:cs typeface="Arial"/>
              </a:rPr>
              <a:t>COACH TIP TO PLAYER</a:t>
            </a:r>
          </a:p>
          <a:p>
            <a:r>
              <a:rPr lang="en-US" sz="1100" dirty="0">
                <a:solidFill>
                  <a:srgbClr val="0070C0"/>
                </a:solidFill>
                <a:latin typeface="Arial"/>
                <a:cs typeface="Arial"/>
              </a:rPr>
              <a:t>GK communicate constantly with your teammates.</a:t>
            </a:r>
          </a:p>
        </p:txBody>
      </p:sp>
      <p:sp>
        <p:nvSpPr>
          <p:cNvPr id="8" name="TextBox 7">
            <a:extLst>
              <a:ext uri="{FF2B5EF4-FFF2-40B4-BE49-F238E27FC236}">
                <a16:creationId xmlns:a16="http://schemas.microsoft.com/office/drawing/2014/main" id="{E3B85AAB-0F69-2343-B94A-AFD871D593B6}"/>
              </a:ext>
            </a:extLst>
          </p:cNvPr>
          <p:cNvSpPr txBox="1"/>
          <p:nvPr/>
        </p:nvSpPr>
        <p:spPr>
          <a:xfrm>
            <a:off x="1344090" y="242018"/>
            <a:ext cx="4295978" cy="769429"/>
          </a:xfrm>
          <a:prstGeom prst="rect">
            <a:avLst/>
          </a:prstGeom>
          <a:noFill/>
        </p:spPr>
        <p:txBody>
          <a:bodyPr wrap="square" lIns="91427" tIns="45714" rIns="91427" bIns="45714" rtlCol="0">
            <a:spAutoFit/>
          </a:bodyPr>
          <a:lstStyle/>
          <a:p>
            <a:pPr algn="ctr"/>
            <a:r>
              <a:rPr lang="en-US" sz="2000" b="1" dirty="0">
                <a:solidFill>
                  <a:prstClr val="black"/>
                </a:solidFill>
                <a:latin typeface="Arial" panose="020B0604020202020204" pitchFamily="34" charset="0"/>
                <a:cs typeface="Arial" panose="020B0604020202020204" pitchFamily="34" charset="0"/>
              </a:rPr>
              <a:t>SSG28</a:t>
            </a:r>
            <a:endParaRPr lang="en-US" sz="2000" b="1" dirty="0">
              <a:solidFill>
                <a:schemeClr val="accent1"/>
              </a:solidFill>
              <a:latin typeface="Arial" panose="020B0604020202020204" pitchFamily="34" charset="0"/>
              <a:cs typeface="Arial" panose="020B0604020202020204" pitchFamily="34" charset="0"/>
            </a:endParaRPr>
          </a:p>
          <a:p>
            <a:endParaRPr lang="en-US" sz="2400" b="1" dirty="0">
              <a:solidFill>
                <a:schemeClr val="accent1"/>
              </a:solidFill>
              <a:latin typeface="Arial"/>
              <a:cs typeface="Arial"/>
            </a:endParaRPr>
          </a:p>
        </p:txBody>
      </p:sp>
      <p:grpSp>
        <p:nvGrpSpPr>
          <p:cNvPr id="10" name="Group 9">
            <a:extLst>
              <a:ext uri="{FF2B5EF4-FFF2-40B4-BE49-F238E27FC236}">
                <a16:creationId xmlns:a16="http://schemas.microsoft.com/office/drawing/2014/main" id="{F9B89316-8D83-4AF8-BD3A-6DC653A559F3}"/>
              </a:ext>
            </a:extLst>
          </p:cNvPr>
          <p:cNvGrpSpPr/>
          <p:nvPr/>
        </p:nvGrpSpPr>
        <p:grpSpPr>
          <a:xfrm>
            <a:off x="321174" y="808111"/>
            <a:ext cx="6265156" cy="3753275"/>
            <a:chOff x="321174" y="808111"/>
            <a:chExt cx="6265156" cy="3753275"/>
          </a:xfrm>
        </p:grpSpPr>
        <p:pic>
          <p:nvPicPr>
            <p:cNvPr id="5" name="Picture 4">
              <a:extLst>
                <a:ext uri="{FF2B5EF4-FFF2-40B4-BE49-F238E27FC236}">
                  <a16:creationId xmlns:a16="http://schemas.microsoft.com/office/drawing/2014/main" id="{D9216A98-86AA-0A4F-8650-B688BFF560B0}"/>
                </a:ext>
              </a:extLst>
            </p:cNvPr>
            <p:cNvPicPr>
              <a:picLocks noChangeAspect="1"/>
            </p:cNvPicPr>
            <p:nvPr/>
          </p:nvPicPr>
          <p:blipFill rotWithShape="1">
            <a:blip r:embed="rId3"/>
            <a:srcRect b="10063"/>
            <a:stretch/>
          </p:blipFill>
          <p:spPr>
            <a:xfrm>
              <a:off x="321174" y="808111"/>
              <a:ext cx="6265156" cy="3753275"/>
            </a:xfrm>
            <a:prstGeom prst="rect">
              <a:avLst/>
            </a:prstGeom>
            <a:ln>
              <a:solidFill>
                <a:schemeClr val="tx1"/>
              </a:solidFill>
            </a:ln>
          </p:spPr>
        </p:pic>
        <p:pic>
          <p:nvPicPr>
            <p:cNvPr id="3" name="図 2">
              <a:extLst>
                <a:ext uri="{FF2B5EF4-FFF2-40B4-BE49-F238E27FC236}">
                  <a16:creationId xmlns:a16="http://schemas.microsoft.com/office/drawing/2014/main" id="{F9EDAC0F-FFA1-43EE-BCB2-585382F0F5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1136" y="2397703"/>
              <a:ext cx="1377582" cy="617106"/>
            </a:xfrm>
            <a:prstGeom prst="rect">
              <a:avLst/>
            </a:prstGeom>
          </p:spPr>
        </p:pic>
      </p:grpSp>
    </p:spTree>
    <p:extLst>
      <p:ext uri="{BB962C8B-B14F-4D97-AF65-F5344CB8AC3E}">
        <p14:creationId xmlns:p14="http://schemas.microsoft.com/office/powerpoint/2010/main" val="426762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64037" y="3897561"/>
            <a:ext cx="6248798" cy="4398356"/>
          </a:xfrm>
          <a:prstGeom prst="rect">
            <a:avLst/>
          </a:prstGeom>
          <a:ln>
            <a:solidFill>
              <a:schemeClr val="tx1"/>
            </a:solidFill>
          </a:ln>
        </p:spPr>
        <p:txBody>
          <a:bodyPr>
            <a:no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GB" sz="1100" b="1" cap="all" dirty="0">
                <a:latin typeface="Arial" pitchFamily="34" charset="0"/>
                <a:cs typeface="Arial" pitchFamily="34" charset="0"/>
              </a:rPr>
              <a:t>Purpose: </a:t>
            </a:r>
            <a:r>
              <a:rPr lang="en-GB" sz="1100" cap="all" dirty="0">
                <a:latin typeface="Arial" pitchFamily="34" charset="0"/>
                <a:cs typeface="Arial" pitchFamily="34" charset="0"/>
              </a:rPr>
              <a:t>To encourage players to win, then keep possession as long as possible.</a:t>
            </a:r>
          </a:p>
          <a:p>
            <a:pPr marL="0" indent="0">
              <a:buFont typeface="Arial" panose="020B0604020202020204" pitchFamily="34" charset="0"/>
              <a:buNone/>
            </a:pPr>
            <a:endParaRPr lang="en-GB" sz="1100" b="1" cap="all" dirty="0">
              <a:latin typeface="Arial" pitchFamily="34" charset="0"/>
              <a:cs typeface="Arial" pitchFamily="34" charset="0"/>
            </a:endParaRPr>
          </a:p>
          <a:p>
            <a:pPr marL="0" indent="0">
              <a:buFont typeface="Arial" panose="020B0604020202020204" pitchFamily="34" charset="0"/>
              <a:buNone/>
            </a:pPr>
            <a:r>
              <a:rPr lang="en-GB" sz="1100" b="1" cap="all" dirty="0">
                <a:latin typeface="Arial" pitchFamily="34" charset="0"/>
                <a:cs typeface="Arial" pitchFamily="34" charset="0"/>
              </a:rPr>
              <a:t>Set Up</a:t>
            </a:r>
            <a:br>
              <a:rPr lang="en-GB" sz="1100" b="1" cap="all" dirty="0">
                <a:latin typeface="Arial" pitchFamily="34" charset="0"/>
                <a:cs typeface="Arial" pitchFamily="34" charset="0"/>
              </a:rPr>
            </a:br>
            <a:r>
              <a:rPr lang="en-GB" sz="1100" dirty="0">
                <a:latin typeface="Arial" pitchFamily="34" charset="0"/>
                <a:cs typeface="Arial" pitchFamily="34" charset="0"/>
              </a:rPr>
              <a:t>Field of 50 x 50 yds. or adjusted according to age and ability of players. Two teams of 6/7 players.</a:t>
            </a:r>
            <a:endParaRPr lang="en-GB" sz="1100" b="1" cap="all" dirty="0">
              <a:latin typeface="Arial" pitchFamily="34" charset="0"/>
              <a:cs typeface="Arial" pitchFamily="34" charset="0"/>
            </a:endParaRPr>
          </a:p>
          <a:p>
            <a:pPr marL="0" indent="0">
              <a:buFont typeface="Arial" panose="020B0604020202020204" pitchFamily="34" charset="0"/>
              <a:buNone/>
            </a:pPr>
            <a:endParaRPr lang="en-GB" sz="1100" b="1" cap="all" dirty="0">
              <a:latin typeface="Arial" pitchFamily="34" charset="0"/>
              <a:cs typeface="Arial" pitchFamily="34" charset="0"/>
            </a:endParaRPr>
          </a:p>
          <a:p>
            <a:pPr marL="0" indent="0">
              <a:buFont typeface="Arial" panose="020B0604020202020204" pitchFamily="34" charset="0"/>
              <a:buNone/>
            </a:pPr>
            <a:r>
              <a:rPr lang="en-GB" sz="1100" b="1" cap="all" dirty="0">
                <a:latin typeface="Arial" pitchFamily="34" charset="0"/>
                <a:cs typeface="Arial" pitchFamily="34" charset="0"/>
              </a:rPr>
              <a:t>Action</a:t>
            </a:r>
          </a:p>
          <a:p>
            <a:pPr marL="0" indent="0">
              <a:buFont typeface="Arial" panose="020B0604020202020204" pitchFamily="34" charset="0"/>
              <a:buNone/>
            </a:pPr>
            <a:r>
              <a:rPr lang="en-GB" sz="1100" dirty="0">
                <a:latin typeface="Arial" pitchFamily="34" charset="0"/>
                <a:cs typeface="Arial" pitchFamily="34" charset="0"/>
              </a:rPr>
              <a:t>Teams play keep away to a total of 25 passes for any team.</a:t>
            </a:r>
          </a:p>
          <a:p>
            <a:pPr marL="0" indent="0">
              <a:buFont typeface="Arial" panose="020B0604020202020204" pitchFamily="34" charset="0"/>
              <a:buNone/>
            </a:pPr>
            <a:r>
              <a:rPr lang="en-GB" sz="1100" dirty="0">
                <a:latin typeface="Arial" pitchFamily="34" charset="0"/>
                <a:cs typeface="Arial" pitchFamily="34" charset="0"/>
              </a:rPr>
              <a:t>Passes do not have to be consecutive but must be intentional, not rebounds or deflections, and must be received under control by a team mate to count.</a:t>
            </a:r>
          </a:p>
          <a:p>
            <a:pPr marL="0" indent="0">
              <a:buFont typeface="Arial" panose="020B0604020202020204" pitchFamily="34" charset="0"/>
              <a:buNone/>
            </a:pPr>
            <a:r>
              <a:rPr lang="en-GB" sz="1100" dirty="0">
                <a:latin typeface="Arial" pitchFamily="34" charset="0"/>
                <a:cs typeface="Arial" pitchFamily="34" charset="0"/>
              </a:rPr>
              <a:t>Teams forcing the ball out of play get possession at the restart. </a:t>
            </a:r>
          </a:p>
          <a:p>
            <a:pPr marL="0" indent="0">
              <a:buFont typeface="Arial" panose="020B0604020202020204" pitchFamily="34" charset="0"/>
              <a:buNone/>
            </a:pPr>
            <a:r>
              <a:rPr lang="en-GB" sz="1100" dirty="0">
                <a:latin typeface="Arial" pitchFamily="34" charset="0"/>
                <a:cs typeface="Arial" pitchFamily="34" charset="0"/>
              </a:rPr>
              <a:t>Coach counts passes out loud so everyone knows the score.</a:t>
            </a:r>
          </a:p>
          <a:p>
            <a:pPr marL="0" indent="0">
              <a:buFont typeface="Arial" panose="020B0604020202020204" pitchFamily="34" charset="0"/>
              <a:buNone/>
            </a:pPr>
            <a:endParaRPr lang="en-GB" sz="1100" b="1" dirty="0">
              <a:solidFill>
                <a:srgbClr val="FF0000"/>
              </a:solidFill>
              <a:latin typeface="Arial" pitchFamily="34" charset="0"/>
              <a:cs typeface="Arial" pitchFamily="34" charset="0"/>
            </a:endParaRPr>
          </a:p>
          <a:p>
            <a:pPr marL="0" indent="0">
              <a:buFont typeface="Arial" panose="020B0604020202020204" pitchFamily="34" charset="0"/>
              <a:buNone/>
            </a:pPr>
            <a:r>
              <a:rPr lang="en-GB" sz="1100" b="1" dirty="0">
                <a:solidFill>
                  <a:srgbClr val="FF0000"/>
                </a:solidFill>
                <a:latin typeface="Arial" pitchFamily="34" charset="0"/>
                <a:cs typeface="Arial" pitchFamily="34" charset="0"/>
              </a:rPr>
              <a:t>MAKE HARDER</a:t>
            </a:r>
          </a:p>
          <a:p>
            <a:pPr marL="0" indent="0">
              <a:buFont typeface="Arial" panose="020B0604020202020204" pitchFamily="34" charset="0"/>
              <a:buNone/>
            </a:pPr>
            <a:r>
              <a:rPr lang="en-GB" sz="1100" b="1" cap="all" dirty="0">
                <a:solidFill>
                  <a:srgbClr val="FF0000"/>
                </a:solidFill>
                <a:latin typeface="Arial" pitchFamily="34" charset="0"/>
                <a:cs typeface="Arial" pitchFamily="34" charset="0"/>
              </a:rPr>
              <a:t>1.</a:t>
            </a:r>
            <a:r>
              <a:rPr lang="en-GB" sz="1100" b="1" dirty="0">
                <a:solidFill>
                  <a:srgbClr val="FF0000"/>
                </a:solidFill>
                <a:latin typeface="Arial" pitchFamily="34" charset="0"/>
                <a:cs typeface="Arial" pitchFamily="34" charset="0"/>
              </a:rPr>
              <a:t>Teams play two touch soccer to 25 passes.</a:t>
            </a:r>
          </a:p>
          <a:p>
            <a:pPr marL="0" indent="0">
              <a:buFont typeface="Arial" panose="020B0604020202020204" pitchFamily="34" charset="0"/>
              <a:buNone/>
            </a:pPr>
            <a:r>
              <a:rPr lang="en-GB" sz="1100" b="1" cap="all" dirty="0">
                <a:solidFill>
                  <a:srgbClr val="FF0000"/>
                </a:solidFill>
                <a:latin typeface="Arial" pitchFamily="34" charset="0"/>
                <a:cs typeface="Arial" pitchFamily="34" charset="0"/>
              </a:rPr>
              <a:t>2. </a:t>
            </a:r>
            <a:r>
              <a:rPr lang="en-GB" sz="1100" b="1" dirty="0">
                <a:solidFill>
                  <a:srgbClr val="FF0000"/>
                </a:solidFill>
                <a:latin typeface="Arial" pitchFamily="34" charset="0"/>
                <a:cs typeface="Arial" pitchFamily="34" charset="0"/>
              </a:rPr>
              <a:t>Teams play to 15 wall passes.</a:t>
            </a:r>
          </a:p>
          <a:p>
            <a:pPr marL="0" indent="0">
              <a:buFont typeface="Arial" panose="020B0604020202020204" pitchFamily="34" charset="0"/>
              <a:buNone/>
            </a:pPr>
            <a:endParaRPr lang="en-US" sz="1100" dirty="0">
              <a:latin typeface="Arial"/>
              <a:cs typeface="Arial"/>
            </a:endParaRPr>
          </a:p>
          <a:p>
            <a:pPr marL="0" indent="0">
              <a:buNone/>
            </a:pPr>
            <a:r>
              <a:rPr lang="en-US" sz="1100" b="1" dirty="0">
                <a:solidFill>
                  <a:srgbClr val="0070C0"/>
                </a:solidFill>
                <a:latin typeface="Arial"/>
                <a:cs typeface="Arial"/>
              </a:rPr>
              <a:t>COACH TIP TO PLAYER </a:t>
            </a:r>
            <a:endParaRPr lang="en-US" sz="1100" dirty="0">
              <a:solidFill>
                <a:srgbClr val="0070C0"/>
              </a:solidFill>
              <a:latin typeface="Arial"/>
              <a:cs typeface="Arial"/>
            </a:endParaRPr>
          </a:p>
          <a:p>
            <a:pPr marL="0" indent="0">
              <a:buFont typeface="Arial" panose="020B0604020202020204" pitchFamily="34" charset="0"/>
              <a:buNone/>
            </a:pPr>
            <a:r>
              <a:rPr lang="en-GB" sz="1100" dirty="0">
                <a:solidFill>
                  <a:srgbClr val="0070C0"/>
                </a:solidFill>
                <a:latin typeface="Arial" pitchFamily="34" charset="0"/>
                <a:cs typeface="Arial" pitchFamily="34" charset="0"/>
              </a:rPr>
              <a:t>Make passing, moving and calling a habit. Good communication is vital.</a:t>
            </a:r>
          </a:p>
          <a:p>
            <a:pPr marL="0" indent="0">
              <a:buFont typeface="Arial" panose="020B0604020202020204" pitchFamily="34" charset="0"/>
              <a:buNone/>
            </a:pPr>
            <a:endParaRPr lang="en-GB" sz="1100" dirty="0">
              <a:solidFill>
                <a:srgbClr val="0070C0"/>
              </a:solidFill>
              <a:latin typeface="Arial" pitchFamily="34" charset="0"/>
              <a:cs typeface="Arial" pitchFamily="34" charset="0"/>
            </a:endParaRPr>
          </a:p>
          <a:p>
            <a:pPr marL="0" indent="0">
              <a:buFont typeface="Arial" panose="020B0604020202020204" pitchFamily="34" charset="0"/>
              <a:buNone/>
            </a:pPr>
            <a:endParaRPr lang="en-GB" sz="1200" dirty="0">
              <a:latin typeface="Arial" pitchFamily="34" charset="0"/>
              <a:cs typeface="Arial" pitchFamily="34" charset="0"/>
            </a:endParaRPr>
          </a:p>
        </p:txBody>
      </p:sp>
      <p:pic>
        <p:nvPicPr>
          <p:cNvPr id="4" name="Picture 3"/>
          <p:cNvPicPr>
            <a:picLocks/>
          </p:cNvPicPr>
          <p:nvPr/>
        </p:nvPicPr>
        <p:blipFill>
          <a:blip r:embed="rId3"/>
          <a:stretch>
            <a:fillRect/>
          </a:stretch>
        </p:blipFill>
        <p:spPr>
          <a:xfrm>
            <a:off x="364037" y="688595"/>
            <a:ext cx="6248798" cy="3049478"/>
          </a:xfrm>
          <a:prstGeom prst="rect">
            <a:avLst/>
          </a:prstGeom>
          <a:ln>
            <a:solidFill>
              <a:schemeClr val="tx1"/>
            </a:solidFill>
          </a:ln>
        </p:spPr>
      </p:pic>
      <p:sp>
        <p:nvSpPr>
          <p:cNvPr id="5" name="TextBox 4"/>
          <p:cNvSpPr txBox="1"/>
          <p:nvPr/>
        </p:nvSpPr>
        <p:spPr>
          <a:xfrm>
            <a:off x="2994425" y="288485"/>
            <a:ext cx="869149" cy="400110"/>
          </a:xfrm>
          <a:prstGeom prst="rect">
            <a:avLst/>
          </a:prstGeom>
          <a:noFill/>
        </p:spPr>
        <p:txBody>
          <a:bodyPr wrap="none" rtlCol="0">
            <a:spAutoFit/>
          </a:bodyPr>
          <a:lstStyle/>
          <a:p>
            <a:r>
              <a:rPr lang="en-US" sz="2000" b="1" cap="all" dirty="0">
                <a:solidFill>
                  <a:prstClr val="black"/>
                </a:solidFill>
                <a:latin typeface="Arial" panose="020B0604020202020204" pitchFamily="34" charset="0"/>
                <a:cs typeface="Arial" panose="020B0604020202020204" pitchFamily="34" charset="0"/>
              </a:rPr>
              <a:t>SSG2</a:t>
            </a:r>
          </a:p>
        </p:txBody>
      </p:sp>
      <p:pic>
        <p:nvPicPr>
          <p:cNvPr id="6" name="Picture 5">
            <a:extLst>
              <a:ext uri="{FF2B5EF4-FFF2-40B4-BE49-F238E27FC236}">
                <a16:creationId xmlns:a16="http://schemas.microsoft.com/office/drawing/2014/main" id="{1ECA2667-153B-40E6-A215-B1629A710149}"/>
              </a:ext>
            </a:extLst>
          </p:cNvPr>
          <p:cNvPicPr>
            <a:picLocks noChangeAspect="1"/>
          </p:cNvPicPr>
          <p:nvPr/>
        </p:nvPicPr>
        <p:blipFill>
          <a:blip r:embed="rId4"/>
          <a:stretch>
            <a:fillRect/>
          </a:stretch>
        </p:blipFill>
        <p:spPr>
          <a:xfrm>
            <a:off x="2748203" y="8455405"/>
            <a:ext cx="1361593" cy="688595"/>
          </a:xfrm>
          <a:prstGeom prst="rect">
            <a:avLst/>
          </a:prstGeom>
        </p:spPr>
      </p:pic>
    </p:spTree>
    <p:extLst>
      <p:ext uri="{BB962C8B-B14F-4D97-AF65-F5344CB8AC3E}">
        <p14:creationId xmlns:p14="http://schemas.microsoft.com/office/powerpoint/2010/main" val="575606068"/>
      </p:ext>
    </p:extLst>
  </p:cSld>
  <p:clrMapOvr>
    <a:masterClrMapping/>
  </p:clrMapOvr>
  <mc:AlternateContent xmlns:mc="http://schemas.openxmlformats.org/markup-compatibility/2006" xmlns:p14="http://schemas.microsoft.com/office/powerpoint/2010/main">
    <mc:Choice Requires="p14">
      <p:transition spd="slow" p14:dur="2000" advTm="25230"/>
    </mc:Choice>
    <mc:Fallback xmlns="">
      <p:transition spd="slow" advTm="25230"/>
    </mc:Fallback>
  </mc:AlternateContent>
  <p:extLst>
    <p:ext uri="{E180D4A7-C9FB-4DFB-919C-405C955672EB}">
      <p14:showEvtLst xmlns:p14="http://schemas.microsoft.com/office/powerpoint/2010/main">
        <p14:playEvt time="14044" objId="2"/>
        <p14:triggerEvt type="onClick" time="14044" objId="2"/>
        <p14:stopEvt time="25230" objId="2"/>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658766" y="3002503"/>
            <a:ext cx="5529845" cy="6582299"/>
          </a:xfrm>
        </p:spPr>
        <p:txBody>
          <a:bodyPr>
            <a:normAutofit/>
          </a:bodyPr>
          <a:lstStyle/>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001" b="1" i="1" dirty="0">
              <a:solidFill>
                <a:srgbClr val="000000"/>
              </a:solidFill>
              <a:latin typeface="Arial" pitchFamily="34" charset="0"/>
              <a:ea typeface="Cambria"/>
              <a:cs typeface="Arial" pitchFamily="34" charset="0"/>
            </a:endParaRPr>
          </a:p>
          <a:p>
            <a:pPr marL="0" indent="0">
              <a:buNone/>
            </a:pPr>
            <a:r>
              <a:rPr lang="en-US" sz="1001" b="1" i="1" dirty="0">
                <a:solidFill>
                  <a:srgbClr val="000000"/>
                </a:solidFill>
                <a:latin typeface="Arial" pitchFamily="34" charset="0"/>
                <a:ea typeface="Cambria"/>
                <a:cs typeface="Arial" pitchFamily="34" charset="0"/>
              </a:rPr>
              <a:t>All rights reserved.</a:t>
            </a:r>
            <a:endParaRPr lang="en-GB" sz="1001" b="1" i="1" dirty="0">
              <a:solidFill>
                <a:srgbClr val="000000"/>
              </a:solidFill>
              <a:latin typeface="Arial" pitchFamily="34" charset="0"/>
              <a:ea typeface="Cambria"/>
              <a:cs typeface="Arial" pitchFamily="34" charset="0"/>
            </a:endParaRPr>
          </a:p>
          <a:p>
            <a:pPr marL="0" indent="0">
              <a:buNone/>
            </a:pPr>
            <a:r>
              <a:rPr lang="en-US" sz="1001" b="1" i="1" dirty="0">
                <a:solidFill>
                  <a:srgbClr val="000000"/>
                </a:solidFill>
                <a:latin typeface="Arial" pitchFamily="34" charset="0"/>
                <a:ea typeface="Cambria"/>
                <a:cs typeface="Arial" pitchFamily="34" charset="0"/>
              </a:rPr>
              <a:t>No part of this booklet may be reproduced in any form or by any means, electronic or mechanical, including photocopying without permission in writing from the author except for brief extracts for purposes of review only.</a:t>
            </a:r>
            <a:endParaRPr lang="en-GB" sz="1001" b="1" i="1" dirty="0">
              <a:solidFill>
                <a:srgbClr val="000000"/>
              </a:solidFill>
              <a:latin typeface="Arial" pitchFamily="34" charset="0"/>
              <a:ea typeface="Cambria"/>
              <a:cs typeface="Arial" pitchFamily="34" charset="0"/>
            </a:endParaRPr>
          </a:p>
          <a:p>
            <a:pPr marL="0" indent="0">
              <a:buNone/>
            </a:pPr>
            <a:r>
              <a:rPr lang="en-US" sz="1001" b="1" i="1" dirty="0">
                <a:solidFill>
                  <a:srgbClr val="000000"/>
                </a:solidFill>
                <a:latin typeface="Arial" pitchFamily="34" charset="0"/>
                <a:ea typeface="Cambria"/>
                <a:cs typeface="Arial" pitchFamily="34" charset="0"/>
              </a:rPr>
              <a:t> </a:t>
            </a:r>
            <a:endParaRPr lang="en-GB" sz="1001" b="1" i="1" dirty="0">
              <a:solidFill>
                <a:srgbClr val="000000"/>
              </a:solidFill>
              <a:latin typeface="Arial" pitchFamily="34" charset="0"/>
              <a:ea typeface="Cambria"/>
              <a:cs typeface="Arial" pitchFamily="34" charset="0"/>
            </a:endParaRPr>
          </a:p>
          <a:p>
            <a:pPr marL="0" indent="0">
              <a:buNone/>
            </a:pPr>
            <a:r>
              <a:rPr lang="en-US" sz="900" b="1" i="1" dirty="0">
                <a:latin typeface="Arial" pitchFamily="34" charset="0"/>
                <a:ea typeface="Cambria"/>
                <a:cs typeface="Arial" pitchFamily="34" charset="0"/>
              </a:rPr>
              <a:t>The word COERVER®  and the COERVER® COACHING LOGO  are registered trademarks of Sportsmethod Ltd. And Sportsmethod Asia Ltd.</a:t>
            </a:r>
            <a:endParaRPr lang="en-GB" sz="900" b="1" i="1" dirty="0">
              <a:latin typeface="Arial" pitchFamily="34" charset="0"/>
              <a:ea typeface="Cambria"/>
              <a:cs typeface="Arial" pitchFamily="34" charset="0"/>
            </a:endParaRPr>
          </a:p>
          <a:p>
            <a:endParaRPr lang="en-US" sz="1325" dirty="0"/>
          </a:p>
        </p:txBody>
      </p:sp>
      <p:pic>
        <p:nvPicPr>
          <p:cNvPr id="8" name="Picture 7"/>
          <p:cNvPicPr>
            <a:picLocks noChangeAspect="1"/>
          </p:cNvPicPr>
          <p:nvPr/>
        </p:nvPicPr>
        <p:blipFill>
          <a:blip r:embed="rId2"/>
          <a:stretch>
            <a:fillRect/>
          </a:stretch>
        </p:blipFill>
        <p:spPr>
          <a:xfrm>
            <a:off x="2712489" y="8339227"/>
            <a:ext cx="1422400" cy="719347"/>
          </a:xfrm>
          <a:prstGeom prst="rect">
            <a:avLst/>
          </a:prstGeom>
        </p:spPr>
      </p:pic>
    </p:spTree>
    <p:extLst>
      <p:ext uri="{BB962C8B-B14F-4D97-AF65-F5344CB8AC3E}">
        <p14:creationId xmlns:p14="http://schemas.microsoft.com/office/powerpoint/2010/main" val="87012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46872" y="4843785"/>
            <a:ext cx="6265963" cy="347837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34280" tIns="34280" rIns="34280" bIns="3428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defTabSz="857044"/>
            <a:r>
              <a:rPr lang="en-US" sz="1200" b="1" dirty="0">
                <a:solidFill>
                  <a:srgbClr val="000000"/>
                </a:solidFill>
                <a:latin typeface="Arial" panose="020B0604020202020204" pitchFamily="34" charset="0"/>
                <a:cs typeface="Arial" panose="020B0604020202020204" pitchFamily="34" charset="0"/>
              </a:rPr>
              <a:t>Purpose: “Think Forward, Look Forward, Play Forward”.</a:t>
            </a:r>
            <a:endParaRPr lang="en-US" sz="1200" b="1" dirty="0">
              <a:solidFill>
                <a:srgbClr val="000000"/>
              </a:solidFill>
              <a:latin typeface="Arial" pitchFamily="34" charset="0"/>
              <a:ea typeface="Arial"/>
              <a:cs typeface="Arial" pitchFamily="34" charset="0"/>
            </a:endParaRPr>
          </a:p>
          <a:p>
            <a:pPr defTabSz="857044"/>
            <a:endParaRPr lang="en-US" sz="1147" b="1" dirty="0">
              <a:solidFill>
                <a:srgbClr val="000000"/>
              </a:solidFill>
              <a:latin typeface="Arial" pitchFamily="34" charset="0"/>
              <a:ea typeface="Arial"/>
              <a:cs typeface="Arial" pitchFamily="34" charset="0"/>
            </a:endParaRPr>
          </a:p>
          <a:p>
            <a:pPr defTabSz="857044"/>
            <a:r>
              <a:rPr lang="en-US" sz="1147" b="1" dirty="0">
                <a:solidFill>
                  <a:srgbClr val="000000"/>
                </a:solidFill>
                <a:latin typeface="Arial" pitchFamily="34" charset="0"/>
                <a:ea typeface="Arial"/>
                <a:cs typeface="Arial" pitchFamily="34" charset="0"/>
              </a:rPr>
              <a:t>SET UP</a:t>
            </a:r>
          </a:p>
          <a:p>
            <a:pPr defTabSz="857044"/>
            <a:r>
              <a:rPr lang="en-US" sz="1147" dirty="0">
                <a:solidFill>
                  <a:srgbClr val="000000"/>
                </a:solidFill>
                <a:latin typeface="Arial" pitchFamily="34" charset="0"/>
                <a:ea typeface="Arial"/>
                <a:cs typeface="Arial" pitchFamily="34" charset="0"/>
              </a:rPr>
              <a:t>A 30 x 25yd field with three small goals and a 5 yard shooting line in front of them at each end.</a:t>
            </a:r>
            <a:br>
              <a:rPr lang="en-US" sz="1147" dirty="0">
                <a:solidFill>
                  <a:srgbClr val="000000"/>
                </a:solidFill>
                <a:latin typeface="Arial" pitchFamily="34" charset="0"/>
                <a:ea typeface="Arial"/>
                <a:cs typeface="Arial" pitchFamily="34" charset="0"/>
              </a:rPr>
            </a:br>
            <a:endParaRPr lang="en-US" sz="1147" dirty="0">
              <a:solidFill>
                <a:srgbClr val="000000"/>
              </a:solidFill>
              <a:latin typeface="Arial" pitchFamily="34" charset="0"/>
              <a:ea typeface="Arial"/>
              <a:cs typeface="Arial" pitchFamily="34" charset="0"/>
            </a:endParaRPr>
          </a:p>
          <a:p>
            <a:pPr defTabSz="857044"/>
            <a:r>
              <a:rPr lang="en-US" sz="1147" b="1" dirty="0">
                <a:solidFill>
                  <a:srgbClr val="000000"/>
                </a:solidFill>
                <a:latin typeface="Arial" pitchFamily="34" charset="0"/>
                <a:ea typeface="Arial"/>
                <a:cs typeface="Arial" pitchFamily="34" charset="0"/>
              </a:rPr>
              <a:t>ACTION</a:t>
            </a:r>
          </a:p>
          <a:p>
            <a:pPr defTabSz="857044"/>
            <a:r>
              <a:rPr lang="en-US" sz="1147" dirty="0">
                <a:solidFill>
                  <a:srgbClr val="000000"/>
                </a:solidFill>
                <a:latin typeface="Arial" pitchFamily="34" charset="0"/>
                <a:ea typeface="Arial"/>
                <a:cs typeface="Arial" pitchFamily="34" charset="0"/>
              </a:rPr>
              <a:t>Teams play 3v3  ( 4v4 ) in the middle 20x25 yard Can shoot from anywhere.</a:t>
            </a:r>
          </a:p>
          <a:p>
            <a:pPr defTabSz="857044"/>
            <a:r>
              <a:rPr lang="en-US" sz="1147" dirty="0">
                <a:solidFill>
                  <a:srgbClr val="000000"/>
                </a:solidFill>
                <a:latin typeface="Arial" pitchFamily="34" charset="0"/>
                <a:ea typeface="Arial"/>
                <a:cs typeface="Arial" pitchFamily="34" charset="0"/>
              </a:rPr>
              <a:t>A player from each team plays behind their team</a:t>
            </a:r>
            <a:r>
              <a:rPr lang="ja-JP" altLang="en-US" sz="1147" dirty="0">
                <a:solidFill>
                  <a:srgbClr val="000000"/>
                </a:solidFill>
                <a:latin typeface="Arial" pitchFamily="34" charset="0"/>
                <a:ea typeface="Arial"/>
                <a:cs typeface="Arial" pitchFamily="34" charset="0"/>
              </a:rPr>
              <a:t>’</a:t>
            </a:r>
            <a:r>
              <a:rPr lang="en-US" altLang="ja-JP" sz="1147" dirty="0">
                <a:solidFill>
                  <a:srgbClr val="000000"/>
                </a:solidFill>
                <a:latin typeface="Arial" pitchFamily="34" charset="0"/>
                <a:ea typeface="Arial"/>
                <a:cs typeface="Arial" pitchFamily="34" charset="0"/>
              </a:rPr>
              <a:t>s goal line, if they stand behind any goal the opponents cannot score in it.</a:t>
            </a:r>
          </a:p>
          <a:p>
            <a:pPr defTabSz="857044"/>
            <a:r>
              <a:rPr lang="en-US" altLang="ja-JP" sz="1147" b="1" dirty="0">
                <a:solidFill>
                  <a:srgbClr val="000000"/>
                </a:solidFill>
                <a:latin typeface="Arial" pitchFamily="34" charset="0"/>
                <a:ea typeface="Arial"/>
                <a:cs typeface="Arial" pitchFamily="34" charset="0"/>
              </a:rPr>
              <a:t>V 1: </a:t>
            </a:r>
            <a:r>
              <a:rPr lang="en-US" sz="1147" dirty="0">
                <a:solidFill>
                  <a:srgbClr val="000000"/>
                </a:solidFill>
                <a:latin typeface="Arial" pitchFamily="34" charset="0"/>
                <a:ea typeface="Arial"/>
                <a:cs typeface="Arial" pitchFamily="34" charset="0"/>
              </a:rPr>
              <a:t>End player GK</a:t>
            </a:r>
          </a:p>
          <a:p>
            <a:pPr defTabSz="857044"/>
            <a:endParaRPr lang="en-US" sz="1147" dirty="0">
              <a:solidFill>
                <a:srgbClr val="000000"/>
              </a:solidFill>
              <a:latin typeface="Arial" pitchFamily="34" charset="0"/>
              <a:ea typeface="Arial"/>
              <a:cs typeface="Arial" pitchFamily="34" charset="0"/>
            </a:endParaRPr>
          </a:p>
          <a:p>
            <a:pPr defTabSz="857044"/>
            <a:r>
              <a:rPr lang="en-US" sz="1147" b="1" dirty="0">
                <a:solidFill>
                  <a:srgbClr val="FF0000"/>
                </a:solidFill>
                <a:latin typeface="Arial" pitchFamily="34" charset="0"/>
                <a:ea typeface="Arial"/>
                <a:cs typeface="Arial" pitchFamily="34" charset="0"/>
              </a:rPr>
              <a:t>Make Harder</a:t>
            </a:r>
          </a:p>
          <a:p>
            <a:pPr defTabSz="857044"/>
            <a:r>
              <a:rPr lang="en-US" sz="1147" b="1" dirty="0">
                <a:solidFill>
                  <a:srgbClr val="FF0000"/>
                </a:solidFill>
                <a:latin typeface="Arial" pitchFamily="34" charset="0"/>
                <a:ea typeface="Arial"/>
                <a:cs typeface="Arial" pitchFamily="34" charset="0"/>
              </a:rPr>
              <a:t>V2:  3 v 3 , 4 v 4 End Player both GK &amp; Fastbreak player (Switch with passer).</a:t>
            </a:r>
          </a:p>
          <a:p>
            <a:pPr defTabSz="857044"/>
            <a:endParaRPr lang="en-US" sz="1147" dirty="0">
              <a:solidFill>
                <a:srgbClr val="000000"/>
              </a:solidFill>
              <a:latin typeface="Arial" pitchFamily="34" charset="0"/>
              <a:ea typeface="Arial"/>
              <a:cs typeface="Arial" pitchFamily="34" charset="0"/>
            </a:endParaRPr>
          </a:p>
          <a:p>
            <a:pPr defTabSz="857044"/>
            <a:endParaRPr lang="en-US" sz="1147" b="1" dirty="0">
              <a:solidFill>
                <a:srgbClr val="000000"/>
              </a:solidFill>
              <a:latin typeface="Arial" pitchFamily="34" charset="0"/>
              <a:ea typeface="Arial"/>
              <a:cs typeface="Arial" pitchFamily="34" charset="0"/>
            </a:endParaRPr>
          </a:p>
          <a:p>
            <a:pPr defTabSz="857044"/>
            <a:r>
              <a:rPr lang="en-US" sz="1147" b="1" dirty="0">
                <a:solidFill>
                  <a:srgbClr val="0070C0"/>
                </a:solidFill>
                <a:latin typeface="Arial" pitchFamily="34" charset="0"/>
                <a:ea typeface="Arial"/>
                <a:cs typeface="Arial" pitchFamily="34" charset="0"/>
              </a:rPr>
              <a:t>COACH TIP TOPLAYER</a:t>
            </a:r>
          </a:p>
          <a:p>
            <a:pPr defTabSz="857044"/>
            <a:r>
              <a:rPr lang="en-US" sz="1147" dirty="0">
                <a:solidFill>
                  <a:srgbClr val="0070C0"/>
                </a:solidFill>
                <a:latin typeface="Arial" pitchFamily="34" charset="0"/>
                <a:ea typeface="Arial"/>
                <a:cs typeface="Arial" pitchFamily="34" charset="0"/>
              </a:rPr>
              <a:t>Players with the ball look beyond your opponents to where the Sweeper Keeper is and his movements.</a:t>
            </a:r>
            <a:endParaRPr lang="en-US" sz="1059" dirty="0">
              <a:solidFill>
                <a:srgbClr val="0070C0"/>
              </a:solidFill>
              <a:latin typeface="Arial" pitchFamily="34" charset="0"/>
              <a:ea typeface="Arial"/>
              <a:cs typeface="Arial" pitchFamily="34" charset="0"/>
            </a:endParaRPr>
          </a:p>
          <a:p>
            <a:pPr defTabSz="857044"/>
            <a:endParaRPr lang="en-US" sz="1059" dirty="0">
              <a:solidFill>
                <a:srgbClr val="000000"/>
              </a:solidFill>
              <a:latin typeface="Arial" pitchFamily="34" charset="0"/>
              <a:ea typeface="Arial"/>
              <a:cs typeface="Arial" pitchFamily="34" charset="0"/>
            </a:endParaRPr>
          </a:p>
        </p:txBody>
      </p:sp>
      <p:sp>
        <p:nvSpPr>
          <p:cNvPr id="54275" name="TextBox 4"/>
          <p:cNvSpPr txBox="1">
            <a:spLocks noChangeArrowheads="1"/>
          </p:cNvSpPr>
          <p:nvPr/>
        </p:nvSpPr>
        <p:spPr bwMode="auto">
          <a:xfrm>
            <a:off x="1" y="240966"/>
            <a:ext cx="6857999" cy="825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5701" tIns="42851" rIns="85701" bIns="42851">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sz="2000" b="1" dirty="0">
                <a:solidFill>
                  <a:prstClr val="black"/>
                </a:solidFill>
                <a:latin typeface="Arial" panose="020B0604020202020204" pitchFamily="34" charset="0"/>
                <a:cs typeface="Arial" panose="020B0604020202020204" pitchFamily="34" charset="0"/>
              </a:rPr>
              <a:t>SSG3</a:t>
            </a:r>
          </a:p>
          <a:p>
            <a:pPr algn="ctr"/>
            <a:endParaRPr lang="en-US" sz="2800" b="1" cap="all" dirty="0">
              <a:latin typeface="Arial" charset="0"/>
              <a:ea typeface="+mn-ea"/>
              <a:cs typeface="Arial" charset="0"/>
            </a:endParaRPr>
          </a:p>
        </p:txBody>
      </p:sp>
      <p:pic>
        <p:nvPicPr>
          <p:cNvPr id="8" name="Picture 7" descr="ASC_Session_Image_16-10-2013_10323"/>
          <p:cNvPicPr/>
          <p:nvPr/>
        </p:nvPicPr>
        <p:blipFill>
          <a:blip r:embed="rId3" cstate="email">
            <a:extLst>
              <a:ext uri="{28A0092B-C50C-407E-A947-70E740481C1C}">
                <a14:useLocalDpi xmlns:a14="http://schemas.microsoft.com/office/drawing/2010/main"/>
              </a:ext>
            </a:extLst>
          </a:blip>
          <a:srcRect/>
          <a:stretch>
            <a:fillRect/>
          </a:stretch>
        </p:blipFill>
        <p:spPr bwMode="auto">
          <a:xfrm>
            <a:off x="346872" y="821843"/>
            <a:ext cx="6265963" cy="3853667"/>
          </a:xfrm>
          <a:prstGeom prst="rect">
            <a:avLst/>
          </a:prstGeom>
          <a:noFill/>
          <a:ln w="9525" algn="in">
            <a:solidFill>
              <a:sysClr val="windowText" lastClr="000000">
                <a:lumMod val="0"/>
                <a:lumOff val="0"/>
              </a:sysClr>
            </a:solidFill>
            <a:miter lim="800000"/>
            <a:headEnd/>
            <a:tailEnd/>
          </a:ln>
          <a:effectLst/>
        </p:spPr>
      </p:pic>
      <p:pic>
        <p:nvPicPr>
          <p:cNvPr id="7" name="Picture 6"/>
          <p:cNvPicPr>
            <a:picLocks noChangeAspect="1"/>
          </p:cNvPicPr>
          <p:nvPr/>
        </p:nvPicPr>
        <p:blipFill>
          <a:blip r:embed="rId4"/>
          <a:stretch>
            <a:fillRect/>
          </a:stretch>
        </p:blipFill>
        <p:spPr>
          <a:xfrm>
            <a:off x="2717797" y="8367743"/>
            <a:ext cx="1422400" cy="719347"/>
          </a:xfrm>
          <a:prstGeom prst="rect">
            <a:avLst/>
          </a:prstGeom>
        </p:spPr>
      </p:pic>
    </p:spTree>
    <p:extLst>
      <p:ext uri="{BB962C8B-B14F-4D97-AF65-F5344CB8AC3E}">
        <p14:creationId xmlns:p14="http://schemas.microsoft.com/office/powerpoint/2010/main" val="3363530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356864" y="488645"/>
            <a:ext cx="6144272" cy="1679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6679" tIns="38339" rIns="76679" bIns="38339">
            <a:spAutoFit/>
          </a:bodyPr>
          <a:lstStyle/>
          <a:p>
            <a:endParaRPr lang="en-US" altLang="zh-CN" sz="1588" b="1" i="1" dirty="0">
              <a:latin typeface="Arial"/>
              <a:ea typeface="SimSun" pitchFamily="2" charset="-122"/>
            </a:endParaRPr>
          </a:p>
          <a:p>
            <a:endParaRPr lang="en-US" altLang="zh-CN" sz="1588" b="1" i="1" dirty="0">
              <a:latin typeface="Arial"/>
              <a:ea typeface="SimSun" pitchFamily="2" charset="-122"/>
            </a:endParaRPr>
          </a:p>
          <a:p>
            <a:endParaRPr lang="en-US" altLang="zh-CN" sz="1588" b="1" i="1" dirty="0">
              <a:latin typeface="Arial"/>
              <a:ea typeface="SimSun" pitchFamily="2" charset="-122"/>
            </a:endParaRPr>
          </a:p>
          <a:p>
            <a:endParaRPr lang="en-US" altLang="zh-CN" sz="1588" b="1" i="1" dirty="0">
              <a:latin typeface="Arial"/>
              <a:ea typeface="SimSun" pitchFamily="2" charset="-122"/>
            </a:endParaRPr>
          </a:p>
          <a:p>
            <a:endParaRPr lang="en-US" altLang="zh-CN" sz="1588" dirty="0">
              <a:latin typeface="Arial"/>
              <a:ea typeface="SimSun" pitchFamily="2" charset="-122"/>
            </a:endParaRPr>
          </a:p>
          <a:p>
            <a:endParaRPr lang="en-US" altLang="zh-CN" sz="1235" dirty="0">
              <a:latin typeface="Arial"/>
              <a:ea typeface="SimSun" pitchFamily="2" charset="-122"/>
            </a:endParaRPr>
          </a:p>
          <a:p>
            <a:endParaRPr lang="en-US" altLang="zh-CN" sz="1235" dirty="0">
              <a:latin typeface="Arial"/>
              <a:ea typeface="SimSun" pitchFamily="2" charset="-122"/>
            </a:endParaRPr>
          </a:p>
        </p:txBody>
      </p:sp>
      <p:sp>
        <p:nvSpPr>
          <p:cNvPr id="64516" name="Text Box 3"/>
          <p:cNvSpPr txBox="1">
            <a:spLocks noChangeArrowheads="1"/>
          </p:cNvSpPr>
          <p:nvPr/>
        </p:nvSpPr>
        <p:spPr bwMode="auto">
          <a:xfrm>
            <a:off x="235998" y="4790212"/>
            <a:ext cx="6386004" cy="312987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31144" tIns="31144" rIns="31144" bIns="31144"/>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defTabSz="778635"/>
            <a:r>
              <a:rPr lang="en-US" sz="1147" b="1" dirty="0">
                <a:latin typeface="Arial" panose="020B0604020202020204" pitchFamily="34" charset="0"/>
                <a:ea typeface="Arial"/>
                <a:cs typeface="Arial" panose="020B0604020202020204" pitchFamily="34" charset="0"/>
              </a:rPr>
              <a:t>Purpose: to encourage one touch finishing.</a:t>
            </a:r>
          </a:p>
          <a:p>
            <a:pPr defTabSz="778635"/>
            <a:endParaRPr lang="en-US" sz="1147" b="1" dirty="0">
              <a:latin typeface="Arial" panose="020B0604020202020204" pitchFamily="34" charset="0"/>
              <a:ea typeface="Arial"/>
              <a:cs typeface="Arial" panose="020B0604020202020204" pitchFamily="34" charset="0"/>
            </a:endParaRPr>
          </a:p>
          <a:p>
            <a:pPr defTabSz="778635"/>
            <a:r>
              <a:rPr lang="en-US" sz="1147" b="1" dirty="0">
                <a:latin typeface="Arial" panose="020B0604020202020204" pitchFamily="34" charset="0"/>
                <a:ea typeface="Arial"/>
                <a:cs typeface="Arial" panose="020B0604020202020204" pitchFamily="34" charset="0"/>
              </a:rPr>
              <a:t>SET UP</a:t>
            </a:r>
          </a:p>
          <a:p>
            <a:pPr defTabSz="778635"/>
            <a:r>
              <a:rPr lang="en-US" sz="1147" dirty="0">
                <a:latin typeface="Arial" panose="020B0604020202020204" pitchFamily="34" charset="0"/>
                <a:ea typeface="Arial"/>
                <a:cs typeface="Arial" panose="020B0604020202020204" pitchFamily="34" charset="0"/>
              </a:rPr>
              <a:t>A 30 x 30yd area with 4 small goals on each side.</a:t>
            </a:r>
            <a:endParaRPr lang="en-US" sz="1147" dirty="0">
              <a:solidFill>
                <a:srgbClr val="000000"/>
              </a:solidFill>
              <a:latin typeface="Arial" panose="020B0604020202020204" pitchFamily="34" charset="0"/>
              <a:ea typeface="Arial"/>
              <a:cs typeface="Arial" panose="020B0604020202020204" pitchFamily="34" charset="0"/>
            </a:endParaRPr>
          </a:p>
          <a:p>
            <a:pPr defTabSz="778635"/>
            <a:r>
              <a:rPr lang="en-US" sz="1147" dirty="0">
                <a:latin typeface="Arial" panose="020B0604020202020204" pitchFamily="34" charset="0"/>
                <a:ea typeface="Arial"/>
                <a:cs typeface="Arial" panose="020B0604020202020204" pitchFamily="34" charset="0"/>
              </a:rPr>
              <a:t>Red Team plays E &amp; W and has two players positioned either side of their two small goals.</a:t>
            </a:r>
            <a:endParaRPr lang="en-US" sz="1147" dirty="0">
              <a:solidFill>
                <a:srgbClr val="000000"/>
              </a:solidFill>
              <a:latin typeface="Arial" panose="020B0604020202020204" pitchFamily="34" charset="0"/>
              <a:ea typeface="Arial"/>
              <a:cs typeface="Arial" panose="020B0604020202020204" pitchFamily="34" charset="0"/>
            </a:endParaRPr>
          </a:p>
          <a:p>
            <a:pPr defTabSz="778635"/>
            <a:r>
              <a:rPr lang="en-US" sz="1147" dirty="0">
                <a:latin typeface="Arial" panose="020B0604020202020204" pitchFamily="34" charset="0"/>
                <a:ea typeface="Arial"/>
                <a:cs typeface="Arial" panose="020B0604020202020204" pitchFamily="34" charset="0"/>
              </a:rPr>
              <a:t>Yellow play N &amp; S and also have two players positioned by the side of their two goals.</a:t>
            </a:r>
          </a:p>
          <a:p>
            <a:pPr defTabSz="778635"/>
            <a:endParaRPr lang="en-US" sz="1147" b="1" dirty="0">
              <a:latin typeface="Arial" panose="020B0604020202020204" pitchFamily="34" charset="0"/>
              <a:ea typeface="Arial"/>
              <a:cs typeface="Arial" panose="020B0604020202020204" pitchFamily="34" charset="0"/>
            </a:endParaRPr>
          </a:p>
          <a:p>
            <a:pPr defTabSz="778635"/>
            <a:r>
              <a:rPr lang="en-US" sz="1147" b="1" dirty="0">
                <a:latin typeface="Arial" panose="020B0604020202020204" pitchFamily="34" charset="0"/>
                <a:ea typeface="Arial"/>
                <a:cs typeface="Arial" panose="020B0604020202020204" pitchFamily="34" charset="0"/>
              </a:rPr>
              <a:t>ACTION</a:t>
            </a:r>
            <a:endParaRPr lang="en-US" sz="1147" b="1" dirty="0">
              <a:solidFill>
                <a:srgbClr val="000000"/>
              </a:solidFill>
              <a:latin typeface="Arial" panose="020B0604020202020204" pitchFamily="34" charset="0"/>
              <a:ea typeface="Arial"/>
              <a:cs typeface="Arial" panose="020B0604020202020204" pitchFamily="34" charset="0"/>
            </a:endParaRPr>
          </a:p>
          <a:p>
            <a:pPr defTabSz="778635"/>
            <a:r>
              <a:rPr lang="en-US" sz="1147" dirty="0">
                <a:latin typeface="Arial" panose="020B0604020202020204" pitchFamily="34" charset="0"/>
                <a:ea typeface="Arial"/>
                <a:cs typeface="Arial" panose="020B0604020202020204" pitchFamily="34" charset="0"/>
              </a:rPr>
              <a:t>The perimeter players by the goals only have one touch each time they play the ball and try to set up their team mates to score.Reciever can take up one touch or finish first time.</a:t>
            </a:r>
          </a:p>
          <a:p>
            <a:pPr defTabSz="778635"/>
            <a:endParaRPr lang="en-US" sz="1147" b="1" dirty="0">
              <a:solidFill>
                <a:srgbClr val="FF0000"/>
              </a:solidFill>
              <a:latin typeface="Arial" panose="020B0604020202020204" pitchFamily="34" charset="0"/>
              <a:ea typeface="Arial"/>
              <a:cs typeface="Arial" panose="020B0604020202020204" pitchFamily="34" charset="0"/>
            </a:endParaRPr>
          </a:p>
          <a:p>
            <a:pPr defTabSz="778635"/>
            <a:r>
              <a:rPr lang="en-US" sz="1147" b="1" dirty="0">
                <a:solidFill>
                  <a:srgbClr val="FF0000"/>
                </a:solidFill>
                <a:latin typeface="Arial" panose="020B0604020202020204" pitchFamily="34" charset="0"/>
                <a:ea typeface="Arial"/>
                <a:cs typeface="Arial" panose="020B0604020202020204" pitchFamily="34" charset="0"/>
              </a:rPr>
              <a:t>MAKE HARDER</a:t>
            </a:r>
          </a:p>
          <a:p>
            <a:pPr defTabSz="778635"/>
            <a:r>
              <a:rPr lang="en-US" sz="1147" b="1" dirty="0">
                <a:solidFill>
                  <a:srgbClr val="FF0000"/>
                </a:solidFill>
                <a:latin typeface="Arial" panose="020B0604020202020204" pitchFamily="34" charset="0"/>
                <a:ea typeface="Arial"/>
                <a:cs typeface="Arial" panose="020B0604020202020204" pitchFamily="34" charset="0"/>
              </a:rPr>
              <a:t>V2 Same Game but now only one wall passer at each goal.</a:t>
            </a:r>
          </a:p>
          <a:p>
            <a:pPr defTabSz="778635"/>
            <a:r>
              <a:rPr lang="en-US" sz="1147" b="1" dirty="0">
                <a:solidFill>
                  <a:srgbClr val="FF0000"/>
                </a:solidFill>
                <a:latin typeface="Arial" panose="020B0604020202020204" pitchFamily="34" charset="0"/>
                <a:ea typeface="Arial"/>
                <a:cs typeface="Arial" panose="020B0604020202020204" pitchFamily="34" charset="0"/>
              </a:rPr>
              <a:t>V3 End players start with a ball each; Shooter and end Player switch</a:t>
            </a:r>
          </a:p>
          <a:p>
            <a:pPr defTabSz="778635"/>
            <a:endParaRPr lang="en-US" sz="1147" b="1" dirty="0">
              <a:solidFill>
                <a:srgbClr val="FF0000"/>
              </a:solidFill>
              <a:latin typeface="Arial" panose="020B0604020202020204" pitchFamily="34" charset="0"/>
              <a:ea typeface="Arial"/>
              <a:cs typeface="Arial" panose="020B0604020202020204" pitchFamily="34" charset="0"/>
            </a:endParaRPr>
          </a:p>
          <a:p>
            <a:pPr defTabSz="778635"/>
            <a:r>
              <a:rPr lang="en-US" sz="1200" b="1" dirty="0">
                <a:solidFill>
                  <a:srgbClr val="0070C0"/>
                </a:solidFill>
                <a:latin typeface="Arial"/>
              </a:rPr>
              <a:t>COACH TIP TO PLAYER</a:t>
            </a:r>
          </a:p>
          <a:p>
            <a:pPr defTabSz="778635"/>
            <a:r>
              <a:rPr lang="en-US" sz="1147" dirty="0">
                <a:solidFill>
                  <a:srgbClr val="0070C0"/>
                </a:solidFill>
                <a:latin typeface="Arial" pitchFamily="34" charset="0"/>
                <a:ea typeface="Arial"/>
                <a:cs typeface="Arial" pitchFamily="34" charset="0"/>
              </a:rPr>
              <a:t>The first player to the ball has the advantage of scoring, so focus all the time.</a:t>
            </a:r>
          </a:p>
          <a:p>
            <a:pPr defTabSz="778635"/>
            <a:endParaRPr lang="en-US" sz="1059" dirty="0">
              <a:solidFill>
                <a:srgbClr val="000000"/>
              </a:solidFill>
              <a:latin typeface="Arial" pitchFamily="34" charset="0"/>
              <a:ea typeface="Arial"/>
              <a:cs typeface="Arial" pitchFamily="34"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5998" y="921975"/>
            <a:ext cx="6386004" cy="3709164"/>
          </a:xfrm>
          <a:prstGeom prst="rect">
            <a:avLst/>
          </a:prstGeom>
          <a:ln>
            <a:solidFill>
              <a:srgbClr val="000000"/>
            </a:solidFill>
          </a:ln>
        </p:spPr>
      </p:pic>
      <p:sp>
        <p:nvSpPr>
          <p:cNvPr id="2" name="TextBox 1"/>
          <p:cNvSpPr txBox="1"/>
          <p:nvPr/>
        </p:nvSpPr>
        <p:spPr>
          <a:xfrm>
            <a:off x="2994426" y="230658"/>
            <a:ext cx="869148" cy="400110"/>
          </a:xfrm>
          <a:prstGeom prst="rect">
            <a:avLst/>
          </a:prstGeom>
          <a:noFill/>
        </p:spPr>
        <p:txBody>
          <a:bodyPr wrap="none" rtlCol="0">
            <a:spAutoFit/>
          </a:bodyPr>
          <a:lstStyle/>
          <a:p>
            <a:pPr algn="ctr"/>
            <a:r>
              <a:rPr lang="en-US" sz="2000" b="1" dirty="0">
                <a:solidFill>
                  <a:prstClr val="black"/>
                </a:solidFill>
                <a:latin typeface="Arial" panose="020B0604020202020204" pitchFamily="34" charset="0"/>
                <a:cs typeface="Arial" panose="020B0604020202020204" pitchFamily="34" charset="0"/>
              </a:rPr>
              <a:t>SSG4</a:t>
            </a:r>
          </a:p>
        </p:txBody>
      </p:sp>
      <p:pic>
        <p:nvPicPr>
          <p:cNvPr id="7" name="Picture 6">
            <a:extLst>
              <a:ext uri="{FF2B5EF4-FFF2-40B4-BE49-F238E27FC236}">
                <a16:creationId xmlns:a16="http://schemas.microsoft.com/office/drawing/2014/main" id="{A37B00D5-38C8-44C6-B801-64B3C1EB7ED9}"/>
              </a:ext>
            </a:extLst>
          </p:cNvPr>
          <p:cNvPicPr>
            <a:picLocks noChangeAspect="1"/>
          </p:cNvPicPr>
          <p:nvPr/>
        </p:nvPicPr>
        <p:blipFill>
          <a:blip r:embed="rId3"/>
          <a:stretch>
            <a:fillRect/>
          </a:stretch>
        </p:blipFill>
        <p:spPr>
          <a:xfrm>
            <a:off x="2690112" y="8326330"/>
            <a:ext cx="1422400" cy="719347"/>
          </a:xfrm>
          <a:prstGeom prst="rect">
            <a:avLst/>
          </a:prstGeom>
        </p:spPr>
      </p:pic>
    </p:spTree>
    <p:extLst>
      <p:ext uri="{BB962C8B-B14F-4D97-AF65-F5344CB8AC3E}">
        <p14:creationId xmlns:p14="http://schemas.microsoft.com/office/powerpoint/2010/main" val="227347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905" y="4375817"/>
            <a:ext cx="6466948" cy="3857668"/>
          </a:xfrm>
          <a:prstGeom prst="rect">
            <a:avLst/>
          </a:prstGeom>
          <a:ln>
            <a:solidFill>
              <a:schemeClr val="tx1"/>
            </a:solidFill>
          </a:ln>
        </p:spPr>
        <p:txBody>
          <a:bodyPr wrap="square">
            <a:spAutoFit/>
          </a:bodyPr>
          <a:lstStyle/>
          <a:p>
            <a:pPr defTabSz="844083"/>
            <a:r>
              <a:rPr lang="en-US" sz="1108" b="1" dirty="0">
                <a:latin typeface="Arial" pitchFamily="34" charset="0"/>
                <a:ea typeface="Arial"/>
                <a:cs typeface="Arial" pitchFamily="34" charset="0"/>
              </a:rPr>
              <a:t>Purpose: </a:t>
            </a:r>
            <a:r>
              <a:rPr lang="en-US" sz="1108" dirty="0">
                <a:latin typeface="Arial" pitchFamily="34" charset="0"/>
                <a:ea typeface="Arial"/>
                <a:cs typeface="Arial" pitchFamily="34" charset="0"/>
              </a:rPr>
              <a:t>To improve Fastbreak Attack.</a:t>
            </a:r>
          </a:p>
          <a:p>
            <a:pPr defTabSz="844083"/>
            <a:endParaRPr lang="en-US" sz="1108" b="1" dirty="0">
              <a:latin typeface="Arial" pitchFamily="34" charset="0"/>
              <a:ea typeface="Arial"/>
              <a:cs typeface="Arial" pitchFamily="34" charset="0"/>
            </a:endParaRPr>
          </a:p>
          <a:p>
            <a:pPr defTabSz="844083"/>
            <a:r>
              <a:rPr lang="en-US" sz="1108" b="1" dirty="0">
                <a:latin typeface="Arial" pitchFamily="34" charset="0"/>
                <a:ea typeface="Arial"/>
                <a:cs typeface="Arial" pitchFamily="34" charset="0"/>
              </a:rPr>
              <a:t>SET UP</a:t>
            </a:r>
            <a:endParaRPr lang="en-US" sz="1108" b="1" dirty="0">
              <a:solidFill>
                <a:srgbClr val="000000"/>
              </a:solidFill>
              <a:latin typeface="Arial" pitchFamily="34" charset="0"/>
              <a:ea typeface="Arial"/>
              <a:cs typeface="Arial" pitchFamily="34" charset="0"/>
            </a:endParaRPr>
          </a:p>
          <a:p>
            <a:pPr defTabSz="844083"/>
            <a:r>
              <a:rPr lang="en-US" sz="1108" b="1" dirty="0">
                <a:solidFill>
                  <a:srgbClr val="000000"/>
                </a:solidFill>
                <a:latin typeface="Arial" pitchFamily="34" charset="0"/>
                <a:ea typeface="Arial"/>
                <a:cs typeface="Arial" pitchFamily="34" charset="0"/>
              </a:rPr>
              <a:t>A</a:t>
            </a:r>
            <a:r>
              <a:rPr lang="en-US" sz="1108" dirty="0">
                <a:latin typeface="Arial" pitchFamily="34" charset="0"/>
                <a:ea typeface="Arial"/>
                <a:cs typeface="Arial" pitchFamily="34" charset="0"/>
              </a:rPr>
              <a:t> 40 x 30 area with two 5yd passing zones at each end of the 40yd length.</a:t>
            </a:r>
          </a:p>
          <a:p>
            <a:pPr defTabSz="844083"/>
            <a:r>
              <a:rPr lang="en-US" sz="1108" dirty="0">
                <a:latin typeface="Arial" pitchFamily="34" charset="0"/>
                <a:ea typeface="Arial"/>
                <a:cs typeface="Arial" pitchFamily="34" charset="0"/>
              </a:rPr>
              <a:t>Teams of 6 or 7 players. </a:t>
            </a:r>
          </a:p>
          <a:p>
            <a:pPr defTabSz="844083"/>
            <a:endParaRPr lang="en-US" sz="1108" b="1" dirty="0">
              <a:latin typeface="Arial" pitchFamily="34" charset="0"/>
              <a:ea typeface="Arial"/>
              <a:cs typeface="Arial" pitchFamily="34" charset="0"/>
            </a:endParaRPr>
          </a:p>
          <a:p>
            <a:pPr defTabSz="844083"/>
            <a:r>
              <a:rPr lang="en-US" sz="1108" b="1" dirty="0">
                <a:latin typeface="Arial" pitchFamily="34" charset="0"/>
                <a:ea typeface="Arial"/>
                <a:cs typeface="Arial" pitchFamily="34" charset="0"/>
              </a:rPr>
              <a:t>ACTION</a:t>
            </a:r>
          </a:p>
          <a:p>
            <a:pPr defTabSz="844083"/>
            <a:r>
              <a:rPr lang="en-US" sz="1108" dirty="0">
                <a:latin typeface="Arial" pitchFamily="34" charset="0"/>
                <a:ea typeface="Arial"/>
                <a:cs typeface="Arial" pitchFamily="34" charset="0"/>
              </a:rPr>
              <a:t>Teams have one player in each of the passing zones and the rest play 3 v 3,4v4 in the middle 30 x 30yd zone.</a:t>
            </a:r>
          </a:p>
          <a:p>
            <a:pPr defTabSz="844083"/>
            <a:r>
              <a:rPr lang="en-US" sz="1108" dirty="0">
                <a:solidFill>
                  <a:srgbClr val="000000"/>
                </a:solidFill>
                <a:latin typeface="Arial" pitchFamily="34" charset="0"/>
                <a:ea typeface="Arial"/>
                <a:cs typeface="Arial" pitchFamily="34" charset="0"/>
              </a:rPr>
              <a:t>The Middle players combine and try to pass to end zone player and switch with that player and the released player tries to take the ball or combine with team mates to release teammate in opposite passing zone.</a:t>
            </a:r>
          </a:p>
          <a:p>
            <a:pPr defTabSz="844083"/>
            <a:r>
              <a:rPr lang="en-US" sz="1108" dirty="0">
                <a:solidFill>
                  <a:srgbClr val="000000"/>
                </a:solidFill>
                <a:latin typeface="Arial" pitchFamily="34" charset="0"/>
                <a:ea typeface="Arial"/>
                <a:cs typeface="Arial" pitchFamily="34" charset="0"/>
              </a:rPr>
              <a:t>Balls going out of play go to the pressing team.</a:t>
            </a:r>
          </a:p>
          <a:p>
            <a:pPr defTabSz="844083"/>
            <a:endParaRPr lang="en-US" sz="1108" dirty="0">
              <a:solidFill>
                <a:srgbClr val="000000"/>
              </a:solidFill>
              <a:latin typeface="Arial" pitchFamily="34" charset="0"/>
              <a:ea typeface="Arial"/>
              <a:cs typeface="Arial" pitchFamily="34" charset="0"/>
            </a:endParaRPr>
          </a:p>
          <a:p>
            <a:pPr defTabSz="844083"/>
            <a:r>
              <a:rPr lang="en-US" sz="1108" b="1" dirty="0">
                <a:solidFill>
                  <a:srgbClr val="FF0000"/>
                </a:solidFill>
                <a:latin typeface="Arial" pitchFamily="34" charset="0"/>
                <a:ea typeface="Arial"/>
                <a:cs typeface="Arial" pitchFamily="34" charset="0"/>
              </a:rPr>
              <a:t>MAKE HARDER</a:t>
            </a:r>
          </a:p>
          <a:p>
            <a:pPr defTabSz="844083"/>
            <a:r>
              <a:rPr lang="en-US" sz="1108" b="1" dirty="0">
                <a:solidFill>
                  <a:srgbClr val="FF0000"/>
                </a:solidFill>
                <a:latin typeface="Arial" pitchFamily="34" charset="0"/>
                <a:ea typeface="Arial"/>
                <a:cs typeface="Arial" pitchFamily="34" charset="0"/>
              </a:rPr>
              <a:t>The two end player now become defender, when opponent has ball they defend the first line to cut out passes to the other player in the zone who goes to back line to receive from the team in possession</a:t>
            </a:r>
          </a:p>
          <a:p>
            <a:pPr defTabSz="844083"/>
            <a:endParaRPr lang="en-US" sz="1108" b="1" dirty="0">
              <a:latin typeface="Arial" pitchFamily="34" charset="0"/>
              <a:ea typeface="Arial"/>
              <a:cs typeface="Arial" pitchFamily="34" charset="0"/>
            </a:endParaRPr>
          </a:p>
          <a:p>
            <a:pPr defTabSz="844083"/>
            <a:r>
              <a:rPr lang="en-US" sz="1200" b="1" dirty="0">
                <a:solidFill>
                  <a:srgbClr val="0070C0"/>
                </a:solidFill>
                <a:latin typeface="Arial"/>
              </a:rPr>
              <a:t>COACH TIP TO PLAYER</a:t>
            </a:r>
          </a:p>
          <a:p>
            <a:pPr defTabSz="844083"/>
            <a:r>
              <a:rPr lang="en-US" sz="1108" dirty="0">
                <a:solidFill>
                  <a:srgbClr val="0070C0"/>
                </a:solidFill>
                <a:latin typeface="Arial" pitchFamily="34" charset="0"/>
                <a:ea typeface="Arial"/>
                <a:cs typeface="Arial" pitchFamily="34" charset="0"/>
              </a:rPr>
              <a:t>Look for the forward pass, but if it is not on, be patient and keep possession and probe for an opportunity for a Killer pass</a:t>
            </a:r>
            <a:r>
              <a:rPr lang="en-US" sz="1108" dirty="0">
                <a:latin typeface="Arial" pitchFamily="34" charset="0"/>
                <a:ea typeface="Arial"/>
                <a:cs typeface="Arial" pitchFamily="34" charset="0"/>
              </a:rPr>
              <a:t>.</a:t>
            </a:r>
          </a:p>
        </p:txBody>
      </p:sp>
      <p:pic>
        <p:nvPicPr>
          <p:cNvPr id="9" name="Picture 8" descr="C:\Documents and Settings\Charlie Cooke\My Documents\ASC_Session_Image_14-6-2013_133151.png"/>
          <p:cNvPicPr/>
          <p:nvPr/>
        </p:nvPicPr>
        <p:blipFill>
          <a:blip r:embed="rId2">
            <a:extLst>
              <a:ext uri="{28A0092B-C50C-407E-A947-70E740481C1C}">
                <a14:useLocalDpi xmlns:a14="http://schemas.microsoft.com/office/drawing/2010/main" val="0"/>
              </a:ext>
            </a:extLst>
          </a:blip>
          <a:srcRect/>
          <a:stretch>
            <a:fillRect/>
          </a:stretch>
        </p:blipFill>
        <p:spPr bwMode="auto">
          <a:xfrm>
            <a:off x="251905" y="742268"/>
            <a:ext cx="6466947" cy="3540705"/>
          </a:xfrm>
          <a:prstGeom prst="rect">
            <a:avLst/>
          </a:prstGeom>
          <a:noFill/>
          <a:ln>
            <a:solidFill>
              <a:sysClr val="windowText" lastClr="000000"/>
            </a:solidFill>
          </a:ln>
        </p:spPr>
      </p:pic>
      <p:sp>
        <p:nvSpPr>
          <p:cNvPr id="2" name="TextBox 1"/>
          <p:cNvSpPr txBox="1"/>
          <p:nvPr/>
        </p:nvSpPr>
        <p:spPr>
          <a:xfrm>
            <a:off x="2994425" y="185370"/>
            <a:ext cx="869149" cy="400110"/>
          </a:xfrm>
          <a:prstGeom prst="rect">
            <a:avLst/>
          </a:prstGeom>
          <a:noFill/>
        </p:spPr>
        <p:txBody>
          <a:bodyPr wrap="none" rtlCol="0">
            <a:spAutoFit/>
          </a:bodyPr>
          <a:lstStyle/>
          <a:p>
            <a:pPr algn="ctr"/>
            <a:r>
              <a:rPr lang="en-US" sz="2000" b="1" dirty="0">
                <a:solidFill>
                  <a:prstClr val="black"/>
                </a:solidFill>
                <a:latin typeface="Arial" panose="020B0604020202020204" pitchFamily="34" charset="0"/>
                <a:cs typeface="Arial" panose="020B0604020202020204" pitchFamily="34" charset="0"/>
              </a:rPr>
              <a:t>SSG5</a:t>
            </a:r>
            <a:endParaRPr lang="en-US" sz="2800" b="1" cap="all" dirty="0">
              <a:latin typeface="Arial" charset="0"/>
              <a:cs typeface="Arial" charset="0"/>
            </a:endParaRPr>
          </a:p>
        </p:txBody>
      </p:sp>
      <p:pic>
        <p:nvPicPr>
          <p:cNvPr id="7" name="Picture 6">
            <a:extLst>
              <a:ext uri="{FF2B5EF4-FFF2-40B4-BE49-F238E27FC236}">
                <a16:creationId xmlns:a16="http://schemas.microsoft.com/office/drawing/2014/main" id="{3CB210BF-194C-4F8E-8569-0AD068FD306C}"/>
              </a:ext>
            </a:extLst>
          </p:cNvPr>
          <p:cNvPicPr>
            <a:picLocks noChangeAspect="1"/>
          </p:cNvPicPr>
          <p:nvPr/>
        </p:nvPicPr>
        <p:blipFill>
          <a:blip r:embed="rId3"/>
          <a:stretch>
            <a:fillRect/>
          </a:stretch>
        </p:blipFill>
        <p:spPr>
          <a:xfrm>
            <a:off x="2774178" y="8326330"/>
            <a:ext cx="1422400" cy="719347"/>
          </a:xfrm>
          <a:prstGeom prst="rect">
            <a:avLst/>
          </a:prstGeom>
        </p:spPr>
      </p:pic>
    </p:spTree>
    <p:extLst>
      <p:ext uri="{BB962C8B-B14F-4D97-AF65-F5344CB8AC3E}">
        <p14:creationId xmlns:p14="http://schemas.microsoft.com/office/powerpoint/2010/main" val="95379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Charlie Cooke\My Documents\ASC_Session_Image_17-6-2013_95414.png"/>
          <p:cNvPicPr/>
          <p:nvPr/>
        </p:nvPicPr>
        <p:blipFill>
          <a:blip r:embed="rId3">
            <a:extLst>
              <a:ext uri="{28A0092B-C50C-407E-A947-70E740481C1C}">
                <a14:useLocalDpi xmlns:a14="http://schemas.microsoft.com/office/drawing/2010/main" val="0"/>
              </a:ext>
            </a:extLst>
          </a:blip>
          <a:srcRect/>
          <a:stretch>
            <a:fillRect/>
          </a:stretch>
        </p:blipFill>
        <p:spPr bwMode="auto">
          <a:xfrm>
            <a:off x="373107" y="757514"/>
            <a:ext cx="6292736" cy="3968017"/>
          </a:xfrm>
          <a:prstGeom prst="rect">
            <a:avLst/>
          </a:prstGeom>
          <a:noFill/>
          <a:ln>
            <a:solidFill>
              <a:schemeClr val="tx1"/>
            </a:solidFill>
          </a:ln>
        </p:spPr>
      </p:pic>
      <p:sp>
        <p:nvSpPr>
          <p:cNvPr id="4" name="TextBox 3"/>
          <p:cNvSpPr txBox="1"/>
          <p:nvPr/>
        </p:nvSpPr>
        <p:spPr>
          <a:xfrm>
            <a:off x="373107" y="4917798"/>
            <a:ext cx="6292736" cy="3216265"/>
          </a:xfrm>
          <a:prstGeom prst="rect">
            <a:avLst/>
          </a:prstGeom>
          <a:noFill/>
          <a:ln>
            <a:solidFill>
              <a:schemeClr val="tx1"/>
            </a:solidFill>
          </a:ln>
        </p:spPr>
        <p:txBody>
          <a:bodyPr wrap="square" rtlCol="0">
            <a:spAutoFit/>
          </a:bodyPr>
          <a:lstStyle/>
          <a:p>
            <a:pPr lvl="0" defTabSz="914400"/>
            <a:endParaRPr lang="en-US" sz="1200" b="1" dirty="0">
              <a:latin typeface="Arial" pitchFamily="34" charset="0"/>
              <a:cs typeface="Arial" pitchFamily="34" charset="0"/>
            </a:endParaRPr>
          </a:p>
          <a:p>
            <a:pPr lvl="0" defTabSz="914400"/>
            <a:r>
              <a:rPr lang="en-US" sz="1200" b="1" dirty="0">
                <a:latin typeface="Arial" pitchFamily="34" charset="0"/>
                <a:cs typeface="Arial" pitchFamily="34" charset="0"/>
              </a:rPr>
              <a:t>Purpose: To improve decision making and the Killer Pass.</a:t>
            </a:r>
          </a:p>
          <a:p>
            <a:pPr lvl="0" defTabSz="914400"/>
            <a:endParaRPr lang="en-US" sz="1200" b="1" dirty="0">
              <a:latin typeface="Arial" pitchFamily="34" charset="0"/>
              <a:cs typeface="Arial" pitchFamily="34" charset="0"/>
            </a:endParaRPr>
          </a:p>
          <a:p>
            <a:pPr lvl="0" defTabSz="914400"/>
            <a:r>
              <a:rPr lang="en-US" sz="1200" b="1" dirty="0">
                <a:latin typeface="Arial" pitchFamily="34" charset="0"/>
                <a:cs typeface="Arial" pitchFamily="34" charset="0"/>
              </a:rPr>
              <a:t>SET UP</a:t>
            </a:r>
          </a:p>
          <a:p>
            <a:pPr lvl="0" defTabSz="914400"/>
            <a:r>
              <a:rPr lang="en-US" sz="1200" dirty="0">
                <a:solidFill>
                  <a:srgbClr val="000000"/>
                </a:solidFill>
                <a:latin typeface="Arial" pitchFamily="34" charset="0"/>
                <a:ea typeface="Arial"/>
                <a:cs typeface="Arial" pitchFamily="34" charset="0"/>
              </a:rPr>
              <a:t>A </a:t>
            </a:r>
            <a:r>
              <a:rPr lang="en-US" sz="1200" dirty="0">
                <a:latin typeface="Arial" pitchFamily="34" charset="0"/>
                <a:ea typeface="Arial"/>
                <a:cs typeface="Arial" pitchFamily="34" charset="0"/>
              </a:rPr>
              <a:t>40 x 30 area with 4 8 yard boxes marked by cones in each corner. </a:t>
            </a:r>
          </a:p>
          <a:p>
            <a:pPr lvl="0" defTabSz="914400"/>
            <a:endParaRPr lang="en-US" sz="1200" b="1" dirty="0">
              <a:latin typeface="Arial" pitchFamily="34" charset="0"/>
              <a:ea typeface="Arial"/>
              <a:cs typeface="Arial" pitchFamily="34" charset="0"/>
            </a:endParaRPr>
          </a:p>
          <a:p>
            <a:pPr lvl="0" defTabSz="914400"/>
            <a:r>
              <a:rPr lang="en-US" sz="1200" b="1" dirty="0">
                <a:latin typeface="Arial" pitchFamily="34" charset="0"/>
                <a:ea typeface="Arial"/>
                <a:cs typeface="Arial" pitchFamily="34" charset="0"/>
              </a:rPr>
              <a:t>ACTION</a:t>
            </a:r>
          </a:p>
          <a:p>
            <a:pPr lvl="0" defTabSz="914400"/>
            <a:r>
              <a:rPr lang="en-US" sz="1200" dirty="0">
                <a:latin typeface="Arial" pitchFamily="34" charset="0"/>
                <a:ea typeface="Arial"/>
                <a:cs typeface="Arial" pitchFamily="34" charset="0"/>
              </a:rPr>
              <a:t>Teams play 4v4 or 5 v 5 and try to pass into one of the corner boxes for a team mate to run onto. Opponents cannot enter the box the ball is passed to</a:t>
            </a:r>
            <a:r>
              <a:rPr lang="en-US" sz="1200" b="1" dirty="0">
                <a:latin typeface="Arial" pitchFamily="34" charset="0"/>
                <a:ea typeface="Arial"/>
                <a:cs typeface="Arial" pitchFamily="34" charset="0"/>
              </a:rPr>
              <a:t>.</a:t>
            </a:r>
          </a:p>
          <a:p>
            <a:pPr lvl="0" defTabSz="914400"/>
            <a:endParaRPr lang="en-US" sz="1200" b="1" cap="all" dirty="0">
              <a:solidFill>
                <a:srgbClr val="000000"/>
              </a:solidFill>
              <a:latin typeface="Arial" pitchFamily="34" charset="0"/>
              <a:ea typeface="Arial"/>
              <a:cs typeface="Arial" pitchFamily="34" charset="0"/>
            </a:endParaRPr>
          </a:p>
          <a:p>
            <a:pPr lvl="0" defTabSz="914400"/>
            <a:r>
              <a:rPr lang="en-US" sz="1200" b="1" cap="all" dirty="0">
                <a:solidFill>
                  <a:srgbClr val="FF0000"/>
                </a:solidFill>
                <a:latin typeface="Arial" pitchFamily="34" charset="0"/>
                <a:ea typeface="Arial"/>
                <a:cs typeface="Arial" pitchFamily="34" charset="0"/>
              </a:rPr>
              <a:t>Make Harder</a:t>
            </a:r>
          </a:p>
          <a:p>
            <a:pPr lvl="0" defTabSz="914400"/>
            <a:r>
              <a:rPr lang="en-US" sz="1200" dirty="0">
                <a:solidFill>
                  <a:srgbClr val="FF0000"/>
                </a:solidFill>
                <a:latin typeface="Arial" pitchFamily="34" charset="0"/>
                <a:ea typeface="Arial"/>
                <a:cs typeface="Arial" pitchFamily="34" charset="0"/>
              </a:rPr>
              <a:t>Player in box must play a first touch pass to any teammate.</a:t>
            </a:r>
          </a:p>
          <a:p>
            <a:pPr lvl="0" defTabSz="914400"/>
            <a:endParaRPr lang="en-US" sz="1200" b="1" dirty="0">
              <a:latin typeface="Arial" pitchFamily="34" charset="0"/>
              <a:ea typeface="Arial"/>
              <a:cs typeface="Arial" pitchFamily="34" charset="0"/>
            </a:endParaRPr>
          </a:p>
          <a:p>
            <a:pPr lvl="0"/>
            <a:r>
              <a:rPr lang="en-US" sz="1200" b="1" dirty="0">
                <a:solidFill>
                  <a:srgbClr val="0070C0"/>
                </a:solidFill>
                <a:latin typeface="Arial"/>
              </a:rPr>
              <a:t>COACH TIP TO PLAYER</a:t>
            </a:r>
          </a:p>
          <a:p>
            <a:pPr lvl="0"/>
            <a:r>
              <a:rPr lang="en-US" sz="1200" dirty="0">
                <a:solidFill>
                  <a:srgbClr val="0070C0"/>
                </a:solidFill>
                <a:latin typeface="Arial" pitchFamily="34" charset="0"/>
                <a:ea typeface="Arial"/>
                <a:cs typeface="Arial" pitchFamily="34" charset="0"/>
              </a:rPr>
              <a:t>Don’t force things. Be patient, try to keep possession and probe for a good opening for a Killer Pass.</a:t>
            </a:r>
          </a:p>
          <a:p>
            <a:pPr lvl="0" defTabSz="914400"/>
            <a:endParaRPr lang="en-US" sz="1100" dirty="0">
              <a:latin typeface="Arial" pitchFamily="34" charset="0"/>
              <a:ea typeface="Arial"/>
              <a:cs typeface="Arial" pitchFamily="34" charset="0"/>
            </a:endParaRPr>
          </a:p>
        </p:txBody>
      </p:sp>
      <p:sp>
        <p:nvSpPr>
          <p:cNvPr id="5" name="TextBox 4"/>
          <p:cNvSpPr txBox="1"/>
          <p:nvPr/>
        </p:nvSpPr>
        <p:spPr>
          <a:xfrm>
            <a:off x="2918708" y="216337"/>
            <a:ext cx="939680" cy="400110"/>
          </a:xfrm>
          <a:prstGeom prst="rect">
            <a:avLst/>
          </a:prstGeom>
          <a:noFill/>
        </p:spPr>
        <p:txBody>
          <a:bodyPr wrap="none" rtlCol="0">
            <a:spAutoFit/>
          </a:bodyPr>
          <a:lstStyle/>
          <a:p>
            <a:pPr algn="ctr"/>
            <a:r>
              <a:rPr lang="en-US" sz="2000" b="1" dirty="0">
                <a:solidFill>
                  <a:srgbClr val="000000"/>
                </a:solidFill>
                <a:latin typeface="Arial" pitchFamily="34" charset="0"/>
                <a:cs typeface="Arial" pitchFamily="34" charset="0"/>
              </a:rPr>
              <a:t> </a:t>
            </a:r>
            <a:r>
              <a:rPr lang="en-US" sz="2000" b="1" dirty="0">
                <a:solidFill>
                  <a:prstClr val="black"/>
                </a:solidFill>
                <a:latin typeface="Arial" panose="020B0604020202020204" pitchFamily="34" charset="0"/>
                <a:cs typeface="Arial" panose="020B0604020202020204" pitchFamily="34" charset="0"/>
              </a:rPr>
              <a:t>SSG6</a:t>
            </a:r>
            <a:endParaRPr lang="en-US" sz="2000" b="1" cap="all" dirty="0">
              <a:latin typeface="Arial" pitchFamily="34" charset="0"/>
              <a:cs typeface="Arial" pitchFamily="34" charset="0"/>
            </a:endParaRPr>
          </a:p>
        </p:txBody>
      </p:sp>
      <p:pic>
        <p:nvPicPr>
          <p:cNvPr id="6" name="Picture 5">
            <a:extLst>
              <a:ext uri="{FF2B5EF4-FFF2-40B4-BE49-F238E27FC236}">
                <a16:creationId xmlns:a16="http://schemas.microsoft.com/office/drawing/2014/main" id="{45F26303-9734-498A-86CE-6F52C40BB5D7}"/>
              </a:ext>
            </a:extLst>
          </p:cNvPr>
          <p:cNvPicPr>
            <a:picLocks noChangeAspect="1"/>
          </p:cNvPicPr>
          <p:nvPr/>
        </p:nvPicPr>
        <p:blipFill>
          <a:blip r:embed="rId4"/>
          <a:stretch>
            <a:fillRect/>
          </a:stretch>
        </p:blipFill>
        <p:spPr>
          <a:xfrm>
            <a:off x="2690112" y="8326330"/>
            <a:ext cx="1422400" cy="719347"/>
          </a:xfrm>
          <a:prstGeom prst="rect">
            <a:avLst/>
          </a:prstGeom>
        </p:spPr>
      </p:pic>
    </p:spTree>
    <p:extLst>
      <p:ext uri="{BB962C8B-B14F-4D97-AF65-F5344CB8AC3E}">
        <p14:creationId xmlns:p14="http://schemas.microsoft.com/office/powerpoint/2010/main" val="4277913315"/>
      </p:ext>
    </p:extLst>
  </p:cSld>
  <p:clrMapOvr>
    <a:masterClrMapping/>
  </p:clrMapOvr>
  <mc:AlternateContent xmlns:mc="http://schemas.openxmlformats.org/markup-compatibility/2006" xmlns:p14="http://schemas.microsoft.com/office/powerpoint/2010/main">
    <mc:Choice Requires="p14">
      <p:transition spd="slow" p14:dur="2000" advTm="25230"/>
    </mc:Choice>
    <mc:Fallback xmlns="">
      <p:transition spd="slow" advTm="25230"/>
    </mc:Fallback>
  </mc:AlternateContent>
  <p:extLst>
    <p:ext uri="{E180D4A7-C9FB-4DFB-919C-405C955672EB}">
      <p14:showEvtLst xmlns:p14="http://schemas.microsoft.com/office/powerpoint/2010/main">
        <p14:playEvt time="14044" objId="2"/>
        <p14:triggerEvt type="onClick" time="14044" objId="2"/>
        <p14:stopEvt time="25230"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8537" y="4475807"/>
            <a:ext cx="6440559" cy="3647152"/>
          </a:xfrm>
          <a:prstGeom prst="rect">
            <a:avLst/>
          </a:prstGeom>
          <a:ln>
            <a:solidFill>
              <a:srgbClr val="000000"/>
            </a:solidFill>
          </a:ln>
        </p:spPr>
        <p:txBody>
          <a:bodyPr wrap="square">
            <a:spAutoFit/>
          </a:bodyPr>
          <a:lstStyle/>
          <a:p>
            <a:r>
              <a:rPr lang="en-US" sz="1100" b="1" dirty="0">
                <a:latin typeface="Arial"/>
              </a:rPr>
              <a:t>Purpose: </a:t>
            </a:r>
            <a:r>
              <a:rPr lang="en-US" sz="1100" dirty="0">
                <a:latin typeface="Arial"/>
              </a:rPr>
              <a:t>To Improve both attacking &amp; Defending Turnovers.</a:t>
            </a:r>
          </a:p>
          <a:p>
            <a:endParaRPr lang="en-US" sz="1100" b="1" dirty="0">
              <a:latin typeface="Arial"/>
            </a:endParaRPr>
          </a:p>
          <a:p>
            <a:r>
              <a:rPr lang="en-US" sz="1100" b="1" dirty="0">
                <a:latin typeface="Arial"/>
              </a:rPr>
              <a:t>SET UP</a:t>
            </a:r>
          </a:p>
          <a:p>
            <a:r>
              <a:rPr lang="en-US" sz="1100" dirty="0">
                <a:latin typeface="Arial"/>
              </a:rPr>
              <a:t>A 30x30yd field with 4 small goals on each side with a 4 yd cone gates 2yds in front of them.</a:t>
            </a:r>
            <a:endParaRPr lang="en-GB" sz="1100" dirty="0">
              <a:latin typeface="Arial"/>
            </a:endParaRPr>
          </a:p>
          <a:p>
            <a:r>
              <a:rPr lang="en-US" sz="1100" dirty="0">
                <a:latin typeface="Arial"/>
              </a:rPr>
              <a:t>The Coach with a supply of balls.</a:t>
            </a:r>
          </a:p>
          <a:p>
            <a:endParaRPr lang="en-US" sz="1100" b="1" dirty="0">
              <a:latin typeface="Arial"/>
            </a:endParaRPr>
          </a:p>
          <a:p>
            <a:r>
              <a:rPr lang="en-US" sz="1100" b="1" dirty="0">
                <a:latin typeface="Arial"/>
              </a:rPr>
              <a:t>ACTION</a:t>
            </a:r>
          </a:p>
          <a:p>
            <a:r>
              <a:rPr lang="en-GB" sz="1100" dirty="0">
                <a:latin typeface="Arial"/>
              </a:rPr>
              <a:t>Teams play 3v3 - 6v6 according to the players’ abilities.</a:t>
            </a:r>
          </a:p>
          <a:p>
            <a:r>
              <a:rPr lang="en-GB" sz="1100" dirty="0">
                <a:latin typeface="Arial"/>
              </a:rPr>
              <a:t>Teams can only score by passing through the gate in front of any goal for a team mate to finish 1 touch.</a:t>
            </a:r>
          </a:p>
          <a:p>
            <a:r>
              <a:rPr lang="en-US" sz="1100" dirty="0">
                <a:latin typeface="Arial"/>
              </a:rPr>
              <a:t>If the ball goes out of play the coach supplies a new ball to the pressing team</a:t>
            </a:r>
            <a:r>
              <a:rPr lang="en-US" sz="1100" b="1" dirty="0">
                <a:latin typeface="Arial"/>
              </a:rPr>
              <a:t>.</a:t>
            </a:r>
          </a:p>
          <a:p>
            <a:endParaRPr lang="en-US" sz="1100" b="1" dirty="0">
              <a:latin typeface="Arial"/>
            </a:endParaRPr>
          </a:p>
          <a:p>
            <a:r>
              <a:rPr lang="en-US" sz="1100" b="1" dirty="0">
                <a:solidFill>
                  <a:srgbClr val="FF0000"/>
                </a:solidFill>
                <a:latin typeface="Arial"/>
              </a:rPr>
              <a:t>MAKE HARDER</a:t>
            </a:r>
          </a:p>
          <a:p>
            <a:r>
              <a:rPr lang="en-US" sz="1100" b="1" dirty="0">
                <a:solidFill>
                  <a:srgbClr val="FF0000"/>
                </a:solidFill>
                <a:latin typeface="Arial"/>
              </a:rPr>
              <a:t>3 point goals are awarded for goals scored from  a pass through a gate for 1. A 1 touch volley or 2. a.header from pass through a gate.</a:t>
            </a:r>
          </a:p>
          <a:p>
            <a:r>
              <a:rPr lang="en-US" sz="1100" b="1" dirty="0">
                <a:solidFill>
                  <a:srgbClr val="FF0000"/>
                </a:solidFill>
                <a:latin typeface="Arial"/>
              </a:rPr>
              <a:t>6 points awarded for 1. A diving header (at the coach’s judgment ) or 2. A a second header from a team mate to another team mate to score. </a:t>
            </a:r>
          </a:p>
          <a:p>
            <a:endParaRPr lang="en-US" sz="1100" b="1" dirty="0">
              <a:solidFill>
                <a:srgbClr val="FF0000"/>
              </a:solidFill>
              <a:latin typeface="Arial"/>
            </a:endParaRPr>
          </a:p>
          <a:p>
            <a:r>
              <a:rPr lang="en-US" sz="1100" b="1" dirty="0">
                <a:solidFill>
                  <a:srgbClr val="0070C0"/>
                </a:solidFill>
                <a:latin typeface="Arial"/>
              </a:rPr>
              <a:t>COACH TIP TO PLAYER </a:t>
            </a:r>
          </a:p>
          <a:p>
            <a:r>
              <a:rPr lang="en-US" sz="1100" dirty="0">
                <a:solidFill>
                  <a:srgbClr val="0070C0"/>
                </a:solidFill>
                <a:latin typeface="Arial"/>
              </a:rPr>
              <a:t>Encourage players not on the ball to look for scoring positions at gates.</a:t>
            </a:r>
          </a:p>
          <a:p>
            <a:endParaRPr lang="en-GB" sz="1100" b="1" dirty="0">
              <a:solidFill>
                <a:srgbClr val="FF0000"/>
              </a:solidFill>
              <a:latin typeface="Arial"/>
            </a:endParaRPr>
          </a:p>
        </p:txBody>
      </p:sp>
      <p:sp>
        <p:nvSpPr>
          <p:cNvPr id="5" name="TextBox 4"/>
          <p:cNvSpPr txBox="1"/>
          <p:nvPr/>
        </p:nvSpPr>
        <p:spPr>
          <a:xfrm>
            <a:off x="38594" y="114988"/>
            <a:ext cx="6780811" cy="1138773"/>
          </a:xfrm>
          <a:prstGeom prst="rect">
            <a:avLst/>
          </a:prstGeom>
          <a:noFill/>
        </p:spPr>
        <p:txBody>
          <a:bodyPr wrap="square" rtlCol="0">
            <a:spAutoFit/>
          </a:bodyPr>
          <a:lstStyle/>
          <a:p>
            <a:pPr algn="ctr"/>
            <a:r>
              <a:rPr lang="en-US" sz="2000" b="1" dirty="0">
                <a:solidFill>
                  <a:prstClr val="black"/>
                </a:solidFill>
                <a:latin typeface="Arial" panose="020B0604020202020204" pitchFamily="34" charset="0"/>
                <a:cs typeface="Arial" panose="020B0604020202020204" pitchFamily="34" charset="0"/>
              </a:rPr>
              <a:t>SSG7</a:t>
            </a:r>
          </a:p>
          <a:p>
            <a:pPr algn="ctr"/>
            <a:endParaRPr lang="en-US" sz="2400" b="1" cap="all" dirty="0">
              <a:latin typeface="Arial" charset="0"/>
              <a:cs typeface="Arial" charset="0"/>
            </a:endParaRPr>
          </a:p>
          <a:p>
            <a:pPr algn="ctr"/>
            <a:endParaRPr kumimoji="1" lang="en-US" sz="2400" b="1" i="1" cap="all" dirty="0">
              <a:solidFill>
                <a:prstClr val="black"/>
              </a:solidFill>
              <a:latin typeface="Franklin Gothic Heavy" charset="0"/>
            </a:endParaRPr>
          </a:p>
        </p:txBody>
      </p:sp>
      <p:pic>
        <p:nvPicPr>
          <p:cNvPr id="6" name="Picture 5">
            <a:extLst>
              <a:ext uri="{FF2B5EF4-FFF2-40B4-BE49-F238E27FC236}">
                <a16:creationId xmlns:a16="http://schemas.microsoft.com/office/drawing/2014/main" id="{DB4C2861-B69A-4498-96A6-1D27157FEFBB}"/>
              </a:ext>
            </a:extLst>
          </p:cNvPr>
          <p:cNvPicPr>
            <a:picLocks noChangeAspect="1"/>
          </p:cNvPicPr>
          <p:nvPr/>
        </p:nvPicPr>
        <p:blipFill>
          <a:blip r:embed="rId3"/>
          <a:stretch>
            <a:fillRect/>
          </a:stretch>
        </p:blipFill>
        <p:spPr>
          <a:xfrm>
            <a:off x="2690112" y="8326330"/>
            <a:ext cx="1422400" cy="719347"/>
          </a:xfrm>
          <a:prstGeom prst="rect">
            <a:avLst/>
          </a:prstGeom>
        </p:spPr>
      </p:pic>
      <p:pic>
        <p:nvPicPr>
          <p:cNvPr id="8" name="図 2">
            <a:extLst>
              <a:ext uri="{FF2B5EF4-FFF2-40B4-BE49-F238E27FC236}">
                <a16:creationId xmlns:a16="http://schemas.microsoft.com/office/drawing/2014/main" id="{EC957ACB-4CA1-48F1-AC52-A2FB732B7F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87143" y="2630846"/>
            <a:ext cx="1377582" cy="617107"/>
          </a:xfrm>
          <a:prstGeom prst="rect">
            <a:avLst/>
          </a:prstGeom>
        </p:spPr>
      </p:pic>
      <p:grpSp>
        <p:nvGrpSpPr>
          <p:cNvPr id="11" name="Group 10">
            <a:extLst>
              <a:ext uri="{FF2B5EF4-FFF2-40B4-BE49-F238E27FC236}">
                <a16:creationId xmlns:a16="http://schemas.microsoft.com/office/drawing/2014/main" id="{1238F543-E43F-414B-AFB3-BF104A9BE9A1}"/>
              </a:ext>
            </a:extLst>
          </p:cNvPr>
          <p:cNvGrpSpPr/>
          <p:nvPr/>
        </p:nvGrpSpPr>
        <p:grpSpPr>
          <a:xfrm>
            <a:off x="238538" y="757800"/>
            <a:ext cx="6440558" cy="3514636"/>
            <a:chOff x="238538" y="757800"/>
            <a:chExt cx="6347791" cy="3514636"/>
          </a:xfrm>
        </p:grpSpPr>
        <p:pic>
          <p:nvPicPr>
            <p:cNvPr id="7" name="Picture 6">
              <a:extLst>
                <a:ext uri="{FF2B5EF4-FFF2-40B4-BE49-F238E27FC236}">
                  <a16:creationId xmlns:a16="http://schemas.microsoft.com/office/drawing/2014/main" id="{E6BF97AD-8907-E54B-ACAA-EB9E4FADF169}"/>
                </a:ext>
              </a:extLst>
            </p:cNvPr>
            <p:cNvPicPr>
              <a:picLocks noChangeAspect="1"/>
            </p:cNvPicPr>
            <p:nvPr/>
          </p:nvPicPr>
          <p:blipFill>
            <a:blip r:embed="rId5"/>
            <a:stretch>
              <a:fillRect/>
            </a:stretch>
          </p:blipFill>
          <p:spPr>
            <a:xfrm>
              <a:off x="238538" y="757800"/>
              <a:ext cx="6347791" cy="3514636"/>
            </a:xfrm>
            <a:prstGeom prst="rect">
              <a:avLst/>
            </a:prstGeom>
            <a:ln>
              <a:solidFill>
                <a:srgbClr val="000000"/>
              </a:solidFill>
            </a:ln>
          </p:spPr>
        </p:pic>
        <p:pic>
          <p:nvPicPr>
            <p:cNvPr id="3" name="図 2">
              <a:extLst>
                <a:ext uri="{FF2B5EF4-FFF2-40B4-BE49-F238E27FC236}">
                  <a16:creationId xmlns:a16="http://schemas.microsoft.com/office/drawing/2014/main" id="{440F583B-AC30-47B8-A358-0D7C6ADCAD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209" y="2063954"/>
              <a:ext cx="1377582" cy="617106"/>
            </a:xfrm>
            <a:prstGeom prst="rect">
              <a:avLst/>
            </a:prstGeom>
          </p:spPr>
        </p:pic>
      </p:grpSp>
    </p:spTree>
    <p:extLst>
      <p:ext uri="{BB962C8B-B14F-4D97-AF65-F5344CB8AC3E}">
        <p14:creationId xmlns:p14="http://schemas.microsoft.com/office/powerpoint/2010/main" val="371706126"/>
      </p:ext>
    </p:extLst>
  </p:cSld>
  <p:clrMapOvr>
    <a:masterClrMapping/>
  </p:clrMapOvr>
  <mc:AlternateContent xmlns:mc="http://schemas.openxmlformats.org/markup-compatibility/2006" xmlns:p14="http://schemas.microsoft.com/office/powerpoint/2010/main">
    <mc:Choice Requires="p14">
      <p:transition spd="slow" p14:dur="2000" advTm="25230"/>
    </mc:Choice>
    <mc:Fallback xmlns="">
      <p:transition spd="slow" advTm="25230"/>
    </mc:Fallback>
  </mc:AlternateContent>
  <p:extLst>
    <p:ext uri="{E180D4A7-C9FB-4DFB-919C-405C955672EB}">
      <p14:showEvtLst xmlns:p14="http://schemas.microsoft.com/office/powerpoint/2010/main">
        <p14:playEvt time="14044" objId="2"/>
        <p14:triggerEvt type="onClick" time="14044" objId="2"/>
        <p14:stopEvt time="25230"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61257" y="4523020"/>
            <a:ext cx="6341423" cy="3722260"/>
          </a:xfrm>
          <a:prstGeom prst="rect">
            <a:avLst/>
          </a:prstGeom>
          <a:ln>
            <a:solidFill>
              <a:schemeClr val="tx1"/>
            </a:solidFill>
          </a:ln>
        </p:spPr>
        <p:txBody>
          <a:bodyPr>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GB" sz="1100" b="1" cap="all" dirty="0">
                <a:latin typeface="Arial" pitchFamily="34" charset="0"/>
                <a:cs typeface="Arial" pitchFamily="34" charset="0"/>
              </a:rPr>
              <a:t>Purpose: To encourage &amp; Improve Fastbreak Attacks.</a:t>
            </a:r>
          </a:p>
          <a:p>
            <a:pPr marL="0" indent="0">
              <a:buFont typeface="Arial" panose="020B0604020202020204" pitchFamily="34" charset="0"/>
              <a:buNone/>
            </a:pPr>
            <a:r>
              <a:rPr lang="en-GB" sz="1100" b="1" cap="all" dirty="0">
                <a:latin typeface="Arial" pitchFamily="34" charset="0"/>
                <a:cs typeface="Arial" pitchFamily="34" charset="0"/>
              </a:rPr>
              <a:t>Set Up</a:t>
            </a:r>
            <a:br>
              <a:rPr lang="en-GB" sz="1100" b="1" cap="all" dirty="0">
                <a:latin typeface="Arial" pitchFamily="34" charset="0"/>
                <a:cs typeface="Arial" pitchFamily="34" charset="0"/>
              </a:rPr>
            </a:br>
            <a:r>
              <a:rPr lang="en-GB" sz="1100" dirty="0">
                <a:latin typeface="Arial" pitchFamily="34" charset="0"/>
                <a:cs typeface="Arial" pitchFamily="34" charset="0"/>
              </a:rPr>
              <a:t>A 30 x 30 yd. area with 5yd zones marked on each side with cones. Two teams of 4,5 or 6 players on the field according to their abilities to handle the area. One team Y Yellow plays N/S and the R Red team plays E/W. Each team has a Break Out player on each of their end lines. </a:t>
            </a:r>
          </a:p>
          <a:p>
            <a:pPr marL="0" indent="0">
              <a:buFont typeface="Arial" panose="020B0604020202020204" pitchFamily="34" charset="0"/>
              <a:buNone/>
            </a:pPr>
            <a:r>
              <a:rPr lang="en-GB" sz="1100" b="1" cap="all" dirty="0">
                <a:latin typeface="Arial" pitchFamily="34" charset="0"/>
                <a:cs typeface="Arial" pitchFamily="34" charset="0"/>
              </a:rPr>
              <a:t>Action</a:t>
            </a:r>
            <a:br>
              <a:rPr lang="en-GB" sz="1100" b="1" cap="all" dirty="0">
                <a:latin typeface="Arial" pitchFamily="34" charset="0"/>
                <a:cs typeface="Arial" pitchFamily="34" charset="0"/>
              </a:rPr>
            </a:br>
            <a:r>
              <a:rPr lang="en-GB" sz="1100" dirty="0">
                <a:latin typeface="Arial" pitchFamily="34" charset="0"/>
                <a:cs typeface="Arial" pitchFamily="34" charset="0"/>
              </a:rPr>
              <a:t>The teams play 5v5, 6v6 in the grid and try to feed and release their break out player from either end and the passer takes their place.</a:t>
            </a:r>
          </a:p>
          <a:p>
            <a:pPr marL="0" indent="0">
              <a:buFont typeface="Arial" panose="020B0604020202020204" pitchFamily="34" charset="0"/>
              <a:buNone/>
            </a:pPr>
            <a:r>
              <a:rPr lang="en-GB" sz="1100" dirty="0">
                <a:latin typeface="Arial" pitchFamily="34" charset="0"/>
                <a:cs typeface="Arial" pitchFamily="34" charset="0"/>
              </a:rPr>
              <a:t>If the Break Out player is blocked he can play back to the passer on the line and take his place again but this can only be done once and then the attacking team must go to the opposite end and release their other Break Out player.</a:t>
            </a:r>
          </a:p>
          <a:p>
            <a:pPr marL="0" indent="0">
              <a:buFont typeface="Arial" panose="020B0604020202020204" pitchFamily="34" charset="0"/>
              <a:buNone/>
            </a:pPr>
            <a:r>
              <a:rPr lang="en-GB" sz="1100" dirty="0">
                <a:latin typeface="Arial" pitchFamily="34" charset="0"/>
                <a:cs typeface="Arial" pitchFamily="34" charset="0"/>
              </a:rPr>
              <a:t>The Break Out players can only receive in the 20 yd. area in the middle of their end line and must be mobile on the end line to make good angles for their team mates and release themselves off the line with a positive first touch.</a:t>
            </a:r>
          </a:p>
          <a:p>
            <a:pPr marL="0" indent="0">
              <a:buFont typeface="Arial" panose="020B0604020202020204" pitchFamily="34" charset="0"/>
              <a:buNone/>
            </a:pPr>
            <a:r>
              <a:rPr lang="en-GB" sz="1100" b="1" cap="all" dirty="0">
                <a:solidFill>
                  <a:srgbClr val="FF0000"/>
                </a:solidFill>
                <a:latin typeface="Arial" pitchFamily="34" charset="0"/>
                <a:cs typeface="Arial" pitchFamily="34" charset="0"/>
              </a:rPr>
              <a:t>Make Harder:</a:t>
            </a:r>
            <a:br>
              <a:rPr lang="en-GB" sz="1100" b="1" cap="all" dirty="0">
                <a:solidFill>
                  <a:srgbClr val="FF0000"/>
                </a:solidFill>
                <a:latin typeface="Arial" pitchFamily="34" charset="0"/>
                <a:cs typeface="Arial" pitchFamily="34" charset="0"/>
              </a:rPr>
            </a:br>
            <a:r>
              <a:rPr lang="en-GB" sz="1100" dirty="0">
                <a:solidFill>
                  <a:srgbClr val="FF0000"/>
                </a:solidFill>
                <a:latin typeface="Arial" pitchFamily="34" charset="0"/>
                <a:cs typeface="Arial" pitchFamily="34" charset="0"/>
              </a:rPr>
              <a:t>Passers can only pass within the 5 yd. passing zone and each end. This demands good movement along the end line by the Break Out players to help their team mates with an angled pass and immediate release on to the field. </a:t>
            </a:r>
            <a:endParaRPr lang="en-GB" sz="1100" b="1" cap="all" dirty="0">
              <a:solidFill>
                <a:srgbClr val="FF0000"/>
              </a:solidFill>
              <a:latin typeface="Arial" pitchFamily="34" charset="0"/>
              <a:cs typeface="Arial" pitchFamily="34" charset="0"/>
            </a:endParaRPr>
          </a:p>
          <a:p>
            <a:pPr marL="0" indent="0">
              <a:buNone/>
            </a:pPr>
            <a:r>
              <a:rPr lang="en-US" sz="1100" b="1" dirty="0">
                <a:solidFill>
                  <a:srgbClr val="0070C0"/>
                </a:solidFill>
                <a:latin typeface="Arial"/>
              </a:rPr>
              <a:t>COACH TIP TO PLAYER </a:t>
            </a:r>
            <a:br>
              <a:rPr lang="en-GB" sz="1100" b="1" cap="all" dirty="0">
                <a:solidFill>
                  <a:srgbClr val="0070C0"/>
                </a:solidFill>
                <a:latin typeface="Arial" pitchFamily="34" charset="0"/>
                <a:cs typeface="Arial" pitchFamily="34" charset="0"/>
              </a:rPr>
            </a:br>
            <a:r>
              <a:rPr lang="en-GB" sz="1100" dirty="0">
                <a:solidFill>
                  <a:srgbClr val="0070C0"/>
                </a:solidFill>
                <a:latin typeface="Arial" pitchFamily="34" charset="0"/>
                <a:cs typeface="Arial" pitchFamily="34" charset="0"/>
              </a:rPr>
              <a:t>Break Out players should know where they are going and have a positive first touch to get the attack towards the opposite end started.</a:t>
            </a:r>
          </a:p>
          <a:p>
            <a:pPr marL="0" indent="0">
              <a:buFont typeface="Arial" panose="020B0604020202020204" pitchFamily="34" charset="0"/>
              <a:buNone/>
            </a:pPr>
            <a:endParaRPr lang="en-GB" sz="1000" dirty="0">
              <a:latin typeface="Arial" pitchFamily="34" charset="0"/>
              <a:cs typeface="Arial" pitchFamily="34" charset="0"/>
            </a:endParaRPr>
          </a:p>
        </p:txBody>
      </p:sp>
      <p:pic>
        <p:nvPicPr>
          <p:cNvPr id="4" name="Picture 3" descr="C:\Documents and Settings\Charlie Cooke\My Documents\ASC_Session_Image_18-6-2013_135633.png"/>
          <p:cNvPicPr/>
          <p:nvPr/>
        </p:nvPicPr>
        <p:blipFill>
          <a:blip r:embed="rId3">
            <a:extLst>
              <a:ext uri="{28A0092B-C50C-407E-A947-70E740481C1C}">
                <a14:useLocalDpi xmlns:a14="http://schemas.microsoft.com/office/drawing/2010/main" val="0"/>
              </a:ext>
            </a:extLst>
          </a:blip>
          <a:srcRect/>
          <a:stretch>
            <a:fillRect/>
          </a:stretch>
        </p:blipFill>
        <p:spPr bwMode="auto">
          <a:xfrm>
            <a:off x="261257" y="719709"/>
            <a:ext cx="6334481" cy="3722261"/>
          </a:xfrm>
          <a:prstGeom prst="rect">
            <a:avLst/>
          </a:prstGeom>
          <a:noFill/>
          <a:ln>
            <a:solidFill>
              <a:schemeClr val="tx1"/>
            </a:solidFill>
          </a:ln>
        </p:spPr>
      </p:pic>
      <p:sp>
        <p:nvSpPr>
          <p:cNvPr id="5" name="TextBox 4"/>
          <p:cNvSpPr txBox="1"/>
          <p:nvPr/>
        </p:nvSpPr>
        <p:spPr>
          <a:xfrm>
            <a:off x="-182887" y="138786"/>
            <a:ext cx="7154882" cy="1015663"/>
          </a:xfrm>
          <a:prstGeom prst="rect">
            <a:avLst/>
          </a:prstGeom>
          <a:noFill/>
        </p:spPr>
        <p:txBody>
          <a:bodyPr wrap="square" rtlCol="0">
            <a:spAutoFit/>
          </a:bodyPr>
          <a:lstStyle/>
          <a:p>
            <a:pPr algn="ctr"/>
            <a:r>
              <a:rPr lang="en-US" sz="2000" b="1" dirty="0">
                <a:solidFill>
                  <a:srgbClr val="000000"/>
                </a:solidFill>
                <a:latin typeface="Arial" pitchFamily="34" charset="0"/>
                <a:cs typeface="Arial" pitchFamily="34" charset="0"/>
              </a:rPr>
              <a:t> </a:t>
            </a:r>
            <a:r>
              <a:rPr lang="en-US" sz="2000" b="1" dirty="0">
                <a:solidFill>
                  <a:prstClr val="black"/>
                </a:solidFill>
                <a:latin typeface="Arial" panose="020B0604020202020204" pitchFamily="34" charset="0"/>
                <a:cs typeface="Arial" panose="020B0604020202020204" pitchFamily="34" charset="0"/>
              </a:rPr>
              <a:t>SSG8</a:t>
            </a:r>
          </a:p>
          <a:p>
            <a:pPr algn="ctr"/>
            <a:endParaRPr lang="en-US" sz="2000" b="1" cap="all" dirty="0">
              <a:latin typeface="Arial" charset="0"/>
              <a:cs typeface="Arial" charset="0"/>
            </a:endParaRPr>
          </a:p>
          <a:p>
            <a:pPr algn="ctr"/>
            <a:endParaRPr lang="en-US" sz="2000" b="1" cap="all" dirty="0">
              <a:latin typeface="Arial" pitchFamily="34" charset="0"/>
              <a:cs typeface="Arial" pitchFamily="34" charset="0"/>
            </a:endParaRPr>
          </a:p>
        </p:txBody>
      </p:sp>
      <p:pic>
        <p:nvPicPr>
          <p:cNvPr id="6" name="Picture 5">
            <a:extLst>
              <a:ext uri="{FF2B5EF4-FFF2-40B4-BE49-F238E27FC236}">
                <a16:creationId xmlns:a16="http://schemas.microsoft.com/office/drawing/2014/main" id="{2B4AE018-56E3-48E2-86EB-71A88818F62A}"/>
              </a:ext>
            </a:extLst>
          </p:cNvPr>
          <p:cNvPicPr>
            <a:picLocks noChangeAspect="1"/>
          </p:cNvPicPr>
          <p:nvPr/>
        </p:nvPicPr>
        <p:blipFill>
          <a:blip r:embed="rId4"/>
          <a:stretch>
            <a:fillRect/>
          </a:stretch>
        </p:blipFill>
        <p:spPr>
          <a:xfrm>
            <a:off x="2690112" y="8326330"/>
            <a:ext cx="1422400" cy="719347"/>
          </a:xfrm>
          <a:prstGeom prst="rect">
            <a:avLst/>
          </a:prstGeom>
        </p:spPr>
      </p:pic>
    </p:spTree>
    <p:extLst>
      <p:ext uri="{BB962C8B-B14F-4D97-AF65-F5344CB8AC3E}">
        <p14:creationId xmlns:p14="http://schemas.microsoft.com/office/powerpoint/2010/main" val="900334453"/>
      </p:ext>
    </p:extLst>
  </p:cSld>
  <p:clrMapOvr>
    <a:masterClrMapping/>
  </p:clrMapOvr>
  <mc:AlternateContent xmlns:mc="http://schemas.openxmlformats.org/markup-compatibility/2006" xmlns:p14="http://schemas.microsoft.com/office/powerpoint/2010/main">
    <mc:Choice Requires="p14">
      <p:transition spd="slow" p14:dur="2000" advTm="25230"/>
    </mc:Choice>
    <mc:Fallback xmlns="">
      <p:transition spd="slow" advTm="25230"/>
    </mc:Fallback>
  </mc:AlternateContent>
  <p:extLst>
    <p:ext uri="{E180D4A7-C9FB-4DFB-919C-405C955672EB}">
      <p14:showEvtLst xmlns:p14="http://schemas.microsoft.com/office/powerpoint/2010/main">
        <p14:playEvt time="14044" objId="2"/>
        <p14:triggerEvt type="onClick" time="14044" objId="2"/>
        <p14:stopEvt time="25230" objId="2"/>
      </p14:showEvtLst>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3942</Words>
  <Application>Microsoft Office PowerPoint</Application>
  <PresentationFormat>On-screen Show (4:3)</PresentationFormat>
  <Paragraphs>495</Paragraphs>
  <Slides>30</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Franklin Gothic Heavy</vt:lpstr>
      <vt:lpstr>Wingdings 3</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Sportsmethod USA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 Cooke</dc:creator>
  <cp:lastModifiedBy>Emily Galustian</cp:lastModifiedBy>
  <cp:revision>1723</cp:revision>
  <cp:lastPrinted>2019-09-20T08:29:51Z</cp:lastPrinted>
  <dcterms:created xsi:type="dcterms:W3CDTF">2016-10-21T10:06:40Z</dcterms:created>
  <dcterms:modified xsi:type="dcterms:W3CDTF">2020-09-07T18:53:44Z</dcterms:modified>
</cp:coreProperties>
</file>