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89" r:id="rId2"/>
  </p:sldMasterIdLst>
  <p:notesMasterIdLst>
    <p:notesMasterId r:id="rId33"/>
  </p:notesMasterIdLst>
  <p:handoutMasterIdLst>
    <p:handoutMasterId r:id="rId34"/>
  </p:handoutMasterIdLst>
  <p:sldIdLst>
    <p:sldId id="1809" r:id="rId3"/>
    <p:sldId id="1737" r:id="rId4"/>
    <p:sldId id="3142" r:id="rId5"/>
    <p:sldId id="3073" r:id="rId6"/>
    <p:sldId id="1712" r:id="rId7"/>
    <p:sldId id="3118" r:id="rId8"/>
    <p:sldId id="1624" r:id="rId9"/>
    <p:sldId id="3116" r:id="rId10"/>
    <p:sldId id="3065" r:id="rId11"/>
    <p:sldId id="3113" r:id="rId12"/>
    <p:sldId id="1634" r:id="rId13"/>
    <p:sldId id="3160" r:id="rId14"/>
    <p:sldId id="1644" r:id="rId15"/>
    <p:sldId id="3110" r:id="rId16"/>
    <p:sldId id="1708" r:id="rId17"/>
    <p:sldId id="2104" r:id="rId18"/>
    <p:sldId id="1878" r:id="rId19"/>
    <p:sldId id="1879" r:id="rId20"/>
    <p:sldId id="2973" r:id="rId21"/>
    <p:sldId id="3120" r:id="rId22"/>
    <p:sldId id="1635" r:id="rId23"/>
    <p:sldId id="3114" r:id="rId24"/>
    <p:sldId id="1743" r:id="rId25"/>
    <p:sldId id="3037" r:id="rId26"/>
    <p:sldId id="3053" r:id="rId27"/>
    <p:sldId id="3122" r:id="rId28"/>
    <p:sldId id="3123" r:id="rId29"/>
    <p:sldId id="3151" r:id="rId30"/>
    <p:sldId id="3152" r:id="rId31"/>
    <p:sldId id="3140" r:id="rId32"/>
  </p:sldIdLst>
  <p:sldSz cx="6858000" cy="9144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80" autoAdjust="0"/>
    <p:restoredTop sz="96357" autoAdjust="0"/>
  </p:normalViewPr>
  <p:slideViewPr>
    <p:cSldViewPr snapToGrid="0" snapToObjects="1">
      <p:cViewPr>
        <p:scale>
          <a:sx n="87" d="100"/>
          <a:sy n="87" d="100"/>
        </p:scale>
        <p:origin x="1860" y="60"/>
      </p:cViewPr>
      <p:guideLst>
        <p:guide orient="horz" pos="2880"/>
        <p:guide pos="2160"/>
      </p:guideLst>
    </p:cSldViewPr>
  </p:slideViewPr>
  <p:outlineViewPr>
    <p:cViewPr>
      <p:scale>
        <a:sx n="33" d="100"/>
        <a:sy n="33" d="100"/>
      </p:scale>
      <p:origin x="0" y="-592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82119" cy="500142"/>
          </a:xfrm>
          <a:prstGeom prst="rect">
            <a:avLst/>
          </a:prstGeom>
        </p:spPr>
        <p:txBody>
          <a:bodyPr vert="horz" lIns="96471" tIns="48235" rIns="96471" bIns="4823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98103" y="2"/>
            <a:ext cx="2982119" cy="500142"/>
          </a:xfrm>
          <a:prstGeom prst="rect">
            <a:avLst/>
          </a:prstGeom>
        </p:spPr>
        <p:txBody>
          <a:bodyPr vert="horz" lIns="96471" tIns="48235" rIns="96471" bIns="48235" rtlCol="0"/>
          <a:lstStyle>
            <a:lvl1pPr algn="r">
              <a:defRPr sz="1300"/>
            </a:lvl1pPr>
          </a:lstStyle>
          <a:p>
            <a:fld id="{2E6331A0-1ACD-43B5-A244-24961148A767}" type="datetimeFigureOut">
              <a:rPr kumimoji="1" lang="ja-JP" altLang="en-US" smtClean="0"/>
              <a:pPr/>
              <a:t>2020/9/7</a:t>
            </a:fld>
            <a:endParaRPr kumimoji="1" lang="ja-JP" altLang="en-US"/>
          </a:p>
        </p:txBody>
      </p:sp>
      <p:sp>
        <p:nvSpPr>
          <p:cNvPr id="4" name="フッター プレースホルダー 3"/>
          <p:cNvSpPr>
            <a:spLocks noGrp="1"/>
          </p:cNvSpPr>
          <p:nvPr>
            <p:ph type="ftr" sz="quarter" idx="2"/>
          </p:nvPr>
        </p:nvSpPr>
        <p:spPr>
          <a:xfrm>
            <a:off x="1" y="9500961"/>
            <a:ext cx="2982119" cy="500142"/>
          </a:xfrm>
          <a:prstGeom prst="rect">
            <a:avLst/>
          </a:prstGeom>
        </p:spPr>
        <p:txBody>
          <a:bodyPr vert="horz" lIns="96471" tIns="48235" rIns="96471" bIns="4823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98103" y="9500961"/>
            <a:ext cx="2982119" cy="500142"/>
          </a:xfrm>
          <a:prstGeom prst="rect">
            <a:avLst/>
          </a:prstGeom>
        </p:spPr>
        <p:txBody>
          <a:bodyPr vert="horz" lIns="96471" tIns="48235" rIns="96471" bIns="48235" rtlCol="0" anchor="b"/>
          <a:lstStyle>
            <a:lvl1pPr algn="r">
              <a:defRPr sz="1300"/>
            </a:lvl1pPr>
          </a:lstStyle>
          <a:p>
            <a:fld id="{766DF8E3-321A-426D-83F0-B89D06A5D155}" type="slidenum">
              <a:rPr kumimoji="1" lang="ja-JP" altLang="en-US" smtClean="0"/>
              <a:pPr/>
              <a:t>‹#›</a:t>
            </a:fld>
            <a:endParaRPr kumimoji="1" lang="ja-JP" altLang="en-US"/>
          </a:p>
        </p:txBody>
      </p:sp>
    </p:spTree>
    <p:extLst>
      <p:ext uri="{BB962C8B-B14F-4D97-AF65-F5344CB8AC3E}">
        <p14:creationId xmlns:p14="http://schemas.microsoft.com/office/powerpoint/2010/main" val="2568371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500142"/>
          </a:xfrm>
          <a:prstGeom prst="rect">
            <a:avLst/>
          </a:prstGeom>
        </p:spPr>
        <p:txBody>
          <a:bodyPr vert="horz" lIns="96471" tIns="48235" rIns="96471" bIns="48235" rtlCol="0"/>
          <a:lstStyle>
            <a:lvl1pPr algn="l">
              <a:defRPr sz="1300"/>
            </a:lvl1pPr>
          </a:lstStyle>
          <a:p>
            <a:endParaRPr lang="en-US" dirty="0"/>
          </a:p>
        </p:txBody>
      </p:sp>
      <p:sp>
        <p:nvSpPr>
          <p:cNvPr id="3" name="Date Placeholder 2"/>
          <p:cNvSpPr>
            <a:spLocks noGrp="1"/>
          </p:cNvSpPr>
          <p:nvPr>
            <p:ph type="dt" idx="1"/>
          </p:nvPr>
        </p:nvSpPr>
        <p:spPr>
          <a:xfrm>
            <a:off x="3898103" y="2"/>
            <a:ext cx="2982119" cy="500142"/>
          </a:xfrm>
          <a:prstGeom prst="rect">
            <a:avLst/>
          </a:prstGeom>
        </p:spPr>
        <p:txBody>
          <a:bodyPr vert="horz" lIns="96471" tIns="48235" rIns="96471" bIns="48235" rtlCol="0"/>
          <a:lstStyle>
            <a:lvl1pPr algn="r">
              <a:defRPr sz="1300"/>
            </a:lvl1pPr>
          </a:lstStyle>
          <a:p>
            <a:fld id="{270AFCBA-ECC6-7C4C-A6B1-63ECDD14488E}" type="datetimeFigureOut">
              <a:rPr lang="en-US" smtClean="0"/>
              <a:pPr/>
              <a:t>9/7/2020</a:t>
            </a:fld>
            <a:endParaRPr lang="en-US" dirty="0"/>
          </a:p>
        </p:txBody>
      </p:sp>
      <p:sp>
        <p:nvSpPr>
          <p:cNvPr id="4" name="Slide Image Placeholder 3"/>
          <p:cNvSpPr>
            <a:spLocks noGrp="1" noRot="1" noChangeAspect="1"/>
          </p:cNvSpPr>
          <p:nvPr>
            <p:ph type="sldImg" idx="2"/>
          </p:nvPr>
        </p:nvSpPr>
        <p:spPr>
          <a:xfrm>
            <a:off x="2033588" y="749300"/>
            <a:ext cx="2814637" cy="3752850"/>
          </a:xfrm>
          <a:prstGeom prst="rect">
            <a:avLst/>
          </a:prstGeom>
          <a:noFill/>
          <a:ln w="12700">
            <a:solidFill>
              <a:prstClr val="black"/>
            </a:solidFill>
          </a:ln>
        </p:spPr>
        <p:txBody>
          <a:bodyPr vert="horz" lIns="96471" tIns="48235" rIns="96471" bIns="48235" rtlCol="0" anchor="ctr"/>
          <a:lstStyle/>
          <a:p>
            <a:endParaRPr lang="en-US" dirty="0"/>
          </a:p>
        </p:txBody>
      </p:sp>
      <p:sp>
        <p:nvSpPr>
          <p:cNvPr id="5" name="Notes Placeholder 4"/>
          <p:cNvSpPr>
            <a:spLocks noGrp="1"/>
          </p:cNvSpPr>
          <p:nvPr>
            <p:ph type="body" sz="quarter" idx="3"/>
          </p:nvPr>
        </p:nvSpPr>
        <p:spPr>
          <a:xfrm>
            <a:off x="688182" y="4751349"/>
            <a:ext cx="5505450" cy="4501277"/>
          </a:xfrm>
          <a:prstGeom prst="rect">
            <a:avLst/>
          </a:prstGeom>
        </p:spPr>
        <p:txBody>
          <a:bodyPr vert="horz" lIns="96471" tIns="48235" rIns="96471" bIns="482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00961"/>
            <a:ext cx="2982119" cy="500142"/>
          </a:xfrm>
          <a:prstGeom prst="rect">
            <a:avLst/>
          </a:prstGeom>
        </p:spPr>
        <p:txBody>
          <a:bodyPr vert="horz" lIns="96471" tIns="48235" rIns="96471" bIns="4823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98103" y="9500961"/>
            <a:ext cx="2982119" cy="500142"/>
          </a:xfrm>
          <a:prstGeom prst="rect">
            <a:avLst/>
          </a:prstGeom>
        </p:spPr>
        <p:txBody>
          <a:bodyPr vert="horz" lIns="96471" tIns="48235" rIns="96471" bIns="48235" rtlCol="0" anchor="b"/>
          <a:lstStyle>
            <a:lvl1pPr algn="r">
              <a:defRPr sz="1300"/>
            </a:lvl1pPr>
          </a:lstStyle>
          <a:p>
            <a:fld id="{5A8DEF38-68FB-424C-ABE7-F8EF3DACF6CC}" type="slidenum">
              <a:rPr lang="en-US" smtClean="0"/>
              <a:pPr/>
              <a:t>‹#›</a:t>
            </a:fld>
            <a:endParaRPr lang="en-US" dirty="0"/>
          </a:p>
        </p:txBody>
      </p:sp>
    </p:spTree>
    <p:extLst>
      <p:ext uri="{BB962C8B-B14F-4D97-AF65-F5344CB8AC3E}">
        <p14:creationId xmlns:p14="http://schemas.microsoft.com/office/powerpoint/2010/main" val="924786185"/>
      </p:ext>
    </p:extLst>
  </p:cSld>
  <p:clrMap bg1="lt1" tx1="dk1" bg2="lt2" tx2="dk2" accent1="accent1" accent2="accent2" accent3="accent3" accent4="accent4" accent5="accent5" accent6="accent6" hlink="hlink" folHlink="folHlink"/>
  <p:notesStyle>
    <a:lvl1pPr marL="0" algn="l" defTabSz="456880" rtl="0" eaLnBrk="1" latinLnBrk="0" hangingPunct="1">
      <a:defRPr sz="1200" kern="1200">
        <a:solidFill>
          <a:schemeClr val="tx1"/>
        </a:solidFill>
        <a:latin typeface="+mn-lt"/>
        <a:ea typeface="+mn-ea"/>
        <a:cs typeface="+mn-cs"/>
      </a:defRPr>
    </a:lvl1pPr>
    <a:lvl2pPr marL="456880" algn="l" defTabSz="456880" rtl="0" eaLnBrk="1" latinLnBrk="0" hangingPunct="1">
      <a:defRPr sz="1200" kern="1200">
        <a:solidFill>
          <a:schemeClr val="tx1"/>
        </a:solidFill>
        <a:latin typeface="+mn-lt"/>
        <a:ea typeface="+mn-ea"/>
        <a:cs typeface="+mn-cs"/>
      </a:defRPr>
    </a:lvl2pPr>
    <a:lvl3pPr marL="913758" algn="l" defTabSz="456880" rtl="0" eaLnBrk="1" latinLnBrk="0" hangingPunct="1">
      <a:defRPr sz="1200" kern="1200">
        <a:solidFill>
          <a:schemeClr val="tx1"/>
        </a:solidFill>
        <a:latin typeface="+mn-lt"/>
        <a:ea typeface="+mn-ea"/>
        <a:cs typeface="+mn-cs"/>
      </a:defRPr>
    </a:lvl3pPr>
    <a:lvl4pPr marL="1370639" algn="l" defTabSz="456880" rtl="0" eaLnBrk="1" latinLnBrk="0" hangingPunct="1">
      <a:defRPr sz="1200" kern="1200">
        <a:solidFill>
          <a:schemeClr val="tx1"/>
        </a:solidFill>
        <a:latin typeface="+mn-lt"/>
        <a:ea typeface="+mn-ea"/>
        <a:cs typeface="+mn-cs"/>
      </a:defRPr>
    </a:lvl4pPr>
    <a:lvl5pPr marL="1827517" algn="l" defTabSz="456880" rtl="0" eaLnBrk="1" latinLnBrk="0" hangingPunct="1">
      <a:defRPr sz="1200" kern="1200">
        <a:solidFill>
          <a:schemeClr val="tx1"/>
        </a:solidFill>
        <a:latin typeface="+mn-lt"/>
        <a:ea typeface="+mn-ea"/>
        <a:cs typeface="+mn-cs"/>
      </a:defRPr>
    </a:lvl5pPr>
    <a:lvl6pPr marL="2284398" algn="l" defTabSz="456880" rtl="0" eaLnBrk="1" latinLnBrk="0" hangingPunct="1">
      <a:defRPr sz="1200" kern="1200">
        <a:solidFill>
          <a:schemeClr val="tx1"/>
        </a:solidFill>
        <a:latin typeface="+mn-lt"/>
        <a:ea typeface="+mn-ea"/>
        <a:cs typeface="+mn-cs"/>
      </a:defRPr>
    </a:lvl6pPr>
    <a:lvl7pPr marL="2741275" algn="l" defTabSz="456880" rtl="0" eaLnBrk="1" latinLnBrk="0" hangingPunct="1">
      <a:defRPr sz="1200" kern="1200">
        <a:solidFill>
          <a:schemeClr val="tx1"/>
        </a:solidFill>
        <a:latin typeface="+mn-lt"/>
        <a:ea typeface="+mn-ea"/>
        <a:cs typeface="+mn-cs"/>
      </a:defRPr>
    </a:lvl7pPr>
    <a:lvl8pPr marL="3198156" algn="l" defTabSz="456880" rtl="0" eaLnBrk="1" latinLnBrk="0" hangingPunct="1">
      <a:defRPr sz="1200" kern="1200">
        <a:solidFill>
          <a:schemeClr val="tx1"/>
        </a:solidFill>
        <a:latin typeface="+mn-lt"/>
        <a:ea typeface="+mn-ea"/>
        <a:cs typeface="+mn-cs"/>
      </a:defRPr>
    </a:lvl8pPr>
    <a:lvl9pPr marL="3655033" algn="l" defTabSz="4568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3</a:t>
            </a:fld>
            <a:endParaRPr lang="en-US" dirty="0"/>
          </a:p>
        </p:txBody>
      </p:sp>
    </p:spTree>
    <p:extLst>
      <p:ext uri="{BB962C8B-B14F-4D97-AF65-F5344CB8AC3E}">
        <p14:creationId xmlns:p14="http://schemas.microsoft.com/office/powerpoint/2010/main" val="268739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30</a:t>
            </a:fld>
            <a:endParaRPr lang="en-US" dirty="0"/>
          </a:p>
        </p:txBody>
      </p:sp>
    </p:spTree>
    <p:extLst>
      <p:ext uri="{BB962C8B-B14F-4D97-AF65-F5344CB8AC3E}">
        <p14:creationId xmlns:p14="http://schemas.microsoft.com/office/powerpoint/2010/main" val="97152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xfrm>
            <a:off x="2033588" y="749300"/>
            <a:ext cx="2814637" cy="3752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pPr/>
              <a:t>4</a:t>
            </a:fld>
            <a:endParaRPr lang="en-US" dirty="0"/>
          </a:p>
        </p:txBody>
      </p:sp>
    </p:spTree>
    <p:extLst>
      <p:ext uri="{BB962C8B-B14F-4D97-AF65-F5344CB8AC3E}">
        <p14:creationId xmlns:p14="http://schemas.microsoft.com/office/powerpoint/2010/main" val="84112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xfrm>
            <a:off x="-1095375" y="1446213"/>
            <a:ext cx="5429250" cy="723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pPr/>
              <a:t>11</a:t>
            </a:fld>
            <a:endParaRPr lang="en-US" dirty="0"/>
          </a:p>
        </p:txBody>
      </p:sp>
    </p:spTree>
    <p:extLst>
      <p:ext uri="{BB962C8B-B14F-4D97-AF65-F5344CB8AC3E}">
        <p14:creationId xmlns:p14="http://schemas.microsoft.com/office/powerpoint/2010/main" val="186185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12</a:t>
            </a:fld>
            <a:endParaRPr lang="en-US" dirty="0"/>
          </a:p>
        </p:txBody>
      </p:sp>
    </p:spTree>
    <p:extLst>
      <p:ext uri="{BB962C8B-B14F-4D97-AF65-F5344CB8AC3E}">
        <p14:creationId xmlns:p14="http://schemas.microsoft.com/office/powerpoint/2010/main" val="254759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20</a:t>
            </a:fld>
            <a:endParaRPr lang="en-US" dirty="0"/>
          </a:p>
        </p:txBody>
      </p:sp>
    </p:spTree>
    <p:extLst>
      <p:ext uri="{BB962C8B-B14F-4D97-AF65-F5344CB8AC3E}">
        <p14:creationId xmlns:p14="http://schemas.microsoft.com/office/powerpoint/2010/main" val="86926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pPr/>
              <a:t>25</a:t>
            </a:fld>
            <a:endParaRPr lang="en-US" dirty="0"/>
          </a:p>
        </p:txBody>
      </p:sp>
    </p:spTree>
    <p:extLst>
      <p:ext uri="{BB962C8B-B14F-4D97-AF65-F5344CB8AC3E}">
        <p14:creationId xmlns:p14="http://schemas.microsoft.com/office/powerpoint/2010/main" val="28903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26</a:t>
            </a:fld>
            <a:endParaRPr lang="en-US" dirty="0"/>
          </a:p>
        </p:txBody>
      </p:sp>
    </p:spTree>
    <p:extLst>
      <p:ext uri="{BB962C8B-B14F-4D97-AF65-F5344CB8AC3E}">
        <p14:creationId xmlns:p14="http://schemas.microsoft.com/office/powerpoint/2010/main" val="303494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27</a:t>
            </a:fld>
            <a:endParaRPr lang="en-US" dirty="0"/>
          </a:p>
        </p:txBody>
      </p:sp>
    </p:spTree>
    <p:extLst>
      <p:ext uri="{BB962C8B-B14F-4D97-AF65-F5344CB8AC3E}">
        <p14:creationId xmlns:p14="http://schemas.microsoft.com/office/powerpoint/2010/main" val="321610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28</a:t>
            </a:fld>
            <a:endParaRPr lang="en-US" dirty="0"/>
          </a:p>
        </p:txBody>
      </p:sp>
    </p:spTree>
    <p:extLst>
      <p:ext uri="{BB962C8B-B14F-4D97-AF65-F5344CB8AC3E}">
        <p14:creationId xmlns:p14="http://schemas.microsoft.com/office/powerpoint/2010/main" val="191653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74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6411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5"/>
            <a:ext cx="1478756"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82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32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22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233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34372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95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6936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16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7236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160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4" y="1316569"/>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15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39429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5"/>
            <a:ext cx="1478756"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04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7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8286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1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54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83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5323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4" y="1316569"/>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09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5349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517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345" y="5034264"/>
            <a:ext cx="6326601" cy="2970044"/>
          </a:xfrm>
          <a:prstGeom prst="rect">
            <a:avLst/>
          </a:prstGeom>
          <a:noFill/>
          <a:ln>
            <a:solidFill>
              <a:schemeClr val="tx1"/>
            </a:solidFill>
          </a:ln>
        </p:spPr>
        <p:txBody>
          <a:bodyPr wrap="square" rtlCol="0">
            <a:spAutoFit/>
          </a:bodyPr>
          <a:lstStyle/>
          <a:p>
            <a:r>
              <a:rPr lang="en-US" sz="1100" b="1" dirty="0">
                <a:latin typeface="Arial"/>
              </a:rPr>
              <a:t>Purpose: To improve running with and without the ball.</a:t>
            </a:r>
          </a:p>
          <a:p>
            <a:endParaRPr lang="en-US" sz="1100" b="1" dirty="0">
              <a:latin typeface="Arial"/>
            </a:endParaRPr>
          </a:p>
          <a:p>
            <a:r>
              <a:rPr lang="en-US" sz="1100" b="1" dirty="0">
                <a:latin typeface="Arial"/>
              </a:rPr>
              <a:t>SET UP</a:t>
            </a:r>
          </a:p>
          <a:p>
            <a:r>
              <a:rPr lang="en-US" sz="1100" dirty="0">
                <a:latin typeface="Arial"/>
              </a:rPr>
              <a:t>Two adjacent 24yd grids with 4 yds. lines marked with cones at the end of the grids. Two teams with a ball to each player for the initial drill.</a:t>
            </a:r>
          </a:p>
          <a:p>
            <a:endParaRPr lang="en-GB" sz="1100" dirty="0">
              <a:latin typeface="Arial"/>
            </a:endParaRPr>
          </a:p>
          <a:p>
            <a:r>
              <a:rPr lang="en-US" sz="1100" b="1" dirty="0">
                <a:latin typeface="Arial"/>
              </a:rPr>
              <a:t>ACTION.</a:t>
            </a:r>
          </a:p>
          <a:p>
            <a:r>
              <a:rPr lang="en-US" sz="1100" dirty="0">
                <a:latin typeface="Arial"/>
              </a:rPr>
              <a:t>V1:Player who passes, runs backwards, receiver takes the ball forward with their first touch and sequence continues.</a:t>
            </a:r>
          </a:p>
          <a:p>
            <a:endParaRPr lang="en-US" sz="1100" dirty="0">
              <a:latin typeface="Arial"/>
            </a:endParaRPr>
          </a:p>
          <a:p>
            <a:r>
              <a:rPr lang="en-US" sz="1100" b="1" dirty="0">
                <a:solidFill>
                  <a:srgbClr val="FF0000"/>
                </a:solidFill>
                <a:latin typeface="Arial"/>
              </a:rPr>
              <a:t>Make harder</a:t>
            </a:r>
          </a:p>
          <a:p>
            <a:r>
              <a:rPr lang="en-US" sz="1100" dirty="0">
                <a:solidFill>
                  <a:srgbClr val="FF0000"/>
                </a:solidFill>
                <a:latin typeface="Arial"/>
              </a:rPr>
              <a:t>V2: First player of each group runs forward with the ball ,after they cross the halfway cones they pass to opposite player, who takes ball forward, the passer chases the player with the ball.</a:t>
            </a:r>
            <a:endParaRPr lang="en-US" sz="1100" b="1" dirty="0">
              <a:solidFill>
                <a:srgbClr val="FF0000"/>
              </a:solidFill>
              <a:latin typeface="Arial"/>
            </a:endParaRPr>
          </a:p>
          <a:p>
            <a:endParaRPr lang="en-US" sz="1100" dirty="0">
              <a:latin typeface="Arial"/>
            </a:endParaRPr>
          </a:p>
          <a:p>
            <a:r>
              <a:rPr lang="en-US" sz="1100" b="1" dirty="0">
                <a:solidFill>
                  <a:schemeClr val="accent1"/>
                </a:solidFill>
                <a:latin typeface="Arial"/>
              </a:rPr>
              <a:t>COACH’S TIP TO PLAYER</a:t>
            </a:r>
          </a:p>
          <a:p>
            <a:r>
              <a:rPr lang="en-US" sz="1100" dirty="0">
                <a:solidFill>
                  <a:schemeClr val="accent1"/>
                </a:solidFill>
                <a:latin typeface="Arial"/>
              </a:rPr>
              <a:t>Ask the player running backwards to glance back so they don’t run into their teammate.</a:t>
            </a:r>
          </a:p>
          <a:p>
            <a:r>
              <a:rPr lang="en-US" sz="1100" dirty="0">
                <a:solidFill>
                  <a:schemeClr val="accent1"/>
                </a:solidFill>
                <a:latin typeface="Arial"/>
              </a:rPr>
              <a:t>Receiving player go towards the ball as it is passed.</a:t>
            </a:r>
          </a:p>
        </p:txBody>
      </p:sp>
      <p:sp>
        <p:nvSpPr>
          <p:cNvPr id="6" name="TextBox 5"/>
          <p:cNvSpPr txBox="1"/>
          <p:nvPr/>
        </p:nvSpPr>
        <p:spPr>
          <a:xfrm>
            <a:off x="411172" y="300198"/>
            <a:ext cx="6326602" cy="646331"/>
          </a:xfrm>
          <a:prstGeom prst="rect">
            <a:avLst/>
          </a:prstGeom>
          <a:noFill/>
        </p:spPr>
        <p:txBody>
          <a:bodyPr wrap="square" rtlCol="0">
            <a:spAutoFit/>
          </a:bodyPr>
          <a:lstStyle/>
          <a:p>
            <a:r>
              <a:rPr lang="en-US" b="1" cap="all" dirty="0">
                <a:latin typeface="Arial" charset="0"/>
                <a:cs typeface="Arial" charset="0"/>
              </a:rPr>
              <a:t>                                    SPEED (S1) </a:t>
            </a:r>
          </a:p>
          <a:p>
            <a:endParaRPr lang="en-US" b="1" dirty="0"/>
          </a:p>
        </p:txBody>
      </p:sp>
      <p:grpSp>
        <p:nvGrpSpPr>
          <p:cNvPr id="2" name="Group 1">
            <a:extLst>
              <a:ext uri="{FF2B5EF4-FFF2-40B4-BE49-F238E27FC236}">
                <a16:creationId xmlns:a16="http://schemas.microsoft.com/office/drawing/2014/main" id="{42E4A401-D766-49F5-AC86-F911F676A200}"/>
              </a:ext>
            </a:extLst>
          </p:cNvPr>
          <p:cNvGrpSpPr/>
          <p:nvPr/>
        </p:nvGrpSpPr>
        <p:grpSpPr>
          <a:xfrm>
            <a:off x="241346" y="927905"/>
            <a:ext cx="6326601" cy="3784337"/>
            <a:chOff x="241346" y="927905"/>
            <a:chExt cx="6326601" cy="3784337"/>
          </a:xfrm>
        </p:grpSpPr>
        <p:pic>
          <p:nvPicPr>
            <p:cNvPr id="8" name="Picture 7"/>
            <p:cNvPicPr>
              <a:picLocks noChangeAspect="1"/>
            </p:cNvPicPr>
            <p:nvPr/>
          </p:nvPicPr>
          <p:blipFill>
            <a:blip r:embed="rId2"/>
            <a:stretch>
              <a:fillRect/>
            </a:stretch>
          </p:blipFill>
          <p:spPr>
            <a:xfrm>
              <a:off x="241346" y="927905"/>
              <a:ext cx="6326601" cy="3784337"/>
            </a:xfrm>
            <a:prstGeom prst="rect">
              <a:avLst/>
            </a:prstGeom>
            <a:ln>
              <a:solidFill>
                <a:srgbClr val="000000"/>
              </a:solidFill>
            </a:ln>
          </p:spPr>
        </p:pic>
        <p:pic>
          <p:nvPicPr>
            <p:cNvPr id="9"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0210" y="2349427"/>
              <a:ext cx="1377582" cy="617107"/>
            </a:xfrm>
            <a:prstGeom prst="rect">
              <a:avLst/>
            </a:prstGeom>
          </p:spPr>
        </p:pic>
      </p:grpSp>
      <p:pic>
        <p:nvPicPr>
          <p:cNvPr id="10" name="Picture 9"/>
          <p:cNvPicPr>
            <a:picLocks noChangeAspect="1"/>
          </p:cNvPicPr>
          <p:nvPr/>
        </p:nvPicPr>
        <p:blipFill>
          <a:blip r:embed="rId4"/>
          <a:stretch>
            <a:fillRect/>
          </a:stretch>
        </p:blipFill>
        <p:spPr>
          <a:xfrm>
            <a:off x="2717800" y="8275957"/>
            <a:ext cx="1422400" cy="719347"/>
          </a:xfrm>
          <a:prstGeom prst="rect">
            <a:avLst/>
          </a:prstGeom>
        </p:spPr>
      </p:pic>
    </p:spTree>
    <p:extLst>
      <p:ext uri="{BB962C8B-B14F-4D97-AF65-F5344CB8AC3E}">
        <p14:creationId xmlns:p14="http://schemas.microsoft.com/office/powerpoint/2010/main" val="418626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688" y="203186"/>
            <a:ext cx="6858000" cy="369332"/>
          </a:xfrm>
          <a:prstGeom prst="rect">
            <a:avLst/>
          </a:prstGeom>
          <a:noFill/>
        </p:spPr>
        <p:txBody>
          <a:bodyPr wrap="square" rtlCol="0">
            <a:spAutoFit/>
          </a:bodyPr>
          <a:lstStyle/>
          <a:p>
            <a:pPr algn="ctr"/>
            <a:r>
              <a:rPr kumimoji="1" lang="en-US" b="1" cap="all" dirty="0">
                <a:solidFill>
                  <a:prstClr val="black"/>
                </a:solidFill>
                <a:latin typeface="Arial" panose="020B0604020202020204" pitchFamily="34" charset="0"/>
                <a:cs typeface="Arial" panose="020B0604020202020204" pitchFamily="34" charset="0"/>
              </a:rPr>
              <a:t>Speed (S9) </a:t>
            </a:r>
          </a:p>
        </p:txBody>
      </p:sp>
      <p:sp>
        <p:nvSpPr>
          <p:cNvPr id="66563" name="Text Box 3"/>
          <p:cNvSpPr txBox="1">
            <a:spLocks noChangeArrowheads="1"/>
          </p:cNvSpPr>
          <p:nvPr/>
        </p:nvSpPr>
        <p:spPr bwMode="auto">
          <a:xfrm>
            <a:off x="270659" y="3514926"/>
            <a:ext cx="6316682" cy="4703658"/>
          </a:xfrm>
          <a:prstGeom prst="rect">
            <a:avLst/>
          </a:prstGeom>
          <a:noFill/>
          <a:ln w="9525">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Arial" charset="0"/>
                <a:ea typeface="Arial"/>
              </a:rPr>
              <a:t>Purpose: To Improve &amp; encourage “Changes of Pace” and improve Changes of Direction.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a:ln>
                <a:noFill/>
              </a:ln>
              <a:solidFill>
                <a:schemeClr val="tx1"/>
              </a:solidFill>
              <a:effectLst/>
              <a:latin typeface="Arial" charset="0"/>
              <a:ea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Arial" charset="0"/>
                <a:ea typeface="Arial"/>
              </a:rPr>
              <a:t>SET UP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Arial" charset="0"/>
                <a:ea typeface="Arial"/>
              </a:rPr>
              <a:t>2</a:t>
            </a:r>
            <a:r>
              <a:rPr kumimoji="0" lang="en-US" sz="1050" b="0" i="0" u="none" strike="noStrike" cap="none" normalizeH="0" baseline="0" dirty="0">
                <a:ln>
                  <a:noFill/>
                </a:ln>
                <a:solidFill>
                  <a:schemeClr val="tx1"/>
                </a:solidFill>
                <a:effectLst/>
                <a:latin typeface="Arial"/>
                <a:ea typeface="Arial"/>
              </a:rPr>
              <a:t> </a:t>
            </a:r>
            <a:r>
              <a:rPr kumimoji="0" lang="en-US" sz="1050" b="0" i="0" u="none" strike="noStrike" cap="none" normalizeH="0" baseline="0" dirty="0">
                <a:ln>
                  <a:noFill/>
                </a:ln>
                <a:solidFill>
                  <a:schemeClr val="tx1"/>
                </a:solidFill>
                <a:effectLst/>
                <a:latin typeface="Arial" charset="0"/>
                <a:ea typeface="Arial"/>
              </a:rPr>
              <a:t>teams, each player with a ball, at opposite ends of adjacent 20x5 yd grids with a line marked with cones 4 yds from the end line of each grid.</a:t>
            </a:r>
            <a:endParaRPr kumimoji="0" lang="en-US" sz="1050" b="0" i="0" u="none" strike="noStrike" cap="none" normalizeH="0" baseline="0" dirty="0">
              <a:ln>
                <a:noFill/>
              </a:ln>
              <a:solidFill>
                <a:srgbClr val="000000"/>
              </a:solidFill>
              <a:effectLst/>
              <a:latin typeface="Arial" charset="0"/>
              <a:ea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50" dirty="0">
              <a:latin typeface="Arial" charset="0"/>
              <a:ea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Arial" charset="0"/>
                <a:ea typeface="Arial"/>
              </a:rPr>
              <a:t>ACTION</a:t>
            </a:r>
            <a:r>
              <a:rPr lang="en-US" sz="1050" b="1" dirty="0">
                <a:solidFill>
                  <a:srgbClr val="000000"/>
                </a:solidFill>
                <a:latin typeface="Arial" charset="0"/>
                <a:ea typeface="Arial"/>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050" b="1" dirty="0">
                <a:solidFill>
                  <a:srgbClr val="00B050"/>
                </a:solidFill>
                <a:latin typeface="Arial" charset="0"/>
                <a:ea typeface="Arial"/>
              </a:rPr>
              <a:t>Game Moves to use:</a:t>
            </a:r>
          </a:p>
          <a:p>
            <a:pPr defTabSz="854978"/>
            <a:r>
              <a:rPr lang="en-US" sz="1050" b="1" dirty="0">
                <a:solidFill>
                  <a:srgbClr val="00B050"/>
                </a:solidFill>
                <a:latin typeface="Arial" pitchFamily="34" charset="0"/>
                <a:ea typeface="Times New Roman" pitchFamily="-111" charset="0"/>
                <a:cs typeface="Arial" pitchFamily="34" charset="0"/>
              </a:rPr>
              <a:t>CHANGE OF DIRECTION </a:t>
            </a:r>
          </a:p>
          <a:p>
            <a:pPr marL="285750" indent="-285750" defTabSz="854978">
              <a:buFont typeface="Arial" charset="0"/>
              <a:buChar char="•"/>
            </a:pPr>
            <a:r>
              <a:rPr lang="en-US" sz="1050" dirty="0">
                <a:solidFill>
                  <a:srgbClr val="00B050"/>
                </a:solidFill>
                <a:latin typeface="Arial" pitchFamily="34" charset="0"/>
                <a:ea typeface="Times New Roman" pitchFamily="-111" charset="0"/>
                <a:cs typeface="Arial" pitchFamily="34" charset="0"/>
              </a:rPr>
              <a:t>INSIDE CUT</a:t>
            </a:r>
          </a:p>
          <a:p>
            <a:pPr marL="285750" indent="-285750" defTabSz="854978">
              <a:buFont typeface="Arial" charset="0"/>
              <a:buChar char="•"/>
            </a:pPr>
            <a:r>
              <a:rPr lang="en-US" sz="1050" dirty="0">
                <a:solidFill>
                  <a:srgbClr val="00B050"/>
                </a:solidFill>
                <a:latin typeface="Arial" pitchFamily="34" charset="0"/>
                <a:ea typeface="Times New Roman" pitchFamily="-111" charset="0"/>
                <a:cs typeface="Arial" pitchFamily="34" charset="0"/>
              </a:rPr>
              <a:t>OUTSIDE CUT</a:t>
            </a:r>
          </a:p>
          <a:p>
            <a:pPr defTabSz="854978"/>
            <a:endParaRPr lang="en-US" sz="1050" dirty="0">
              <a:solidFill>
                <a:srgbClr val="00B050"/>
              </a:solidFill>
              <a:latin typeface="Arial" pitchFamily="34" charset="0"/>
              <a:ea typeface="Times New Roman" pitchFamily="-111" charset="0"/>
              <a:cs typeface="Arial" pitchFamily="34" charset="0"/>
            </a:endParaRPr>
          </a:p>
          <a:p>
            <a:pPr defTabSz="854978"/>
            <a:r>
              <a:rPr lang="en-US" sz="1050" b="1" dirty="0">
                <a:solidFill>
                  <a:srgbClr val="00B050"/>
                </a:solidFill>
                <a:latin typeface="Arial" pitchFamily="34" charset="0"/>
                <a:ea typeface="Times New Roman" pitchFamily="-111" charset="0"/>
                <a:cs typeface="Arial" pitchFamily="34" charset="0"/>
              </a:rPr>
              <a:t>STOP/START</a:t>
            </a:r>
          </a:p>
          <a:p>
            <a:pPr marL="285750" indent="-285750" defTabSz="854978">
              <a:buFont typeface="Arial" charset="0"/>
              <a:buChar char="•"/>
            </a:pPr>
            <a:r>
              <a:rPr lang="en-US" sz="1050" dirty="0">
                <a:solidFill>
                  <a:srgbClr val="00B050"/>
                </a:solidFill>
                <a:latin typeface="Arial" pitchFamily="34" charset="0"/>
                <a:ea typeface="Times New Roman" pitchFamily="-111" charset="0"/>
                <a:cs typeface="Arial" pitchFamily="34" charset="0"/>
              </a:rPr>
              <a:t>STEP ON</a:t>
            </a:r>
          </a:p>
          <a:p>
            <a:pPr marL="285750" indent="-285750" defTabSz="854978">
              <a:buFont typeface="Arial" charset="0"/>
              <a:buChar char="•"/>
            </a:pPr>
            <a:r>
              <a:rPr lang="en-US" sz="1050" dirty="0">
                <a:solidFill>
                  <a:srgbClr val="00B050"/>
                </a:solidFill>
                <a:latin typeface="Arial" pitchFamily="34" charset="0"/>
                <a:ea typeface="Times New Roman" pitchFamily="-111" charset="0"/>
                <a:cs typeface="Arial" pitchFamily="34" charset="0"/>
              </a:rPr>
              <a:t>HIGH WAVE</a:t>
            </a:r>
          </a:p>
          <a:p>
            <a:pPr marL="285750" indent="-285750" defTabSz="854978">
              <a:buFont typeface="Arial" charset="0"/>
              <a:buChar char="•"/>
            </a:pPr>
            <a:r>
              <a:rPr lang="en-US" sz="1050" dirty="0">
                <a:solidFill>
                  <a:srgbClr val="00B050"/>
                </a:solidFill>
                <a:latin typeface="Arial" pitchFamily="34" charset="0"/>
                <a:ea typeface="Times New Roman" pitchFamily="-111" charset="0"/>
                <a:cs typeface="Arial" pitchFamily="34" charset="0"/>
              </a:rPr>
              <a:t>PULL PUSH</a:t>
            </a:r>
          </a:p>
          <a:p>
            <a:pPr marL="0" marR="0" lvl="0" indent="0" algn="l" defTabSz="914400" rtl="0" eaLnBrk="1" fontAlgn="base" latinLnBrk="0" hangingPunct="1">
              <a:lnSpc>
                <a:spcPct val="100000"/>
              </a:lnSpc>
              <a:spcBef>
                <a:spcPct val="0"/>
              </a:spcBef>
              <a:spcAft>
                <a:spcPct val="0"/>
              </a:spcAft>
              <a:buClrTx/>
              <a:buSzTx/>
              <a:buFontTx/>
              <a:buNone/>
              <a:tabLst/>
            </a:pPr>
            <a:endParaRPr lang="en-US" sz="1050" b="1" dirty="0">
              <a:solidFill>
                <a:srgbClr val="000000"/>
              </a:solidFill>
              <a:latin typeface="Arial" charset="0"/>
              <a:ea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050" b="1" dirty="0">
                <a:solidFill>
                  <a:srgbClr val="000000"/>
                </a:solidFill>
                <a:latin typeface="Arial" charset="0"/>
                <a:ea typeface="Arial"/>
              </a:rPr>
              <a:t>V1. R</a:t>
            </a:r>
            <a:r>
              <a:rPr kumimoji="0" lang="en-US" sz="1050" b="0" i="0" u="none" strike="noStrike" cap="none" normalizeH="0" baseline="0" dirty="0">
                <a:ln>
                  <a:noFill/>
                </a:ln>
                <a:solidFill>
                  <a:schemeClr val="tx1"/>
                </a:solidFill>
                <a:effectLst/>
                <a:latin typeface="Arial" charset="0"/>
                <a:ea typeface="Arial"/>
              </a:rPr>
              <a:t>1 speed dribbles to the line 4 yards from the end line then Steps on the ball ,turns</a:t>
            </a:r>
            <a:r>
              <a:rPr kumimoji="0" lang="en-US" sz="1050" b="0" i="0" u="none" strike="noStrike" cap="none" normalizeH="0" dirty="0">
                <a:ln>
                  <a:noFill/>
                </a:ln>
                <a:solidFill>
                  <a:schemeClr val="tx1"/>
                </a:solidFill>
                <a:effectLst/>
                <a:latin typeface="Arial" charset="0"/>
                <a:ea typeface="Arial"/>
              </a:rPr>
              <a:t> with a Change of Direction Move, and</a:t>
            </a:r>
            <a:r>
              <a:rPr kumimoji="0" lang="en-US" sz="1050" b="0" i="0" u="none" strike="noStrike" cap="none" normalizeH="0" baseline="0" dirty="0">
                <a:ln>
                  <a:noFill/>
                </a:ln>
                <a:solidFill>
                  <a:schemeClr val="tx1"/>
                </a:solidFill>
                <a:effectLst/>
                <a:latin typeface="Arial" charset="0"/>
                <a:ea typeface="Arial"/>
              </a:rPr>
              <a:t> speed dribbles back to his start line.</a:t>
            </a:r>
            <a:endParaRPr kumimoji="0" lang="en-US" sz="1050" b="0" i="0" u="none" strike="noStrike" cap="none" normalizeH="0" baseline="0" dirty="0">
              <a:ln>
                <a:noFill/>
              </a:ln>
              <a:solidFill>
                <a:srgbClr val="000000"/>
              </a:solidFill>
              <a:effectLst/>
              <a:latin typeface="Arial" charset="0"/>
              <a:ea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Arial" charset="0"/>
                <a:ea typeface="Arial"/>
              </a:rPr>
              <a:t>As R1 </a:t>
            </a:r>
            <a:r>
              <a:rPr lang="en-US" sz="1050" dirty="0">
                <a:latin typeface="Arial" charset="0"/>
                <a:ea typeface="Arial"/>
              </a:rPr>
              <a:t>turns</a:t>
            </a:r>
            <a:r>
              <a:rPr kumimoji="0" lang="en-US" sz="1050" b="0" i="0" u="none" strike="noStrike" cap="none" normalizeH="0" baseline="0" dirty="0">
                <a:ln>
                  <a:noFill/>
                </a:ln>
                <a:solidFill>
                  <a:schemeClr val="tx1"/>
                </a:solidFill>
                <a:effectLst/>
                <a:latin typeface="Arial" charset="0"/>
                <a:ea typeface="Arial"/>
              </a:rPr>
              <a:t> at the line the 1st Yellow player speed dribbles to try to beat R1 before making a similar </a:t>
            </a:r>
            <a:r>
              <a:rPr lang="en-US" sz="1050" dirty="0">
                <a:latin typeface="Arial" charset="0"/>
                <a:ea typeface="Arial"/>
              </a:rPr>
              <a:t>C.O.D </a:t>
            </a:r>
            <a:r>
              <a:rPr kumimoji="0" lang="en-US" sz="1050" b="0" i="0" u="none" strike="noStrike" cap="none" normalizeH="0" baseline="0" dirty="0">
                <a:ln>
                  <a:noFill/>
                </a:ln>
                <a:solidFill>
                  <a:schemeClr val="tx1"/>
                </a:solidFill>
                <a:effectLst/>
                <a:latin typeface="Arial" charset="0"/>
                <a:ea typeface="Arial"/>
              </a:rPr>
              <a:t> the Yellow 4 yd line a speed dribbles back to his start line.</a:t>
            </a:r>
            <a:endParaRPr kumimoji="0" lang="en-US" sz="1050" b="0" i="0" u="none" strike="noStrike" cap="none" normalizeH="0" baseline="0" dirty="0">
              <a:ln>
                <a:noFill/>
              </a:ln>
              <a:solidFill>
                <a:srgbClr val="000000"/>
              </a:solidFill>
              <a:effectLst/>
              <a:latin typeface="Arial" charset="0"/>
              <a:ea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Arial" charset="0"/>
                <a:ea typeface="Arial"/>
              </a:rPr>
              <a:t>Players try to catch and pass the opponent off the 4 yd start before reversing the roles when the reach their own 4 yd line before the opponent.</a:t>
            </a:r>
          </a:p>
          <a:p>
            <a:pPr marL="0" marR="0" lvl="0" indent="0" algn="l" defTabSz="914400" rtl="0" eaLnBrk="1" fontAlgn="base" latinLnBrk="0" hangingPunct="1">
              <a:lnSpc>
                <a:spcPct val="100000"/>
              </a:lnSpc>
              <a:spcBef>
                <a:spcPct val="0"/>
              </a:spcBef>
              <a:spcAft>
                <a:spcPct val="0"/>
              </a:spcAft>
              <a:buClrTx/>
              <a:buSzTx/>
              <a:buFontTx/>
              <a:buNone/>
              <a:tabLst/>
            </a:pPr>
            <a:endParaRPr lang="en-US" sz="1050" b="1" dirty="0">
              <a:latin typeface="Arial" charset="0"/>
              <a:ea typeface="Arial"/>
            </a:endParaRPr>
          </a:p>
          <a:p>
            <a:pPr defTabSz="819290" fontAlgn="base">
              <a:spcBef>
                <a:spcPct val="0"/>
              </a:spcBef>
              <a:spcAft>
                <a:spcPct val="0"/>
              </a:spcAft>
            </a:pPr>
            <a:r>
              <a:rPr lang="en-US" sz="1050" b="1" dirty="0">
                <a:solidFill>
                  <a:srgbClr val="FF0000"/>
                </a:solidFill>
                <a:latin typeface="Arial" charset="0"/>
                <a:ea typeface="Arial"/>
              </a:rPr>
              <a:t>Make Harder</a:t>
            </a:r>
          </a:p>
          <a:p>
            <a:pPr defTabSz="819290" fontAlgn="base">
              <a:spcBef>
                <a:spcPct val="0"/>
              </a:spcBef>
              <a:spcAft>
                <a:spcPct val="0"/>
              </a:spcAft>
            </a:pPr>
            <a:r>
              <a:rPr lang="en-US" sz="1050" b="1" dirty="0">
                <a:solidFill>
                  <a:srgbClr val="FF0000"/>
                </a:solidFill>
                <a:latin typeface="Arial" charset="0"/>
                <a:ea typeface="Arial"/>
              </a:rPr>
              <a:t>V2: Player adds a Stop/Start in the middle.</a:t>
            </a:r>
          </a:p>
          <a:p>
            <a:pPr lvl="0" defTabSz="914400" fontAlgn="base">
              <a:spcBef>
                <a:spcPct val="0"/>
              </a:spcBef>
              <a:spcAft>
                <a:spcPct val="0"/>
              </a:spcAft>
            </a:pPr>
            <a:endParaRPr lang="en-US" sz="1050" dirty="0">
              <a:solidFill>
                <a:srgbClr val="000000"/>
              </a:solidFill>
              <a:latin typeface="Arial" charset="0"/>
              <a:ea typeface="Arial"/>
            </a:endParaRPr>
          </a:p>
          <a:p>
            <a:pPr lvl="0" fontAlgn="base">
              <a:spcBef>
                <a:spcPct val="0"/>
              </a:spcBef>
              <a:spcAft>
                <a:spcPct val="0"/>
              </a:spcAft>
            </a:pPr>
            <a:r>
              <a:rPr lang="en-US" sz="1050" b="1" dirty="0">
                <a:solidFill>
                  <a:schemeClr val="accent1"/>
                </a:solidFill>
                <a:latin typeface="Arial"/>
              </a:rPr>
              <a:t>COACH TIP TO PLAYER </a:t>
            </a:r>
            <a:br>
              <a:rPr lang="en-US" sz="1050" b="1" dirty="0">
                <a:solidFill>
                  <a:schemeClr val="accent1"/>
                </a:solidFill>
                <a:latin typeface="Arial" charset="0"/>
              </a:rPr>
            </a:br>
            <a:r>
              <a:rPr kumimoji="0" lang="en-US" sz="1050" b="0" i="0" u="none" strike="noStrike" cap="none" normalizeH="0" baseline="0" dirty="0">
                <a:ln>
                  <a:noFill/>
                </a:ln>
                <a:solidFill>
                  <a:schemeClr val="accent1"/>
                </a:solidFill>
                <a:effectLst/>
                <a:latin typeface="Arial" charset="0"/>
                <a:ea typeface="Arial"/>
              </a:rPr>
              <a:t>Take few touches in the middle of the dribble but take short controlled touches before the stop and turn.</a:t>
            </a:r>
            <a:endParaRPr kumimoji="0" lang="en-US" sz="1100" b="0" i="0" u="none" strike="noStrike" cap="none" normalizeH="0" baseline="0" dirty="0">
              <a:ln>
                <a:noFill/>
              </a:ln>
              <a:solidFill>
                <a:srgbClr val="000000"/>
              </a:solidFill>
              <a:effectLst/>
              <a:latin typeface="Arial" charset="0"/>
              <a:ea typeface="Arial"/>
            </a:endParaRPr>
          </a:p>
        </p:txBody>
      </p:sp>
      <p:pic>
        <p:nvPicPr>
          <p:cNvPr id="7" name="Picture 6" descr="ASC_DRILL_LIBRARY_(M_18)__5-5-2014_164754.png"/>
          <p:cNvPicPr>
            <a:picLocks noChangeAspect="1"/>
          </p:cNvPicPr>
          <p:nvPr/>
        </p:nvPicPr>
        <p:blipFill>
          <a:blip r:embed="rId2"/>
          <a:stretch>
            <a:fillRect/>
          </a:stretch>
        </p:blipFill>
        <p:spPr>
          <a:xfrm>
            <a:off x="285999" y="629772"/>
            <a:ext cx="6316682" cy="2742078"/>
          </a:xfrm>
          <a:prstGeom prst="rect">
            <a:avLst/>
          </a:prstGeom>
          <a:ln>
            <a:solidFill>
              <a:schemeClr val="tx1"/>
            </a:solidFill>
          </a:ln>
        </p:spPr>
      </p:pic>
      <p:pic>
        <p:nvPicPr>
          <p:cNvPr id="8" name="Picture 7">
            <a:extLst>
              <a:ext uri="{FF2B5EF4-FFF2-40B4-BE49-F238E27FC236}">
                <a16:creationId xmlns:a16="http://schemas.microsoft.com/office/drawing/2014/main" id="{41542BB0-2169-4D45-B30C-D28886D11033}"/>
              </a:ext>
            </a:extLst>
          </p:cNvPr>
          <p:cNvPicPr>
            <a:picLocks noChangeAspect="1"/>
          </p:cNvPicPr>
          <p:nvPr/>
        </p:nvPicPr>
        <p:blipFill>
          <a:blip r:embed="rId3"/>
          <a:stretch>
            <a:fillRect/>
          </a:stretch>
        </p:blipFill>
        <p:spPr>
          <a:xfrm>
            <a:off x="2690112" y="8424653"/>
            <a:ext cx="1422400" cy="719347"/>
          </a:xfrm>
          <a:prstGeom prst="rect">
            <a:avLst/>
          </a:prstGeom>
        </p:spPr>
      </p:pic>
    </p:spTree>
    <p:extLst>
      <p:ext uri="{BB962C8B-B14F-4D97-AF65-F5344CB8AC3E}">
        <p14:creationId xmlns:p14="http://schemas.microsoft.com/office/powerpoint/2010/main" val="93804390"/>
      </p:ext>
    </p:extLst>
  </p:cSld>
  <p:clrMapOvr>
    <a:masterClrMapping/>
  </p:clrMapOvr>
  <mc:AlternateContent xmlns:mc="http://schemas.openxmlformats.org/markup-compatibility/2006" xmlns:p14="http://schemas.microsoft.com/office/powerpoint/2010/main">
    <mc:Choice Requires="p14">
      <p:transition spd="slow" p14:dur="2000" advTm="49662"/>
    </mc:Choice>
    <mc:Fallback xmlns:mv="urn:schemas-microsoft-com:mac:vml" xmlns="">
      <p:transition spd="slow" advTm="4966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3"/>
          <p:cNvSpPr txBox="1">
            <a:spLocks noChangeArrowheads="1"/>
          </p:cNvSpPr>
          <p:nvPr/>
        </p:nvSpPr>
        <p:spPr bwMode="auto">
          <a:xfrm>
            <a:off x="304960" y="701173"/>
            <a:ext cx="6330462" cy="34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9764" tIns="44882" rIns="89764" bIns="44882">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endParaRPr lang="en-US" sz="1677" b="1" cap="all" dirty="0">
              <a:latin typeface="Arial" pitchFamily="34" charset="0"/>
              <a:ea typeface="Arial"/>
              <a:cs typeface="Arial" pitchFamily="34" charset="0"/>
            </a:endParaRPr>
          </a:p>
        </p:txBody>
      </p:sp>
      <p:sp>
        <p:nvSpPr>
          <p:cNvPr id="6" name="TextBox 5"/>
          <p:cNvSpPr txBox="1"/>
          <p:nvPr/>
        </p:nvSpPr>
        <p:spPr>
          <a:xfrm>
            <a:off x="304959" y="4470223"/>
            <a:ext cx="6193826" cy="3306906"/>
          </a:xfrm>
          <a:prstGeom prst="rect">
            <a:avLst/>
          </a:prstGeom>
          <a:noFill/>
          <a:ln>
            <a:solidFill>
              <a:schemeClr val="tx1"/>
            </a:solidFill>
          </a:ln>
        </p:spPr>
        <p:txBody>
          <a:bodyPr wrap="square" lIns="89764" tIns="44882" rIns="89764" bIns="44882" rtlCol="0">
            <a:spAutoFit/>
          </a:bodyPr>
          <a:lstStyle/>
          <a:p>
            <a:r>
              <a:rPr lang="en-US" sz="1100" b="1" dirty="0">
                <a:latin typeface="Arial"/>
              </a:rPr>
              <a:t>Purpose: To Improve running with the ball &amp; Finishing on the run.</a:t>
            </a:r>
          </a:p>
          <a:p>
            <a:endParaRPr lang="en-US" sz="1100" b="1" dirty="0">
              <a:latin typeface="Arial"/>
            </a:endParaRPr>
          </a:p>
          <a:p>
            <a:r>
              <a:rPr lang="en-US" sz="1100" b="1" dirty="0">
                <a:latin typeface="Arial"/>
              </a:rPr>
              <a:t>SET UP</a:t>
            </a:r>
          </a:p>
          <a:p>
            <a:r>
              <a:rPr lang="en-US" sz="1100" dirty="0">
                <a:latin typeface="Arial"/>
              </a:rPr>
              <a:t>Two mini goals 18yds apart inside a 20 x 20 yds. grid with a ball on the mid line in front of each goal.</a:t>
            </a:r>
            <a:r>
              <a:rPr lang="en-GB" sz="1100" dirty="0">
                <a:latin typeface="Arial"/>
              </a:rPr>
              <a:t> </a:t>
            </a:r>
            <a:r>
              <a:rPr lang="en-US" sz="1100" dirty="0">
                <a:latin typeface="Arial"/>
              </a:rPr>
              <a:t>Two teams lined up on either side of the coach on a sideline.</a:t>
            </a:r>
            <a:endParaRPr lang="en-US" sz="1100" b="1" dirty="0">
              <a:latin typeface="Arial"/>
            </a:endParaRPr>
          </a:p>
          <a:p>
            <a:endParaRPr lang="en-US" sz="1100" b="1" dirty="0">
              <a:latin typeface="Arial"/>
            </a:endParaRPr>
          </a:p>
          <a:p>
            <a:r>
              <a:rPr lang="en-US" sz="1100" b="1" dirty="0">
                <a:latin typeface="Arial"/>
              </a:rPr>
              <a:t>ACTION</a:t>
            </a:r>
            <a:endParaRPr lang="en-GB" sz="1100" dirty="0">
              <a:latin typeface="Arial"/>
            </a:endParaRPr>
          </a:p>
          <a:p>
            <a:r>
              <a:rPr lang="en-GB" sz="1100" b="1" dirty="0">
                <a:latin typeface="Arial"/>
              </a:rPr>
              <a:t>V1</a:t>
            </a:r>
            <a:r>
              <a:rPr lang="en-GB" sz="1100" dirty="0">
                <a:latin typeface="Arial"/>
              </a:rPr>
              <a:t> :Each Player with a ball. The first player on each team dribbles from the side-line around their own goal and shoots on the opponents goal then </a:t>
            </a:r>
            <a:r>
              <a:rPr lang="en-US" sz="1100" dirty="0">
                <a:latin typeface="Arial"/>
              </a:rPr>
              <a:t>sprint to release their next teammate. Every ball must be in the goal for team to win.</a:t>
            </a:r>
          </a:p>
          <a:p>
            <a:endParaRPr lang="en-US" sz="1100" b="1" dirty="0">
              <a:latin typeface="Arial"/>
            </a:endParaRPr>
          </a:p>
          <a:p>
            <a:r>
              <a:rPr lang="en-US" sz="1100" b="1" dirty="0">
                <a:solidFill>
                  <a:srgbClr val="FF0000"/>
                </a:solidFill>
                <a:latin typeface="Arial"/>
              </a:rPr>
              <a:t>MAKE HARDER</a:t>
            </a:r>
          </a:p>
          <a:p>
            <a:r>
              <a:rPr lang="en-US" sz="1100" b="1" dirty="0">
                <a:solidFill>
                  <a:srgbClr val="FF0000"/>
                </a:solidFill>
                <a:latin typeface="Arial"/>
                <a:cs typeface="Arial"/>
              </a:rPr>
              <a:t>V2:Shoot (if you score or miss) retrieve the ball &amp;  then Pass to next Player.</a:t>
            </a:r>
          </a:p>
          <a:p>
            <a:r>
              <a:rPr lang="en-US" sz="1100" b="1" dirty="0">
                <a:solidFill>
                  <a:srgbClr val="FF0000"/>
                </a:solidFill>
                <a:latin typeface="Arial"/>
                <a:cs typeface="Arial"/>
              </a:rPr>
              <a:t>V3: Pass to Wall Passer then finish first Time.</a:t>
            </a:r>
          </a:p>
          <a:p>
            <a:endParaRPr lang="en-US" sz="1100" dirty="0">
              <a:latin typeface="Arial"/>
            </a:endParaRPr>
          </a:p>
          <a:p>
            <a:r>
              <a:rPr lang="en-US" sz="1100" b="1" dirty="0">
                <a:solidFill>
                  <a:schemeClr val="accent1"/>
                </a:solidFill>
                <a:latin typeface="Arial"/>
              </a:rPr>
              <a:t>COACH TIP TO PLAYER</a:t>
            </a:r>
          </a:p>
          <a:p>
            <a:r>
              <a:rPr lang="en-GB" sz="1100" dirty="0">
                <a:solidFill>
                  <a:schemeClr val="accent1"/>
                </a:solidFill>
                <a:latin typeface="Arial"/>
              </a:rPr>
              <a:t>Eyes up before you set off and before you pass or shoot.</a:t>
            </a:r>
          </a:p>
          <a:p>
            <a:endParaRPr lang="en-GB" sz="1100" dirty="0">
              <a:solidFill>
                <a:schemeClr val="accent1"/>
              </a:solidFill>
              <a:latin typeface="Arial"/>
            </a:endParaRPr>
          </a:p>
          <a:p>
            <a:r>
              <a:rPr lang="en-US" sz="1100" b="1" dirty="0">
                <a:solidFill>
                  <a:schemeClr val="accent1"/>
                </a:solidFill>
                <a:latin typeface="Arial"/>
                <a:cs typeface="Arial"/>
              </a:rPr>
              <a:t> </a:t>
            </a:r>
          </a:p>
        </p:txBody>
      </p:sp>
      <p:sp>
        <p:nvSpPr>
          <p:cNvPr id="7" name="TextBox 6"/>
          <p:cNvSpPr txBox="1"/>
          <p:nvPr/>
        </p:nvSpPr>
        <p:spPr>
          <a:xfrm>
            <a:off x="222578" y="229425"/>
            <a:ext cx="6330462" cy="625723"/>
          </a:xfrm>
          <a:prstGeom prst="rect">
            <a:avLst/>
          </a:prstGeom>
          <a:noFill/>
        </p:spPr>
        <p:txBody>
          <a:bodyPr wrap="square" lIns="89764" tIns="44882" rIns="89764" bIns="44882" rtlCol="0">
            <a:spAutoFit/>
          </a:bodyPr>
          <a:lstStyle/>
          <a:p>
            <a:pPr algn="ctr"/>
            <a:r>
              <a:rPr kumimoji="1" lang="en-US" b="1" cap="all" dirty="0">
                <a:solidFill>
                  <a:prstClr val="black"/>
                </a:solidFill>
                <a:latin typeface="Arial" panose="020B0604020202020204" pitchFamily="34" charset="0"/>
                <a:cs typeface="Arial" panose="020B0604020202020204" pitchFamily="34" charset="0"/>
              </a:rPr>
              <a:t>SPEED (S10)</a:t>
            </a:r>
          </a:p>
          <a:p>
            <a:pPr algn="ctr"/>
            <a:endParaRPr lang="en-US" sz="1677" b="1" dirty="0">
              <a:solidFill>
                <a:srgbClr val="000000"/>
              </a:solidFill>
              <a:latin typeface="Arial" panose="020B0604020202020204" pitchFamily="34" charset="0"/>
              <a:cs typeface="Arial" panose="020B0604020202020204" pitchFamily="34" charset="0"/>
            </a:endParaRPr>
          </a:p>
        </p:txBody>
      </p:sp>
      <p:pic>
        <p:nvPicPr>
          <p:cNvPr id="13" name="Picture 63" descr="ASC_Session_Image_20-3-2012_161957"/>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959" y="845504"/>
            <a:ext cx="6193826" cy="34047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C73F645-3D3F-470C-96EC-E98875A9A616}"/>
              </a:ext>
            </a:extLst>
          </p:cNvPr>
          <p:cNvPicPr>
            <a:picLocks noChangeAspect="1"/>
          </p:cNvPicPr>
          <p:nvPr/>
        </p:nvPicPr>
        <p:blipFill>
          <a:blip r:embed="rId4"/>
          <a:stretch>
            <a:fillRect/>
          </a:stretch>
        </p:blipFill>
        <p:spPr>
          <a:xfrm>
            <a:off x="2676609" y="8326330"/>
            <a:ext cx="1422400" cy="719347"/>
          </a:xfrm>
          <a:prstGeom prst="rect">
            <a:avLst/>
          </a:prstGeom>
        </p:spPr>
      </p:pic>
    </p:spTree>
    <p:extLst>
      <p:ext uri="{BB962C8B-B14F-4D97-AF65-F5344CB8AC3E}">
        <p14:creationId xmlns:p14="http://schemas.microsoft.com/office/powerpoint/2010/main" val="197266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3"/>
          <a:stretch>
            <a:fillRect/>
          </a:stretch>
        </p:blipFill>
        <p:spPr>
          <a:xfrm>
            <a:off x="2690112" y="8326330"/>
            <a:ext cx="1422400" cy="719347"/>
          </a:xfrm>
          <a:prstGeom prst="rect">
            <a:avLst/>
          </a:prstGeom>
        </p:spPr>
      </p:pic>
      <p:sp>
        <p:nvSpPr>
          <p:cNvPr id="10" name="TextBox 9">
            <a:extLst>
              <a:ext uri="{FF2B5EF4-FFF2-40B4-BE49-F238E27FC236}">
                <a16:creationId xmlns:a16="http://schemas.microsoft.com/office/drawing/2014/main" id="{94A0132D-9792-B146-BB94-0A21203E0599}"/>
              </a:ext>
            </a:extLst>
          </p:cNvPr>
          <p:cNvSpPr txBox="1"/>
          <p:nvPr/>
        </p:nvSpPr>
        <p:spPr>
          <a:xfrm>
            <a:off x="366383" y="4930189"/>
            <a:ext cx="6277930" cy="2616543"/>
          </a:xfrm>
          <a:prstGeom prst="rect">
            <a:avLst/>
          </a:prstGeom>
          <a:noFill/>
          <a:ln>
            <a:solidFill>
              <a:srgbClr val="000000"/>
            </a:solidFill>
          </a:ln>
        </p:spPr>
        <p:txBody>
          <a:bodyPr wrap="square" lIns="76638" tIns="38319" rIns="76638" bIns="38319" rtlCol="0">
            <a:spAutoFit/>
          </a:bodyPr>
          <a:lstStyle/>
          <a:p>
            <a:r>
              <a:rPr lang="en-US" sz="1100" b="1" dirty="0">
                <a:latin typeface="Arial" panose="020B0604020202020204" pitchFamily="34" charset="0"/>
                <a:cs typeface="Arial" panose="020B0604020202020204" pitchFamily="34" charset="0"/>
              </a:rPr>
              <a:t>Purpose: To Improve Running with the ball &amp; Finishing.</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a:t>
            </a:r>
          </a:p>
          <a:p>
            <a:r>
              <a:rPr lang="en-US" sz="1100" dirty="0">
                <a:latin typeface="Arial" panose="020B0604020202020204" pitchFamily="34" charset="0"/>
                <a:cs typeface="Arial" panose="020B0604020202020204" pitchFamily="34" charset="0"/>
              </a:rPr>
              <a:t>As Drill Speed 13 (V3)</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a:t>
            </a:r>
          </a:p>
          <a:p>
            <a:r>
              <a:rPr lang="en-US" sz="1100" dirty="0">
                <a:latin typeface="Arial" panose="020B0604020202020204" pitchFamily="34" charset="0"/>
                <a:cs typeface="Arial" panose="020B0604020202020204" pitchFamily="34" charset="0"/>
              </a:rPr>
              <a:t>As Drill 10 (V3) but now </a:t>
            </a:r>
            <a:r>
              <a:rPr lang="en-GB" sz="1100" dirty="0">
                <a:latin typeface="Arial" panose="020B0604020202020204" pitchFamily="34" charset="0"/>
                <a:cs typeface="Arial" panose="020B0604020202020204" pitchFamily="34" charset="0"/>
              </a:rPr>
              <a:t>Dribbler passes across front of 1st goal to self going round goal before playing 1-2 w WP.</a:t>
            </a:r>
          </a:p>
          <a:p>
            <a:endParaRPr lang="en-US" sz="1100" dirty="0">
              <a:latin typeface="Arial" panose="020B0604020202020204" pitchFamily="34" charset="0"/>
              <a:cs typeface="Arial" panose="020B0604020202020204" pitchFamily="34" charset="0"/>
            </a:endParaRPr>
          </a:p>
          <a:p>
            <a:endParaRPr lang="en-US" sz="1100" b="1" dirty="0">
              <a:solidFill>
                <a:srgbClr val="FF0000"/>
              </a:solidFill>
              <a:latin typeface="Arial" panose="020B0604020202020204" pitchFamily="34" charset="0"/>
              <a:cs typeface="Arial" panose="020B0604020202020204" pitchFamily="34" charset="0"/>
            </a:endParaRPr>
          </a:p>
          <a:p>
            <a:r>
              <a:rPr lang="en-US" sz="1100" b="1" dirty="0">
                <a:solidFill>
                  <a:schemeClr val="accent1"/>
                </a:solidFill>
                <a:latin typeface="Arial" panose="020B0604020202020204" pitchFamily="34" charset="0"/>
                <a:cs typeface="Arial" panose="020B0604020202020204" pitchFamily="34" charset="0"/>
              </a:rPr>
              <a:t>COACH TIP TO PLAYER</a:t>
            </a:r>
          </a:p>
          <a:p>
            <a:r>
              <a:rPr lang="en-US" sz="1100" dirty="0">
                <a:solidFill>
                  <a:schemeClr val="accent1"/>
                </a:solidFill>
                <a:latin typeface="Arial" panose="020B0604020202020204" pitchFamily="34" charset="0"/>
                <a:cs typeface="Arial" panose="020B0604020202020204" pitchFamily="34" charset="0"/>
              </a:rPr>
              <a:t>Receiving player adjust body shape to play an accurate ½.</a:t>
            </a:r>
          </a:p>
          <a:p>
            <a:endParaRPr lang="en-US" sz="1100" dirty="0">
              <a:latin typeface="Arial" panose="020B0604020202020204" pitchFamily="34" charset="0"/>
              <a:cs typeface="Arial" panose="020B0604020202020204" pitchFamily="34" charset="0"/>
            </a:endParaRPr>
          </a:p>
          <a:p>
            <a:endParaRPr lang="en-US" sz="1100" dirty="0">
              <a:latin typeface="Arial"/>
              <a:cs typeface="Arial"/>
            </a:endParaRPr>
          </a:p>
        </p:txBody>
      </p:sp>
      <p:sp>
        <p:nvSpPr>
          <p:cNvPr id="2" name="TextBox 1">
            <a:extLst>
              <a:ext uri="{FF2B5EF4-FFF2-40B4-BE49-F238E27FC236}">
                <a16:creationId xmlns:a16="http://schemas.microsoft.com/office/drawing/2014/main" id="{E3F6DD17-5747-8A4B-9D7D-BD15355C0DD0}"/>
              </a:ext>
            </a:extLst>
          </p:cNvPr>
          <p:cNvSpPr txBox="1"/>
          <p:nvPr/>
        </p:nvSpPr>
        <p:spPr>
          <a:xfrm>
            <a:off x="2623450" y="140951"/>
            <a:ext cx="1582549" cy="646331"/>
          </a:xfrm>
          <a:prstGeom prst="rect">
            <a:avLst/>
          </a:prstGeom>
          <a:noFill/>
        </p:spPr>
        <p:txBody>
          <a:bodyPr wrap="none" rtlCol="0">
            <a:spAutoFit/>
          </a:bodyPr>
          <a:lstStyle/>
          <a:p>
            <a:r>
              <a:rPr kumimoji="1" lang="en-US" b="1" cap="all" dirty="0">
                <a:solidFill>
                  <a:prstClr val="black"/>
                </a:solidFill>
                <a:latin typeface="Arial" panose="020B0604020202020204" pitchFamily="34" charset="0"/>
                <a:cs typeface="Arial" panose="020B0604020202020204" pitchFamily="34" charset="0"/>
              </a:rPr>
              <a:t>SPEED (S11)</a:t>
            </a:r>
          </a:p>
          <a:p>
            <a:endParaRPr lang="en-US" dirty="0"/>
          </a:p>
        </p:txBody>
      </p:sp>
      <p:grpSp>
        <p:nvGrpSpPr>
          <p:cNvPr id="4" name="Group 3">
            <a:extLst>
              <a:ext uri="{FF2B5EF4-FFF2-40B4-BE49-F238E27FC236}">
                <a16:creationId xmlns:a16="http://schemas.microsoft.com/office/drawing/2014/main" id="{03ECC685-1C2E-4DB1-A9B7-BB8784627AB5}"/>
              </a:ext>
            </a:extLst>
          </p:cNvPr>
          <p:cNvGrpSpPr/>
          <p:nvPr/>
        </p:nvGrpSpPr>
        <p:grpSpPr>
          <a:xfrm>
            <a:off x="442732" y="995825"/>
            <a:ext cx="6125233" cy="3725820"/>
            <a:chOff x="442732" y="846180"/>
            <a:chExt cx="6125233" cy="3725820"/>
          </a:xfrm>
        </p:grpSpPr>
        <p:grpSp>
          <p:nvGrpSpPr>
            <p:cNvPr id="5" name="Group 4">
              <a:extLst>
                <a:ext uri="{FF2B5EF4-FFF2-40B4-BE49-F238E27FC236}">
                  <a16:creationId xmlns:a16="http://schemas.microsoft.com/office/drawing/2014/main" id="{65193802-CF18-1149-A675-BE5E9F789865}"/>
                </a:ext>
              </a:extLst>
            </p:cNvPr>
            <p:cNvGrpSpPr/>
            <p:nvPr/>
          </p:nvGrpSpPr>
          <p:grpSpPr>
            <a:xfrm>
              <a:off x="442732" y="846180"/>
              <a:ext cx="6125233" cy="3725820"/>
              <a:chOff x="806882" y="1081013"/>
              <a:chExt cx="5452829" cy="4131353"/>
            </a:xfrm>
          </p:grpSpPr>
          <p:pic>
            <p:nvPicPr>
              <p:cNvPr id="7" name="Picture 6">
                <a:extLst>
                  <a:ext uri="{FF2B5EF4-FFF2-40B4-BE49-F238E27FC236}">
                    <a16:creationId xmlns:a16="http://schemas.microsoft.com/office/drawing/2014/main" id="{EB9518DE-7AB9-E245-B633-37575D8A3BB3}"/>
                  </a:ext>
                </a:extLst>
              </p:cNvPr>
              <p:cNvPicPr>
                <a:picLocks noChangeAspect="1"/>
              </p:cNvPicPr>
              <p:nvPr/>
            </p:nvPicPr>
            <p:blipFill>
              <a:blip r:embed="rId4"/>
              <a:stretch>
                <a:fillRect/>
              </a:stretch>
            </p:blipFill>
            <p:spPr>
              <a:xfrm>
                <a:off x="806882" y="1081013"/>
                <a:ext cx="5452829" cy="4131353"/>
              </a:xfrm>
              <a:prstGeom prst="rect">
                <a:avLst/>
              </a:prstGeom>
              <a:solidFill>
                <a:srgbClr val="000000"/>
              </a:solidFill>
              <a:ln>
                <a:solidFill>
                  <a:schemeClr val="tx1"/>
                </a:solidFill>
              </a:ln>
            </p:spPr>
          </p:pic>
          <p:sp>
            <p:nvSpPr>
              <p:cNvPr id="8" name="TextBox 7">
                <a:extLst>
                  <a:ext uri="{FF2B5EF4-FFF2-40B4-BE49-F238E27FC236}">
                    <a16:creationId xmlns:a16="http://schemas.microsoft.com/office/drawing/2014/main" id="{059D1FBA-B630-7D4D-BD53-7EC69BE7D846}"/>
                  </a:ext>
                </a:extLst>
              </p:cNvPr>
              <p:cNvSpPr txBox="1"/>
              <p:nvPr/>
            </p:nvSpPr>
            <p:spPr>
              <a:xfrm>
                <a:off x="3705184" y="4806833"/>
                <a:ext cx="2523039" cy="369332"/>
              </a:xfrm>
              <a:prstGeom prst="rect">
                <a:avLst/>
              </a:prstGeom>
              <a:solidFill>
                <a:schemeClr val="bg1"/>
              </a:solidFill>
              <a:ln>
                <a:noFill/>
              </a:ln>
            </p:spPr>
            <p:txBody>
              <a:bodyPr wrap="square" rtlCol="0">
                <a:spAutoFit/>
              </a:bodyPr>
              <a:lstStyle/>
              <a:p>
                <a:endParaRPr lang="en-US" dirty="0"/>
              </a:p>
            </p:txBody>
          </p:sp>
        </p:grpSp>
        <p:pic>
          <p:nvPicPr>
            <p:cNvPr id="3" name="図 2">
              <a:extLst>
                <a:ext uri="{FF2B5EF4-FFF2-40B4-BE49-F238E27FC236}">
                  <a16:creationId xmlns:a16="http://schemas.microsoft.com/office/drawing/2014/main" id="{7338B7BE-C2B4-4F61-BC24-37896AB889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0097" y="2091983"/>
              <a:ext cx="1377582" cy="617107"/>
            </a:xfrm>
            <a:prstGeom prst="rect">
              <a:avLst/>
            </a:prstGeom>
          </p:spPr>
        </p:pic>
      </p:grpSp>
    </p:spTree>
    <p:extLst>
      <p:ext uri="{BB962C8B-B14F-4D97-AF65-F5344CB8AC3E}">
        <p14:creationId xmlns:p14="http://schemas.microsoft.com/office/powerpoint/2010/main" val="406524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38" y="4742932"/>
            <a:ext cx="6461651" cy="3298969"/>
          </a:xfrm>
          <a:prstGeom prst="rect">
            <a:avLst/>
          </a:prstGeom>
          <a:ln>
            <a:solidFill>
              <a:schemeClr val="tx1"/>
            </a:solidFill>
          </a:ln>
        </p:spPr>
        <p:txBody>
          <a:bodyPr wrap="square" lIns="81906" tIns="40952" rIns="81906" bIns="40952">
            <a:spAutoFit/>
          </a:bodyPr>
          <a:lstStyle/>
          <a:p>
            <a:r>
              <a:rPr lang="en-US" sz="1100" b="1" dirty="0">
                <a:latin typeface="Arial"/>
                <a:cs typeface="Arial"/>
              </a:rPr>
              <a:t>Purpose: To encourage quick movement to the ball  and improve reaction speed.</a:t>
            </a:r>
          </a:p>
          <a:p>
            <a:endParaRPr lang="en-US" sz="1100" b="1" dirty="0">
              <a:latin typeface="Arial"/>
              <a:cs typeface="Arial"/>
            </a:endParaRPr>
          </a:p>
          <a:p>
            <a:r>
              <a:rPr lang="en-US" sz="1100" b="1" dirty="0">
                <a:latin typeface="Arial"/>
                <a:cs typeface="Arial"/>
              </a:rPr>
              <a:t>SET UP</a:t>
            </a:r>
            <a:endParaRPr lang="en-US" sz="1100" dirty="0">
              <a:latin typeface="Arial"/>
              <a:cs typeface="Arial"/>
            </a:endParaRPr>
          </a:p>
          <a:p>
            <a:r>
              <a:rPr lang="en-US" sz="1100" dirty="0">
                <a:latin typeface="Arial"/>
                <a:cs typeface="Arial"/>
              </a:rPr>
              <a:t> a 15 x 15 yard grid (with 2 x Blue/Orange discs as per diagram).</a:t>
            </a:r>
          </a:p>
          <a:p>
            <a:r>
              <a:rPr lang="en-US" sz="1100" dirty="0">
                <a:latin typeface="Arial"/>
                <a:cs typeface="Arial"/>
              </a:rPr>
              <a:t>4 x target goals (North, South, East, West).</a:t>
            </a:r>
          </a:p>
          <a:p>
            <a:r>
              <a:rPr lang="en-US" sz="1100" dirty="0">
                <a:latin typeface="Arial"/>
                <a:cs typeface="Arial"/>
              </a:rPr>
              <a:t>Goals that are North/South have Blue discs either side, Goals that are East/West have Orange discs either side.</a:t>
            </a:r>
          </a:p>
          <a:p>
            <a:r>
              <a:rPr lang="en-US" sz="1100" dirty="0">
                <a:latin typeface="Arial"/>
                <a:cs typeface="Arial"/>
              </a:rPr>
              <a:t>Attacker and defender on the field.</a:t>
            </a:r>
          </a:p>
          <a:p>
            <a:r>
              <a:rPr lang="en-US" sz="1100" dirty="0">
                <a:latin typeface="Arial"/>
                <a:cs typeface="Arial"/>
              </a:rPr>
              <a:t>Servers on the outside. 2 Balls each. Change middle player after all 3 balls played.</a:t>
            </a:r>
          </a:p>
          <a:p>
            <a:endParaRPr lang="en-US" sz="1100" dirty="0">
              <a:latin typeface="Arial"/>
              <a:cs typeface="Arial"/>
            </a:endParaRPr>
          </a:p>
          <a:p>
            <a:r>
              <a:rPr lang="en-US" sz="1100" b="1" dirty="0">
                <a:latin typeface="Arial"/>
                <a:cs typeface="Arial"/>
              </a:rPr>
              <a:t>ACTION</a:t>
            </a:r>
          </a:p>
          <a:p>
            <a:r>
              <a:rPr lang="en-US" sz="1100" dirty="0">
                <a:latin typeface="Arial"/>
                <a:cs typeface="Arial"/>
              </a:rPr>
              <a:t>If Attacker scores then, a teammate serves again to him, if Attacker misses or defender touches the ball attacker and defender change roles.</a:t>
            </a:r>
          </a:p>
          <a:p>
            <a:endParaRPr lang="en-US" sz="1100" b="1" dirty="0">
              <a:solidFill>
                <a:srgbClr val="FF0000"/>
              </a:solidFill>
              <a:latin typeface="Arial"/>
              <a:cs typeface="Arial"/>
            </a:endParaRPr>
          </a:p>
          <a:p>
            <a:r>
              <a:rPr lang="en-US" sz="1100" b="1" dirty="0">
                <a:solidFill>
                  <a:srgbClr val="FF0000"/>
                </a:solidFill>
                <a:latin typeface="Arial"/>
                <a:cs typeface="Arial"/>
              </a:rPr>
              <a:t>Make Harder</a:t>
            </a:r>
          </a:p>
          <a:p>
            <a:r>
              <a:rPr lang="en-US" sz="1100" b="1" dirty="0">
                <a:solidFill>
                  <a:srgbClr val="FF0000"/>
                </a:solidFill>
                <a:latin typeface="Arial"/>
                <a:cs typeface="Arial"/>
              </a:rPr>
              <a:t>Servers with 5 balls each.</a:t>
            </a:r>
          </a:p>
          <a:p>
            <a:endParaRPr lang="en-US" sz="1100" b="1" dirty="0">
              <a:solidFill>
                <a:srgbClr val="FF0000"/>
              </a:solidFill>
              <a:latin typeface="Arial"/>
              <a:cs typeface="Arial"/>
            </a:endParaRPr>
          </a:p>
          <a:p>
            <a:r>
              <a:rPr lang="en-US" sz="1100" b="1" dirty="0">
                <a:solidFill>
                  <a:schemeClr val="accent1"/>
                </a:solidFill>
                <a:latin typeface="Arial"/>
              </a:rPr>
              <a:t>COACH TIP TO PLAYER </a:t>
            </a:r>
            <a:endParaRPr lang="en-US" sz="1100" b="1" dirty="0">
              <a:solidFill>
                <a:schemeClr val="accent1"/>
              </a:solidFill>
              <a:latin typeface="Arial"/>
              <a:cs typeface="Arial"/>
            </a:endParaRPr>
          </a:p>
          <a:p>
            <a:r>
              <a:rPr lang="en-US" sz="1100" dirty="0">
                <a:solidFill>
                  <a:schemeClr val="accent1"/>
                </a:solidFill>
                <a:latin typeface="Arial"/>
                <a:cs typeface="Arial"/>
              </a:rPr>
              <a:t>Attacker use your C.O.D’s to make space to shoot.</a:t>
            </a:r>
          </a:p>
        </p:txBody>
      </p:sp>
      <p:sp>
        <p:nvSpPr>
          <p:cNvPr id="2" name="TextBox 1"/>
          <p:cNvSpPr txBox="1"/>
          <p:nvPr/>
        </p:nvSpPr>
        <p:spPr>
          <a:xfrm>
            <a:off x="2517203" y="267272"/>
            <a:ext cx="1595309" cy="369332"/>
          </a:xfrm>
          <a:prstGeom prst="rect">
            <a:avLst/>
          </a:prstGeom>
          <a:noFill/>
        </p:spPr>
        <p:txBody>
          <a:bodyPr wrap="none" rtlCol="0">
            <a:spAutoFit/>
          </a:bodyPr>
          <a:lstStyle/>
          <a:p>
            <a:r>
              <a:rPr kumimoji="1" lang="en-US" b="1" cap="all" dirty="0">
                <a:solidFill>
                  <a:prstClr val="black"/>
                </a:solidFill>
                <a:latin typeface="Arial" panose="020B0604020202020204" pitchFamily="34" charset="0"/>
                <a:cs typeface="Arial" panose="020B0604020202020204" pitchFamily="34" charset="0"/>
              </a:rPr>
              <a:t>Speed (s12)</a:t>
            </a:r>
          </a:p>
        </p:txBody>
      </p:sp>
      <p:pic>
        <p:nvPicPr>
          <p:cNvPr id="7" name="Picture 6"/>
          <p:cNvPicPr>
            <a:picLocks noChangeAspect="1"/>
          </p:cNvPicPr>
          <p:nvPr/>
        </p:nvPicPr>
        <p:blipFill>
          <a:blip r:embed="rId2"/>
          <a:stretch>
            <a:fillRect/>
          </a:stretch>
        </p:blipFill>
        <p:spPr>
          <a:xfrm>
            <a:off x="2863273" y="8493270"/>
            <a:ext cx="1422400" cy="617053"/>
          </a:xfrm>
          <a:prstGeom prst="rect">
            <a:avLst/>
          </a:prstGeom>
        </p:spPr>
      </p:pic>
      <p:pic>
        <p:nvPicPr>
          <p:cNvPr id="8" name="Picture 7">
            <a:extLst>
              <a:ext uri="{FF2B5EF4-FFF2-40B4-BE49-F238E27FC236}">
                <a16:creationId xmlns:a16="http://schemas.microsoft.com/office/drawing/2014/main" id="{BE367ABE-7BDB-4068-AC2A-D5658BC86F31}"/>
              </a:ext>
            </a:extLst>
          </p:cNvPr>
          <p:cNvPicPr>
            <a:picLocks noChangeAspect="1"/>
          </p:cNvPicPr>
          <p:nvPr/>
        </p:nvPicPr>
        <p:blipFill>
          <a:blip r:embed="rId2"/>
          <a:stretch>
            <a:fillRect/>
          </a:stretch>
        </p:blipFill>
        <p:spPr>
          <a:xfrm>
            <a:off x="2690112" y="8326330"/>
            <a:ext cx="1422400" cy="719347"/>
          </a:xfrm>
          <a:prstGeom prst="rect">
            <a:avLst/>
          </a:prstGeom>
        </p:spPr>
      </p:pic>
      <p:grpSp>
        <p:nvGrpSpPr>
          <p:cNvPr id="3" name="Group 2">
            <a:extLst>
              <a:ext uri="{FF2B5EF4-FFF2-40B4-BE49-F238E27FC236}">
                <a16:creationId xmlns:a16="http://schemas.microsoft.com/office/drawing/2014/main" id="{4BF01862-ACD1-4EAC-A743-D7A8ECFBC870}"/>
              </a:ext>
            </a:extLst>
          </p:cNvPr>
          <p:cNvGrpSpPr/>
          <p:nvPr/>
        </p:nvGrpSpPr>
        <p:grpSpPr>
          <a:xfrm>
            <a:off x="242438" y="795585"/>
            <a:ext cx="6461651" cy="3821239"/>
            <a:chOff x="242438" y="795585"/>
            <a:chExt cx="6461651" cy="3821239"/>
          </a:xfrm>
        </p:grpSpPr>
        <p:pic>
          <p:nvPicPr>
            <p:cNvPr id="6" name="Picture 5" descr="5. 1v1 with 4 Goals - 20x2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438" y="795585"/>
              <a:ext cx="6461651" cy="3821239"/>
            </a:xfrm>
            <a:prstGeom prst="rect">
              <a:avLst/>
            </a:prstGeom>
            <a:ln>
              <a:solidFill>
                <a:schemeClr val="tx1"/>
              </a:solidFill>
            </a:ln>
          </p:spPr>
        </p:pic>
        <p:pic>
          <p:nvPicPr>
            <p:cNvPr id="9" name="図 2">
              <a:extLst>
                <a:ext uri="{FF2B5EF4-FFF2-40B4-BE49-F238E27FC236}">
                  <a16:creationId xmlns:a16="http://schemas.microsoft.com/office/drawing/2014/main" id="{22F4C03A-26C6-4051-AAF3-1263BD3543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09" y="2172294"/>
              <a:ext cx="1377582" cy="617107"/>
            </a:xfrm>
            <a:prstGeom prst="rect">
              <a:avLst/>
            </a:prstGeom>
          </p:spPr>
        </p:pic>
      </p:grpSp>
    </p:spTree>
    <p:extLst>
      <p:ext uri="{BB962C8B-B14F-4D97-AF65-F5344CB8AC3E}">
        <p14:creationId xmlns:p14="http://schemas.microsoft.com/office/powerpoint/2010/main" val="393884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61936" y="8326330"/>
            <a:ext cx="1422400" cy="719347"/>
          </a:xfrm>
          <a:prstGeom prst="rect">
            <a:avLst/>
          </a:prstGeom>
        </p:spPr>
      </p:pic>
      <p:sp>
        <p:nvSpPr>
          <p:cNvPr id="4" name="TextBox 3">
            <a:extLst>
              <a:ext uri="{FF2B5EF4-FFF2-40B4-BE49-F238E27FC236}">
                <a16:creationId xmlns:a16="http://schemas.microsoft.com/office/drawing/2014/main" id="{4FF7ED7E-EFF5-2E4A-BCC3-EBEBA1C9669F}"/>
              </a:ext>
            </a:extLst>
          </p:cNvPr>
          <p:cNvSpPr txBox="1"/>
          <p:nvPr/>
        </p:nvSpPr>
        <p:spPr>
          <a:xfrm>
            <a:off x="275422" y="4180163"/>
            <a:ext cx="6334698" cy="4124648"/>
          </a:xfrm>
          <a:prstGeom prst="rect">
            <a:avLst/>
          </a:prstGeom>
          <a:noFill/>
          <a:ln>
            <a:solidFill>
              <a:srgbClr val="000000"/>
            </a:solidFill>
          </a:ln>
        </p:spPr>
        <p:txBody>
          <a:bodyPr wrap="square" lIns="76638" tIns="38319" rIns="76638" bIns="38319" rtlCol="0">
            <a:spAutoFit/>
          </a:bodyPr>
          <a:lstStyle/>
          <a:p>
            <a:r>
              <a:rPr lang="en-US" sz="1050" b="1" dirty="0">
                <a:latin typeface="Arial" pitchFamily="34" charset="0"/>
                <a:ea typeface="Arial"/>
                <a:cs typeface="Arial" pitchFamily="34" charset="0"/>
              </a:rPr>
              <a:t>Purpose: To Improve running with the ball and reaction speed.</a:t>
            </a:r>
          </a:p>
          <a:p>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SET UP</a:t>
            </a:r>
          </a:p>
          <a:p>
            <a:r>
              <a:rPr lang="en-US" sz="1050" dirty="0">
                <a:latin typeface="Arial" panose="020B0604020202020204" pitchFamily="34" charset="0"/>
                <a:cs typeface="Arial" panose="020B0604020202020204" pitchFamily="34" charset="0"/>
              </a:rPr>
              <a:t>A 20/24 x 20/24yd grid with two small goal at each end and 5 yd shooting zones marked by cones in front of each goal.</a:t>
            </a:r>
          </a:p>
          <a:p>
            <a:r>
              <a:rPr lang="en-US" sz="1050" dirty="0">
                <a:latin typeface="Arial" panose="020B0604020202020204" pitchFamily="34" charset="0"/>
                <a:cs typeface="Arial" panose="020B0604020202020204" pitchFamily="34" charset="0"/>
              </a:rPr>
              <a:t>The Coach at the mid point on one side of field with a supply of balls with both teams on either side of him and two cones on the opposite side of the field opposite each team.</a:t>
            </a:r>
          </a:p>
          <a:p>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ACTION</a:t>
            </a:r>
          </a:p>
          <a:p>
            <a:r>
              <a:rPr lang="en-US" sz="1050" dirty="0">
                <a:latin typeface="Arial" panose="020B0604020202020204" pitchFamily="34" charset="0"/>
                <a:cs typeface="Arial" panose="020B0604020202020204" pitchFamily="34" charset="0"/>
              </a:rPr>
              <a:t>The coach blows whistle and a player from each team sprints across the field and around their cone and come back towards Coach to get possession. </a:t>
            </a:r>
          </a:p>
          <a:p>
            <a:r>
              <a:rPr lang="en-US" sz="1050" dirty="0">
                <a:latin typeface="Arial" panose="020B0604020202020204" pitchFamily="34" charset="0"/>
                <a:cs typeface="Arial" panose="020B0604020202020204" pitchFamily="34" charset="0"/>
              </a:rPr>
              <a:t>Once player shots (Goal or not) then coach passes the ball to the other player.</a:t>
            </a:r>
          </a:p>
          <a:p>
            <a:endParaRPr lang="en-US" sz="1050" dirty="0">
              <a:latin typeface="Arial" panose="020B0604020202020204" pitchFamily="34" charset="0"/>
              <a:cs typeface="Arial" panose="020B0604020202020204" pitchFamily="34" charset="0"/>
            </a:endParaRPr>
          </a:p>
          <a:p>
            <a:r>
              <a:rPr lang="en-US" sz="1050" b="1" dirty="0">
                <a:solidFill>
                  <a:srgbClr val="FF0000"/>
                </a:solidFill>
                <a:latin typeface="Arial" panose="020B0604020202020204" pitchFamily="34" charset="0"/>
                <a:cs typeface="Arial" panose="020B0604020202020204" pitchFamily="34" charset="0"/>
              </a:rPr>
              <a:t>Make Harder</a:t>
            </a:r>
          </a:p>
          <a:p>
            <a:r>
              <a:rPr lang="en-US" sz="1050" dirty="0">
                <a:solidFill>
                  <a:srgbClr val="FF0000"/>
                </a:solidFill>
                <a:latin typeface="Arial" panose="020B0604020202020204" pitchFamily="34" charset="0"/>
                <a:cs typeface="Arial" panose="020B0604020202020204" pitchFamily="34" charset="0"/>
              </a:rPr>
              <a:t>V2: The player first to the ball passes to his/her next teammate, as soon as that player touches the ball an opposite player comes on the field, making the game 2 v 2</a:t>
            </a:r>
          </a:p>
          <a:p>
            <a:r>
              <a:rPr lang="en-US" sz="1050" dirty="0">
                <a:solidFill>
                  <a:srgbClr val="FF0000"/>
                </a:solidFill>
                <a:latin typeface="Arial" panose="020B0604020202020204" pitchFamily="34" charset="0"/>
                <a:cs typeface="Arial" panose="020B0604020202020204" pitchFamily="34" charset="0"/>
              </a:rPr>
              <a:t>V3. The coach blows whistle and a player from each team sprints across the field and around their cone and come back towards Coach to get possession and try to  score on either goal from inside the shooting zone. If Goal scored ,goal scorer stays on the field and runs around end cone to play against the next player.</a:t>
            </a:r>
          </a:p>
          <a:p>
            <a:endParaRPr lang="en-US" sz="1050" dirty="0">
              <a:latin typeface="Arial" panose="020B0604020202020204" pitchFamily="34" charset="0"/>
              <a:cs typeface="Arial" panose="020B0604020202020204" pitchFamily="34" charset="0"/>
            </a:endParaRPr>
          </a:p>
          <a:p>
            <a:r>
              <a:rPr lang="en-US" sz="1050" b="1" dirty="0">
                <a:solidFill>
                  <a:schemeClr val="accent1"/>
                </a:solidFill>
                <a:latin typeface="Arial" panose="020B0604020202020204" pitchFamily="34" charset="0"/>
                <a:cs typeface="Arial" panose="020B0604020202020204" pitchFamily="34" charset="0"/>
              </a:rPr>
              <a:t>COACH TIP TO PLAYER</a:t>
            </a:r>
          </a:p>
          <a:p>
            <a:r>
              <a:rPr lang="en-US" sz="1050" dirty="0">
                <a:solidFill>
                  <a:schemeClr val="accent1"/>
                </a:solidFill>
                <a:latin typeface="Arial" panose="020B0604020202020204" pitchFamily="34" charset="0"/>
                <a:cs typeface="Arial" panose="020B0604020202020204" pitchFamily="34" charset="0"/>
              </a:rPr>
              <a:t> In Coerver Coaching we develop players who are attackers and defenders rather than positional players (10 or a 6) therefore think you are two players in one.</a:t>
            </a:r>
          </a:p>
          <a:p>
            <a:endParaRPr lang="en-US" sz="11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74B6C9-5C6C-2B40-9E90-A9C4BAC41441}"/>
              </a:ext>
            </a:extLst>
          </p:cNvPr>
          <p:cNvSpPr/>
          <p:nvPr/>
        </p:nvSpPr>
        <p:spPr>
          <a:xfrm>
            <a:off x="2543422" y="271840"/>
            <a:ext cx="1659429" cy="369332"/>
          </a:xfrm>
          <a:prstGeom prst="rect">
            <a:avLst/>
          </a:prstGeom>
        </p:spPr>
        <p:txBody>
          <a:bodyPr wrap="none">
            <a:spAutoFit/>
          </a:bodyPr>
          <a:lstStyle/>
          <a:p>
            <a:r>
              <a:rPr kumimoji="1" lang="en-US" b="1" cap="all" dirty="0">
                <a:solidFill>
                  <a:prstClr val="black"/>
                </a:solidFill>
                <a:latin typeface="Arial" panose="020B0604020202020204" pitchFamily="34" charset="0"/>
                <a:cs typeface="Arial" panose="020B0604020202020204" pitchFamily="34" charset="0"/>
              </a:rPr>
              <a:t>Speed (S13) </a:t>
            </a:r>
          </a:p>
        </p:txBody>
      </p:sp>
      <p:grpSp>
        <p:nvGrpSpPr>
          <p:cNvPr id="8" name="Group 7">
            <a:extLst>
              <a:ext uri="{FF2B5EF4-FFF2-40B4-BE49-F238E27FC236}">
                <a16:creationId xmlns:a16="http://schemas.microsoft.com/office/drawing/2014/main" id="{30D97E41-D466-493E-B970-36AF24CF96F0}"/>
              </a:ext>
            </a:extLst>
          </p:cNvPr>
          <p:cNvGrpSpPr/>
          <p:nvPr/>
        </p:nvGrpSpPr>
        <p:grpSpPr>
          <a:xfrm>
            <a:off x="275422" y="684631"/>
            <a:ext cx="6334698" cy="3287734"/>
            <a:chOff x="275422" y="684631"/>
            <a:chExt cx="6334698" cy="3287734"/>
          </a:xfrm>
        </p:grpSpPr>
        <p:pic>
          <p:nvPicPr>
            <p:cNvPr id="3" name="Picture 2">
              <a:extLst>
                <a:ext uri="{FF2B5EF4-FFF2-40B4-BE49-F238E27FC236}">
                  <a16:creationId xmlns:a16="http://schemas.microsoft.com/office/drawing/2014/main" id="{E653CF12-9324-904D-8AAC-42857AFC3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422" y="684631"/>
              <a:ext cx="6334698" cy="3287734"/>
            </a:xfrm>
            <a:prstGeom prst="rect">
              <a:avLst/>
            </a:prstGeom>
            <a:ln>
              <a:solidFill>
                <a:srgbClr val="000000"/>
              </a:solidFill>
            </a:ln>
          </p:spPr>
        </p:pic>
        <p:pic>
          <p:nvPicPr>
            <p:cNvPr id="2" name="図 2">
              <a:extLst>
                <a:ext uri="{FF2B5EF4-FFF2-40B4-BE49-F238E27FC236}">
                  <a16:creationId xmlns:a16="http://schemas.microsoft.com/office/drawing/2014/main" id="{686C8731-DA7A-4855-8322-23C599CDA6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4345" y="1863740"/>
              <a:ext cx="1377582" cy="617107"/>
            </a:xfrm>
            <a:prstGeom prst="rect">
              <a:avLst/>
            </a:prstGeom>
          </p:spPr>
        </p:pic>
      </p:grpSp>
    </p:spTree>
    <p:extLst>
      <p:ext uri="{BB962C8B-B14F-4D97-AF65-F5344CB8AC3E}">
        <p14:creationId xmlns:p14="http://schemas.microsoft.com/office/powerpoint/2010/main" val="2727446129"/>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15128" y="8339227"/>
            <a:ext cx="1422400" cy="719347"/>
          </a:xfrm>
          <a:prstGeom prst="rect">
            <a:avLst/>
          </a:prstGeom>
        </p:spPr>
      </p:pic>
      <p:sp>
        <p:nvSpPr>
          <p:cNvPr id="3" name="Rectangle 2"/>
          <p:cNvSpPr/>
          <p:nvPr/>
        </p:nvSpPr>
        <p:spPr>
          <a:xfrm>
            <a:off x="315612" y="4338767"/>
            <a:ext cx="6221432" cy="4016484"/>
          </a:xfrm>
          <a:prstGeom prst="rect">
            <a:avLst/>
          </a:prstGeom>
          <a:ln>
            <a:solidFill>
              <a:srgbClr val="000000"/>
            </a:solidFill>
          </a:ln>
        </p:spPr>
        <p:txBody>
          <a:bodyPr wrap="square">
            <a:spAutoFit/>
          </a:bodyPr>
          <a:lstStyle/>
          <a:p>
            <a:r>
              <a:rPr lang="en-US" sz="1100" b="1" dirty="0">
                <a:latin typeface="Arial"/>
                <a:cs typeface="Arial"/>
              </a:rPr>
              <a:t>Purpose: To improve running with the ball Speed</a:t>
            </a:r>
          </a:p>
          <a:p>
            <a:endParaRPr lang="en-US" sz="1100" b="1" dirty="0">
              <a:latin typeface="Arial"/>
              <a:cs typeface="Arial"/>
            </a:endParaRPr>
          </a:p>
          <a:p>
            <a:r>
              <a:rPr lang="en-US" sz="1100" b="1" dirty="0">
                <a:latin typeface="Arial"/>
                <a:cs typeface="Arial"/>
              </a:rPr>
              <a:t>SET UP</a:t>
            </a:r>
          </a:p>
          <a:p>
            <a:r>
              <a:rPr lang="en-US" sz="1100" dirty="0">
                <a:latin typeface="Arial"/>
                <a:cs typeface="Arial"/>
              </a:rPr>
              <a:t>A 20 x 20yd grid with 2 small goals 12 yds apart at one end.</a:t>
            </a:r>
          </a:p>
          <a:p>
            <a:r>
              <a:rPr lang="en-US" sz="1100" dirty="0">
                <a:latin typeface="Arial"/>
                <a:cs typeface="Arial"/>
              </a:rPr>
              <a:t>Two teams line up at the opposite end. The Defending team players have a ball each with an Attacking opponent without a ball lined up immediately behind them.</a:t>
            </a:r>
          </a:p>
          <a:p>
            <a:endParaRPr lang="en-US" sz="1100" dirty="0">
              <a:latin typeface="Arial"/>
              <a:cs typeface="Arial"/>
            </a:endParaRPr>
          </a:p>
          <a:p>
            <a:r>
              <a:rPr lang="en-US" sz="1100" b="1" dirty="0">
                <a:latin typeface="Arial"/>
                <a:cs typeface="Arial"/>
              </a:rPr>
              <a:t>ACTION</a:t>
            </a:r>
          </a:p>
          <a:p>
            <a:r>
              <a:rPr lang="en-US" sz="1100" dirty="0">
                <a:latin typeface="Arial"/>
                <a:cs typeface="Arial"/>
              </a:rPr>
              <a:t>The Defender speed dribbles to the 12 yd line approx. then steps on the ball to leave it for the following Attacker and immediately turns to defend against the Attacker.</a:t>
            </a:r>
          </a:p>
          <a:p>
            <a:r>
              <a:rPr lang="en-US" sz="1100" dirty="0">
                <a:latin typeface="Arial"/>
                <a:cs typeface="Arial"/>
              </a:rPr>
              <a:t>The Attacker takes the ball and must get inside the 5yd shooting line to score on either of the small goals.</a:t>
            </a:r>
          </a:p>
          <a:p>
            <a:endParaRPr lang="en-US" sz="1100" dirty="0">
              <a:latin typeface="Arial"/>
              <a:cs typeface="Arial"/>
            </a:endParaRPr>
          </a:p>
          <a:p>
            <a:r>
              <a:rPr lang="en-US" sz="1100" b="1" dirty="0">
                <a:solidFill>
                  <a:srgbClr val="FF0000"/>
                </a:solidFill>
                <a:latin typeface="Arial"/>
                <a:cs typeface="Arial"/>
              </a:rPr>
              <a:t>MAKE HARDER</a:t>
            </a:r>
          </a:p>
          <a:p>
            <a:r>
              <a:rPr lang="en-US" sz="1100" dirty="0">
                <a:solidFill>
                  <a:srgbClr val="FF0000"/>
                </a:solidFill>
                <a:latin typeface="Arial"/>
                <a:cs typeface="Arial"/>
              </a:rPr>
              <a:t>V2 Add a GK behind the Defender to defend either goal. The GK can not advance out of the 5 Yard shooting zone, the attacker must shoot before the shooting line</a:t>
            </a:r>
          </a:p>
          <a:p>
            <a:endParaRPr lang="en-US" sz="1100" dirty="0">
              <a:latin typeface="Arial"/>
              <a:cs typeface="Arial"/>
            </a:endParaRPr>
          </a:p>
          <a:p>
            <a:endParaRPr lang="en-US" sz="1100" dirty="0">
              <a:latin typeface="Arial"/>
              <a:cs typeface="Arial"/>
            </a:endParaRPr>
          </a:p>
          <a:p>
            <a:r>
              <a:rPr lang="en-US" sz="1100" b="1" dirty="0">
                <a:solidFill>
                  <a:schemeClr val="accent1"/>
                </a:solidFill>
                <a:latin typeface="Arial"/>
                <a:cs typeface="Arial"/>
              </a:rPr>
              <a:t>COACH TIP TO PLAYER</a:t>
            </a:r>
          </a:p>
          <a:p>
            <a:r>
              <a:rPr lang="en-US" sz="1100" dirty="0">
                <a:solidFill>
                  <a:schemeClr val="accent1"/>
                </a:solidFill>
                <a:latin typeface="Arial"/>
                <a:cs typeface="Arial"/>
              </a:rPr>
              <a:t> Try to take a bold 1</a:t>
            </a:r>
            <a:r>
              <a:rPr lang="en-US" sz="1100" baseline="30000" dirty="0">
                <a:solidFill>
                  <a:schemeClr val="accent1"/>
                </a:solidFill>
                <a:latin typeface="Arial"/>
                <a:cs typeface="Arial"/>
              </a:rPr>
              <a:t>st</a:t>
            </a:r>
            <a:r>
              <a:rPr lang="en-US" sz="1100" dirty="0">
                <a:solidFill>
                  <a:schemeClr val="accent1"/>
                </a:solidFill>
                <a:latin typeface="Arial"/>
                <a:cs typeface="Arial"/>
              </a:rPr>
              <a:t> touch and use your speed to beat the Defender and shoot. If speed alone doesn’t work use your Fakes and Feints to freeze or move the defender to one side to penetrate the shooting zone and score in the other goal</a:t>
            </a:r>
            <a:r>
              <a:rPr lang="en-US" sz="1200" dirty="0">
                <a:solidFill>
                  <a:schemeClr val="accent1"/>
                </a:solidFill>
                <a:latin typeface="Arial"/>
                <a:cs typeface="Arial"/>
              </a:rPr>
              <a:t>.</a:t>
            </a:r>
          </a:p>
          <a:p>
            <a:endParaRPr lang="en-US" sz="1200" dirty="0">
              <a:latin typeface="Arial"/>
              <a:cs typeface="Arial"/>
            </a:endParaRPr>
          </a:p>
        </p:txBody>
      </p:sp>
      <p:sp>
        <p:nvSpPr>
          <p:cNvPr id="6" name="TextBox 5"/>
          <p:cNvSpPr txBox="1"/>
          <p:nvPr/>
        </p:nvSpPr>
        <p:spPr>
          <a:xfrm>
            <a:off x="1655420" y="299357"/>
            <a:ext cx="3541819" cy="369332"/>
          </a:xfrm>
          <a:prstGeom prst="rect">
            <a:avLst/>
          </a:prstGeom>
          <a:noFill/>
        </p:spPr>
        <p:txBody>
          <a:bodyPr wrap="square" rtlCol="0">
            <a:spAutoFit/>
          </a:bodyPr>
          <a:lstStyle/>
          <a:p>
            <a:pPr algn="ctr"/>
            <a:r>
              <a:rPr kumimoji="1" lang="en-US" b="1" cap="all" dirty="0">
                <a:solidFill>
                  <a:prstClr val="black"/>
                </a:solidFill>
                <a:latin typeface="Arial" panose="020B0604020202020204" pitchFamily="34" charset="0"/>
                <a:cs typeface="Arial" panose="020B0604020202020204" pitchFamily="34" charset="0"/>
              </a:rPr>
              <a:t>Speed (s14)  </a:t>
            </a:r>
          </a:p>
        </p:txBody>
      </p:sp>
      <p:grpSp>
        <p:nvGrpSpPr>
          <p:cNvPr id="4" name="Group 3">
            <a:extLst>
              <a:ext uri="{FF2B5EF4-FFF2-40B4-BE49-F238E27FC236}">
                <a16:creationId xmlns:a16="http://schemas.microsoft.com/office/drawing/2014/main" id="{F01168B0-C022-47B2-8774-FFE4503FA935}"/>
              </a:ext>
            </a:extLst>
          </p:cNvPr>
          <p:cNvGrpSpPr/>
          <p:nvPr/>
        </p:nvGrpSpPr>
        <p:grpSpPr>
          <a:xfrm>
            <a:off x="315612" y="799012"/>
            <a:ext cx="6221433" cy="3409432"/>
            <a:chOff x="377670" y="1008332"/>
            <a:chExt cx="6221433" cy="3409432"/>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670" y="1008332"/>
              <a:ext cx="6221433" cy="3409432"/>
            </a:xfrm>
            <a:prstGeom prst="rect">
              <a:avLst/>
            </a:prstGeom>
            <a:ln>
              <a:solidFill>
                <a:schemeClr val="tx1"/>
              </a:solidFill>
            </a:ln>
          </p:spPr>
        </p:pic>
        <p:pic>
          <p:nvPicPr>
            <p:cNvPr id="2" name="図 2">
              <a:extLst>
                <a:ext uri="{FF2B5EF4-FFF2-40B4-BE49-F238E27FC236}">
                  <a16:creationId xmlns:a16="http://schemas.microsoft.com/office/drawing/2014/main" id="{E835ECA1-5505-44A6-8DA7-8EE5115EBC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09" y="2304496"/>
              <a:ext cx="1377582" cy="617107"/>
            </a:xfrm>
            <a:prstGeom prst="rect">
              <a:avLst/>
            </a:prstGeom>
          </p:spPr>
        </p:pic>
      </p:grpSp>
    </p:spTree>
    <p:extLst>
      <p:ext uri="{BB962C8B-B14F-4D97-AF65-F5344CB8AC3E}">
        <p14:creationId xmlns:p14="http://schemas.microsoft.com/office/powerpoint/2010/main" val="310131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63273" y="8326330"/>
            <a:ext cx="1422400" cy="719347"/>
          </a:xfrm>
          <a:prstGeom prst="rect">
            <a:avLst/>
          </a:prstGeom>
        </p:spPr>
      </p:pic>
      <p:pic>
        <p:nvPicPr>
          <p:cNvPr id="4" name="Picture 3">
            <a:extLst>
              <a:ext uri="{FF2B5EF4-FFF2-40B4-BE49-F238E27FC236}">
                <a16:creationId xmlns:a16="http://schemas.microsoft.com/office/drawing/2014/main" id="{5EC8406D-7ABA-4F4D-971D-722865FE0A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884" y="1129105"/>
            <a:ext cx="6181534" cy="3442895"/>
          </a:xfrm>
          <a:prstGeom prst="rect">
            <a:avLst/>
          </a:prstGeom>
          <a:ln>
            <a:solidFill>
              <a:srgbClr val="000000"/>
            </a:solidFill>
          </a:ln>
        </p:spPr>
      </p:pic>
      <p:sp>
        <p:nvSpPr>
          <p:cNvPr id="5" name="TextBox 4">
            <a:extLst>
              <a:ext uri="{FF2B5EF4-FFF2-40B4-BE49-F238E27FC236}">
                <a16:creationId xmlns:a16="http://schemas.microsoft.com/office/drawing/2014/main" id="{43321709-214E-414E-AACB-28E2015358A5}"/>
              </a:ext>
            </a:extLst>
          </p:cNvPr>
          <p:cNvSpPr txBox="1"/>
          <p:nvPr/>
        </p:nvSpPr>
        <p:spPr>
          <a:xfrm>
            <a:off x="1266044" y="476889"/>
            <a:ext cx="4345214" cy="830997"/>
          </a:xfrm>
          <a:prstGeom prst="rect">
            <a:avLst/>
          </a:prstGeom>
          <a:noFill/>
        </p:spPr>
        <p:txBody>
          <a:bodyPr wrap="square" rtlCol="0">
            <a:spAutoFit/>
          </a:bodyPr>
          <a:lstStyle/>
          <a:p>
            <a:pPr algn="ctr"/>
            <a:r>
              <a:rPr kumimoji="1" lang="en-US" b="1" cap="all" dirty="0">
                <a:solidFill>
                  <a:prstClr val="black"/>
                </a:solidFill>
                <a:latin typeface="Arial" panose="020B0604020202020204" pitchFamily="34" charset="0"/>
                <a:cs typeface="Arial" panose="020B0604020202020204" pitchFamily="34" charset="0"/>
              </a:rPr>
              <a:t>Speed (s15)   </a:t>
            </a:r>
          </a:p>
          <a:p>
            <a:pPr algn="ctr"/>
            <a:endParaRPr lang="en-US" sz="2800" b="1" dirty="0">
              <a:latin typeface="Arial"/>
              <a:cs typeface="Arial"/>
            </a:endParaRPr>
          </a:p>
        </p:txBody>
      </p:sp>
      <p:sp>
        <p:nvSpPr>
          <p:cNvPr id="6" name="Content Placeholder 2">
            <a:extLst>
              <a:ext uri="{FF2B5EF4-FFF2-40B4-BE49-F238E27FC236}">
                <a16:creationId xmlns:a16="http://schemas.microsoft.com/office/drawing/2014/main" id="{3E0EC695-EFAD-634D-A3C3-2720E6A184E8}"/>
              </a:ext>
            </a:extLst>
          </p:cNvPr>
          <p:cNvSpPr>
            <a:spLocks noGrp="1"/>
          </p:cNvSpPr>
          <p:nvPr>
            <p:ph idx="1"/>
          </p:nvPr>
        </p:nvSpPr>
        <p:spPr>
          <a:xfrm>
            <a:off x="347884" y="4982041"/>
            <a:ext cx="6181534" cy="3032853"/>
          </a:xfrm>
          <a:ln>
            <a:solidFill>
              <a:srgbClr val="000000"/>
            </a:solidFill>
          </a:ln>
        </p:spPr>
        <p:txBody>
          <a:bodyPr>
            <a:normAutofit fontScale="77500" lnSpcReduction="20000"/>
          </a:bodyPr>
          <a:lstStyle/>
          <a:p>
            <a:pPr marL="0" indent="0">
              <a:buNone/>
            </a:pPr>
            <a:r>
              <a:rPr lang="en-US" sz="1400" b="1" dirty="0">
                <a:latin typeface="Arial"/>
                <a:cs typeface="Arial"/>
              </a:rPr>
              <a:t>Purpose: To Improve reaction and shooting speed.</a:t>
            </a:r>
          </a:p>
          <a:p>
            <a:pPr marL="0" indent="0">
              <a:buNone/>
            </a:pPr>
            <a:endParaRPr lang="en-US" sz="1400" b="1" dirty="0">
              <a:latin typeface="Arial"/>
              <a:cs typeface="Arial"/>
            </a:endParaRPr>
          </a:p>
          <a:p>
            <a:pPr marL="0" indent="0">
              <a:buNone/>
            </a:pPr>
            <a:r>
              <a:rPr lang="en-US" sz="1400" b="1" dirty="0">
                <a:latin typeface="Arial"/>
                <a:cs typeface="Arial"/>
              </a:rPr>
              <a:t>SET UP</a:t>
            </a:r>
          </a:p>
          <a:p>
            <a:pPr marL="0" indent="0">
              <a:buNone/>
            </a:pPr>
            <a:r>
              <a:rPr lang="en-US" sz="1400" dirty="0">
                <a:latin typeface="Arial"/>
                <a:cs typeface="Arial"/>
              </a:rPr>
              <a:t>A 20/24 x 15yd field according to your players abilities.</a:t>
            </a:r>
          </a:p>
          <a:p>
            <a:pPr marL="0" indent="0">
              <a:buNone/>
            </a:pPr>
            <a:r>
              <a:rPr lang="en-US" sz="1400" dirty="0">
                <a:latin typeface="Arial"/>
                <a:cs typeface="Arial"/>
              </a:rPr>
              <a:t>2 Teams by the side of  normal size goals at either end  of field. A  6yd Shooting Zone in midfield.</a:t>
            </a:r>
          </a:p>
          <a:p>
            <a:pPr marL="0" indent="0">
              <a:buNone/>
            </a:pPr>
            <a:endParaRPr lang="en-US" sz="1400" dirty="0">
              <a:latin typeface="Arial"/>
              <a:cs typeface="Arial"/>
            </a:endParaRPr>
          </a:p>
          <a:p>
            <a:pPr marL="0" indent="0">
              <a:buNone/>
            </a:pPr>
            <a:r>
              <a:rPr lang="en-US" sz="1400" b="1" dirty="0">
                <a:latin typeface="Arial"/>
                <a:cs typeface="Arial"/>
              </a:rPr>
              <a:t>ACTION</a:t>
            </a:r>
          </a:p>
          <a:p>
            <a:pPr marL="0" indent="0">
              <a:buNone/>
            </a:pPr>
            <a:r>
              <a:rPr lang="en-US" sz="1400" dirty="0">
                <a:latin typeface="Arial"/>
                <a:cs typeface="Arial"/>
              </a:rPr>
              <a:t>Yellow Player Y1 dribbles into the shooting zone and shoots on the opposite goal then runs back to own goal to be GK against the opposite attacker R2 who starts as soon as Y shoots.</a:t>
            </a:r>
          </a:p>
          <a:p>
            <a:pPr marL="0" indent="0">
              <a:buNone/>
            </a:pPr>
            <a:endParaRPr lang="en-US" sz="1400" dirty="0">
              <a:latin typeface="Arial"/>
              <a:cs typeface="Arial"/>
            </a:endParaRPr>
          </a:p>
          <a:p>
            <a:pPr marL="0" indent="0">
              <a:buNone/>
            </a:pPr>
            <a:r>
              <a:rPr lang="en-US" sz="1400" b="1" dirty="0">
                <a:solidFill>
                  <a:srgbClr val="FF0000"/>
                </a:solidFill>
                <a:latin typeface="Arial"/>
                <a:cs typeface="Arial"/>
              </a:rPr>
              <a:t>V2: MAKE HARDER</a:t>
            </a:r>
            <a:r>
              <a:rPr lang="en-US" sz="1400" dirty="0">
                <a:solidFill>
                  <a:srgbClr val="FF0000"/>
                </a:solidFill>
                <a:latin typeface="Arial"/>
                <a:cs typeface="Arial"/>
              </a:rPr>
              <a:t>. Each team has a Wall Passer(WP) at the side of the opposite goal. Each player passes to the WP who passes back 1 touch for the Attacker to shoot 1st touch.</a:t>
            </a:r>
          </a:p>
          <a:p>
            <a:pPr marL="0" indent="0">
              <a:buNone/>
            </a:pPr>
            <a:endParaRPr lang="en-US" sz="1400" dirty="0">
              <a:latin typeface="Arial"/>
              <a:cs typeface="Arial"/>
            </a:endParaRPr>
          </a:p>
          <a:p>
            <a:pPr marL="0" indent="0">
              <a:buNone/>
            </a:pPr>
            <a:r>
              <a:rPr lang="en-US" sz="1400" b="1" dirty="0">
                <a:solidFill>
                  <a:schemeClr val="accent1"/>
                </a:solidFill>
                <a:latin typeface="Arial"/>
                <a:cs typeface="Arial"/>
              </a:rPr>
              <a:t>COACH TIP TO PLAYER</a:t>
            </a:r>
          </a:p>
          <a:p>
            <a:pPr marL="0" indent="0">
              <a:buNone/>
            </a:pPr>
            <a:r>
              <a:rPr lang="en-US" sz="1400" dirty="0">
                <a:solidFill>
                  <a:schemeClr val="accent1"/>
                </a:solidFill>
                <a:latin typeface="Arial"/>
                <a:cs typeface="Arial"/>
              </a:rPr>
              <a:t>Look for accuracy before power.</a:t>
            </a:r>
          </a:p>
          <a:p>
            <a:pPr marL="0" indent="0">
              <a:buNone/>
            </a:pPr>
            <a:endParaRPr lang="en-US" sz="1200" dirty="0">
              <a:latin typeface="Arial"/>
              <a:cs typeface="Arial"/>
            </a:endParaRPr>
          </a:p>
        </p:txBody>
      </p:sp>
    </p:spTree>
    <p:extLst>
      <p:ext uri="{BB962C8B-B14F-4D97-AF65-F5344CB8AC3E}">
        <p14:creationId xmlns:p14="http://schemas.microsoft.com/office/powerpoint/2010/main" val="3384130568"/>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53115" y="5029177"/>
            <a:ext cx="6081571" cy="2785820"/>
          </a:xfrm>
          <a:prstGeom prst="rect">
            <a:avLst/>
          </a:prstGeom>
          <a:noFill/>
          <a:ln>
            <a:solidFill>
              <a:srgbClr val="000000"/>
            </a:solidFill>
          </a:ln>
        </p:spPr>
        <p:txBody>
          <a:bodyPr wrap="square" lIns="76638" tIns="38319" rIns="76638" bIns="38319" rtlCol="0">
            <a:spAutoFit/>
          </a:bodyPr>
          <a:lstStyle/>
          <a:p>
            <a:r>
              <a:rPr lang="en-US" sz="1100" b="1" dirty="0">
                <a:latin typeface="Arial" panose="020B0604020202020204" pitchFamily="34" charset="0"/>
                <a:cs typeface="Arial" panose="020B0604020202020204" pitchFamily="34" charset="0"/>
              </a:rPr>
              <a:t>Purpose: To improve reaction speed</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 </a:t>
            </a:r>
          </a:p>
          <a:p>
            <a:r>
              <a:rPr lang="en-US" sz="1100" dirty="0">
                <a:latin typeface="Arial" panose="020B0604020202020204" pitchFamily="34" charset="0"/>
                <a:cs typeface="Arial" panose="020B0604020202020204" pitchFamily="34" charset="0"/>
              </a:rPr>
              <a:t>3 players,R3 starts with the ball.</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 </a:t>
            </a:r>
          </a:p>
          <a:p>
            <a:r>
              <a:rPr lang="en-US" sz="1100" b="1" dirty="0">
                <a:latin typeface="Arial" panose="020B0604020202020204" pitchFamily="34" charset="0"/>
                <a:cs typeface="Arial" panose="020B0604020202020204" pitchFamily="34" charset="0"/>
              </a:rPr>
              <a:t>V1: R3 &amp; R1 make first time passes, R2 can intercept &amp; pass back as he decides</a:t>
            </a:r>
          </a:p>
          <a:p>
            <a:endParaRPr lang="en-US" sz="1100" b="1" dirty="0">
              <a:solidFill>
                <a:srgbClr val="FF0000"/>
              </a:solidFill>
              <a:latin typeface="Arial" panose="020B0604020202020204" pitchFamily="34" charset="0"/>
              <a:cs typeface="Arial" panose="020B0604020202020204" pitchFamily="34" charset="0"/>
            </a:endParaRPr>
          </a:p>
          <a:p>
            <a:r>
              <a:rPr lang="en-US" sz="1100" b="1" dirty="0">
                <a:solidFill>
                  <a:srgbClr val="FF0000"/>
                </a:solidFill>
                <a:latin typeface="Arial" panose="020B0604020202020204" pitchFamily="34" charset="0"/>
                <a:cs typeface="Arial" panose="020B0604020202020204" pitchFamily="34" charset="0"/>
              </a:rPr>
              <a:t>MAKE HARDER.</a:t>
            </a:r>
          </a:p>
          <a:p>
            <a:r>
              <a:rPr lang="en-US" sz="1100" b="1" dirty="0">
                <a:solidFill>
                  <a:srgbClr val="FF0000"/>
                </a:solidFill>
                <a:latin typeface="Arial" panose="020B0604020202020204" pitchFamily="34" charset="0"/>
                <a:cs typeface="Arial" panose="020B0604020202020204" pitchFamily="34" charset="0"/>
              </a:rPr>
              <a:t>V2: Middle players change</a:t>
            </a:r>
          </a:p>
          <a:p>
            <a:endParaRPr lang="en-US" sz="1100" dirty="0">
              <a:latin typeface="Arial" panose="020B0604020202020204" pitchFamily="34" charset="0"/>
              <a:cs typeface="Arial" panose="020B0604020202020204" pitchFamily="34" charset="0"/>
            </a:endParaRPr>
          </a:p>
          <a:p>
            <a:endParaRPr lang="en-US" sz="1100" b="1" dirty="0">
              <a:solidFill>
                <a:srgbClr val="FF0000"/>
              </a:solidFill>
              <a:latin typeface="Arial" panose="020B0604020202020204" pitchFamily="34" charset="0"/>
              <a:cs typeface="Arial" panose="020B0604020202020204" pitchFamily="34" charset="0"/>
            </a:endParaRPr>
          </a:p>
          <a:p>
            <a:r>
              <a:rPr lang="en-US" sz="1100" b="1" dirty="0">
                <a:solidFill>
                  <a:schemeClr val="accent1"/>
                </a:solidFill>
                <a:latin typeface="Arial" panose="020B0604020202020204" pitchFamily="34" charset="0"/>
                <a:cs typeface="Arial" panose="020B0604020202020204" pitchFamily="34" charset="0"/>
              </a:rPr>
              <a:t>COACH TIP TO PLAYER: </a:t>
            </a:r>
            <a:r>
              <a:rPr lang="en-US" sz="1100" dirty="0">
                <a:solidFill>
                  <a:schemeClr val="accent1"/>
                </a:solidFill>
                <a:latin typeface="Arial" panose="020B0604020202020204" pitchFamily="34" charset="0"/>
                <a:cs typeface="Arial" panose="020B0604020202020204" pitchFamily="34" charset="0"/>
              </a:rPr>
              <a:t>Try and keep the ball on the ground by leaning slightly over it when you pass</a:t>
            </a:r>
          </a:p>
          <a:p>
            <a:endParaRPr lang="en-US" sz="1100" dirty="0">
              <a:latin typeface="Arial" panose="020B0604020202020204" pitchFamily="34" charset="0"/>
              <a:cs typeface="Arial" panose="020B0604020202020204" pitchFamily="34" charset="0"/>
            </a:endParaRPr>
          </a:p>
          <a:p>
            <a:endParaRPr lang="en-US" sz="1100" dirty="0">
              <a:latin typeface="Arial"/>
              <a:cs typeface="Arial"/>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8203" y="8314675"/>
            <a:ext cx="1361593" cy="688595"/>
          </a:xfrm>
          <a:prstGeom prst="rect">
            <a:avLst/>
          </a:prstGeom>
        </p:spPr>
      </p:pic>
      <p:sp>
        <p:nvSpPr>
          <p:cNvPr id="6" name="タイトル 1"/>
          <p:cNvSpPr txBox="1">
            <a:spLocks/>
          </p:cNvSpPr>
          <p:nvPr/>
        </p:nvSpPr>
        <p:spPr>
          <a:xfrm>
            <a:off x="290035" y="215892"/>
            <a:ext cx="5966021"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800" b="1" cap="all" dirty="0">
                <a:solidFill>
                  <a:prstClr val="black"/>
                </a:solidFill>
                <a:latin typeface="Arial" panose="020B0604020202020204" pitchFamily="34" charset="0"/>
                <a:cs typeface="Arial" panose="020B0604020202020204" pitchFamily="34" charset="0"/>
              </a:rPr>
              <a:t>Speed (S16)</a:t>
            </a:r>
            <a:endParaRPr lang="en-US" sz="1800" b="1" cap="all"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423312" y="755444"/>
            <a:ext cx="6011374" cy="3911262"/>
            <a:chOff x="0" y="1339061"/>
            <a:chExt cx="7315200" cy="5640292"/>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39061"/>
              <a:ext cx="7315200" cy="5542384"/>
            </a:xfrm>
            <a:prstGeom prst="rect">
              <a:avLst/>
            </a:prstGeom>
            <a:ln>
              <a:solidFill>
                <a:schemeClr val="tx1"/>
              </a:solidFill>
            </a:ln>
          </p:spPr>
        </p:pic>
        <p:sp>
          <p:nvSpPr>
            <p:cNvPr id="10" name="TextBox 9"/>
            <p:cNvSpPr txBox="1"/>
            <p:nvPr/>
          </p:nvSpPr>
          <p:spPr>
            <a:xfrm>
              <a:off x="4031151" y="6443435"/>
              <a:ext cx="3192300" cy="535918"/>
            </a:xfrm>
            <a:prstGeom prst="rect">
              <a:avLst/>
            </a:prstGeom>
            <a:solidFill>
              <a:schemeClr val="bg1"/>
            </a:solidFill>
            <a:ln>
              <a:solidFill>
                <a:schemeClr val="bg1"/>
              </a:solidFill>
            </a:ln>
          </p:spPr>
          <p:txBody>
            <a:bodyPr wrap="square" rtlCol="0">
              <a:spAutoFit/>
            </a:bodyPr>
            <a:lstStyle/>
            <a:p>
              <a:endParaRPr lang="en-US" dirty="0"/>
            </a:p>
          </p:txBody>
        </p:sp>
      </p:grpSp>
      <p:pic>
        <p:nvPicPr>
          <p:cNvPr id="5" name="図 2">
            <a:extLst>
              <a:ext uri="{FF2B5EF4-FFF2-40B4-BE49-F238E27FC236}">
                <a16:creationId xmlns:a16="http://schemas.microsoft.com/office/drawing/2014/main" id="{00D8BF79-15A5-416E-A9FD-DE219AA329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8151" y="2095176"/>
            <a:ext cx="1377582" cy="617107"/>
          </a:xfrm>
          <a:prstGeom prst="rect">
            <a:avLst/>
          </a:prstGeom>
        </p:spPr>
      </p:pic>
    </p:spTree>
    <p:extLst>
      <p:ext uri="{BB962C8B-B14F-4D97-AF65-F5344CB8AC3E}">
        <p14:creationId xmlns:p14="http://schemas.microsoft.com/office/powerpoint/2010/main" val="203175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290034" y="4865932"/>
            <a:ext cx="6364154" cy="3293651"/>
          </a:xfrm>
          <a:prstGeom prst="rect">
            <a:avLst/>
          </a:prstGeom>
          <a:noFill/>
          <a:ln>
            <a:solidFill>
              <a:srgbClr val="000000"/>
            </a:solidFill>
          </a:ln>
        </p:spPr>
        <p:txBody>
          <a:bodyPr wrap="square" lIns="76638" tIns="38319" rIns="76638" bIns="38319" rtlCol="0">
            <a:spAutoFit/>
          </a:bodyPr>
          <a:lstStyle/>
          <a:p>
            <a:r>
              <a:rPr lang="en-US" sz="1100" b="1" dirty="0">
                <a:latin typeface="Arial" panose="020B0604020202020204" pitchFamily="34" charset="0"/>
                <a:cs typeface="Arial" panose="020B0604020202020204" pitchFamily="34" charset="0"/>
              </a:rPr>
              <a:t>Purpose: </a:t>
            </a:r>
            <a:r>
              <a:rPr lang="en-US" sz="1100" dirty="0">
                <a:latin typeface="Arial" panose="020B0604020202020204" pitchFamily="34" charset="0"/>
                <a:cs typeface="Arial" panose="020B0604020202020204" pitchFamily="34" charset="0"/>
              </a:rPr>
              <a:t>To Improve decision making speed</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 </a:t>
            </a:r>
          </a:p>
          <a:p>
            <a:r>
              <a:rPr lang="en-US" sz="1100" dirty="0">
                <a:latin typeface="Arial" panose="020B0604020202020204" pitchFamily="34" charset="0"/>
                <a:cs typeface="Arial" panose="020B0604020202020204" pitchFamily="34" charset="0"/>
              </a:rPr>
              <a:t>A3 Holds a red &amp; blue cone in his hands. Blue &amp; red cones set as diagram.</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 </a:t>
            </a:r>
          </a:p>
          <a:p>
            <a:r>
              <a:rPr lang="en-US" sz="1100" dirty="0">
                <a:latin typeface="Arial" panose="020B0604020202020204" pitchFamily="34" charset="0"/>
                <a:cs typeface="Arial" panose="020B0604020202020204" pitchFamily="34" charset="0"/>
              </a:rPr>
              <a:t>V1: A3 passes to A1,who passes first time to A2.</a:t>
            </a:r>
          </a:p>
          <a:p>
            <a:r>
              <a:rPr lang="en-US" sz="1100" dirty="0">
                <a:latin typeface="Arial" panose="020B0604020202020204" pitchFamily="34" charset="0"/>
                <a:cs typeface="Arial" panose="020B0604020202020204" pitchFamily="34" charset="0"/>
              </a:rPr>
              <a:t>As Soon as A1 touches the ball A 3  has following options:</a:t>
            </a:r>
          </a:p>
          <a:p>
            <a:r>
              <a:rPr lang="en-US" sz="1100" dirty="0">
                <a:latin typeface="Arial" panose="020B0604020202020204" pitchFamily="34" charset="0"/>
                <a:cs typeface="Arial" panose="020B0604020202020204" pitchFamily="34" charset="0"/>
              </a:rPr>
              <a:t>Hold red cone to the left ( A 2 when he/she receives must take the ball with one touch to the red cones on the side, makes a C.O.D and pass to A3</a:t>
            </a:r>
          </a:p>
          <a:p>
            <a:r>
              <a:rPr lang="en-US" sz="1100" dirty="0">
                <a:latin typeface="Arial" panose="020B0604020202020204" pitchFamily="34" charset="0"/>
                <a:cs typeface="Arial" panose="020B0604020202020204" pitchFamily="34" charset="0"/>
              </a:rPr>
              <a:t>If A3 holds the cones above his head, A2 must turn with the ball &amp; pass to A3</a:t>
            </a:r>
          </a:p>
          <a:p>
            <a:r>
              <a:rPr lang="en-US" sz="1100" dirty="0">
                <a:latin typeface="Arial" panose="020B0604020202020204" pitchFamily="34" charset="0"/>
                <a:cs typeface="Arial" panose="020B0604020202020204" pitchFamily="34" charset="0"/>
              </a:rPr>
              <a:t>Players can take up to two touches</a:t>
            </a:r>
          </a:p>
          <a:p>
            <a:endParaRPr lang="en-US" sz="1100" dirty="0">
              <a:latin typeface="Arial" panose="020B0604020202020204" pitchFamily="34" charset="0"/>
              <a:cs typeface="Arial" panose="020B0604020202020204" pitchFamily="34" charset="0"/>
            </a:endParaRPr>
          </a:p>
          <a:p>
            <a:r>
              <a:rPr lang="en-US" sz="1100" b="1" dirty="0">
                <a:solidFill>
                  <a:srgbClr val="FF0000"/>
                </a:solidFill>
                <a:latin typeface="Arial" panose="020B0604020202020204" pitchFamily="34" charset="0"/>
                <a:cs typeface="Arial" panose="020B0604020202020204" pitchFamily="34" charset="0"/>
              </a:rPr>
              <a:t>Make Harder</a:t>
            </a:r>
          </a:p>
          <a:p>
            <a:r>
              <a:rPr lang="en-US" sz="1100" b="1" dirty="0">
                <a:solidFill>
                  <a:srgbClr val="FF0000"/>
                </a:solidFill>
                <a:latin typeface="Arial" panose="020B0604020202020204" pitchFamily="34" charset="0"/>
                <a:cs typeface="Arial" panose="020B0604020202020204" pitchFamily="34" charset="0"/>
              </a:rPr>
              <a:t>V2: All one touch passing</a:t>
            </a:r>
          </a:p>
          <a:p>
            <a:endParaRPr lang="en-US" sz="1100" b="1" dirty="0">
              <a:solidFill>
                <a:srgbClr val="FF0000"/>
              </a:solidFill>
              <a:latin typeface="Arial" panose="020B0604020202020204" pitchFamily="34" charset="0"/>
              <a:cs typeface="Arial" panose="020B0604020202020204" pitchFamily="34" charset="0"/>
            </a:endParaRPr>
          </a:p>
          <a:p>
            <a:r>
              <a:rPr lang="en-US" sz="1100" dirty="0">
                <a:solidFill>
                  <a:schemeClr val="accent1"/>
                </a:solidFill>
                <a:latin typeface="Arial" panose="020B0604020202020204" pitchFamily="34" charset="0"/>
                <a:cs typeface="Arial" panose="020B0604020202020204" pitchFamily="34" charset="0"/>
              </a:rPr>
              <a:t>COACH TIP TO PLAYER: Position your self side on so your “Scan “ can be wider</a:t>
            </a:r>
          </a:p>
          <a:p>
            <a:endParaRPr lang="en-US" sz="1100" dirty="0">
              <a:solidFill>
                <a:schemeClr val="accent1"/>
              </a:solidFill>
              <a:latin typeface="Arial" panose="020B0604020202020204" pitchFamily="34" charset="0"/>
              <a:cs typeface="Arial" panose="020B0604020202020204" pitchFamily="34" charset="0"/>
            </a:endParaRPr>
          </a:p>
          <a:p>
            <a:endParaRPr lang="en-US" sz="1100" dirty="0">
              <a:latin typeface="Arial"/>
              <a:cs typeface="Arial"/>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8203" y="8314675"/>
            <a:ext cx="1361593" cy="688595"/>
          </a:xfrm>
          <a:prstGeom prst="rect">
            <a:avLst/>
          </a:prstGeom>
        </p:spPr>
      </p:pic>
      <p:sp>
        <p:nvSpPr>
          <p:cNvPr id="6" name="タイトル 1"/>
          <p:cNvSpPr txBox="1">
            <a:spLocks/>
          </p:cNvSpPr>
          <p:nvPr/>
        </p:nvSpPr>
        <p:spPr>
          <a:xfrm>
            <a:off x="290034" y="332896"/>
            <a:ext cx="5966021"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800" b="1" cap="all" dirty="0">
                <a:solidFill>
                  <a:prstClr val="black"/>
                </a:solidFill>
                <a:latin typeface="Arial" panose="020B0604020202020204" pitchFamily="34" charset="0"/>
                <a:cs typeface="Arial" panose="020B0604020202020204" pitchFamily="34" charset="0"/>
              </a:rPr>
              <a:t>Speed (S17)</a:t>
            </a:r>
          </a:p>
          <a:p>
            <a:endParaRPr lang="en-US" sz="1800" b="1" cap="all" dirty="0">
              <a:solidFill>
                <a:prstClr val="black"/>
              </a:solidFill>
              <a:latin typeface="Franklin Gothic Heavy" charset="0"/>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034" y="986992"/>
            <a:ext cx="6364154" cy="3717849"/>
          </a:xfrm>
          <a:prstGeom prst="rect">
            <a:avLst/>
          </a:prstGeom>
          <a:ln>
            <a:solidFill>
              <a:srgbClr val="000000"/>
            </a:solidFill>
          </a:ln>
        </p:spPr>
      </p:pic>
      <p:pic>
        <p:nvPicPr>
          <p:cNvPr id="5" name="図 2">
            <a:extLst>
              <a:ext uri="{FF2B5EF4-FFF2-40B4-BE49-F238E27FC236}">
                <a16:creationId xmlns:a16="http://schemas.microsoft.com/office/drawing/2014/main" id="{C8821DC1-94CA-43D2-BB25-54EF92431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8185" y="2403729"/>
            <a:ext cx="1377582" cy="617107"/>
          </a:xfrm>
          <a:prstGeom prst="rect">
            <a:avLst/>
          </a:prstGeom>
        </p:spPr>
      </p:pic>
    </p:spTree>
    <p:extLst>
      <p:ext uri="{BB962C8B-B14F-4D97-AF65-F5344CB8AC3E}">
        <p14:creationId xmlns:p14="http://schemas.microsoft.com/office/powerpoint/2010/main" val="567856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2"/>
          <a:stretch>
            <a:fillRect/>
          </a:stretch>
        </p:blipFill>
        <p:spPr>
          <a:xfrm>
            <a:off x="2709537" y="8267587"/>
            <a:ext cx="1422400" cy="719347"/>
          </a:xfrm>
          <a:prstGeom prst="rect">
            <a:avLst/>
          </a:prstGeom>
        </p:spPr>
      </p:pic>
      <p:pic>
        <p:nvPicPr>
          <p:cNvPr id="4" name="Picture 3">
            <a:extLst>
              <a:ext uri="{FF2B5EF4-FFF2-40B4-BE49-F238E27FC236}">
                <a16:creationId xmlns:a16="http://schemas.microsoft.com/office/drawing/2014/main" id="{79A6E099-FC0C-974E-BD3C-81FC47C8657C}"/>
              </a:ext>
            </a:extLst>
          </p:cNvPr>
          <p:cNvPicPr>
            <a:picLocks noChangeAspect="1"/>
          </p:cNvPicPr>
          <p:nvPr/>
        </p:nvPicPr>
        <p:blipFill rotWithShape="1">
          <a:blip r:embed="rId3"/>
          <a:srcRect b="21386"/>
          <a:stretch/>
        </p:blipFill>
        <p:spPr>
          <a:xfrm>
            <a:off x="242371" y="856927"/>
            <a:ext cx="6356733" cy="3440670"/>
          </a:xfrm>
          <a:prstGeom prst="rect">
            <a:avLst/>
          </a:prstGeom>
          <a:ln>
            <a:solidFill>
              <a:schemeClr val="tx1"/>
            </a:solidFill>
          </a:ln>
        </p:spPr>
      </p:pic>
      <p:sp>
        <p:nvSpPr>
          <p:cNvPr id="3" name="Rectangle 2">
            <a:extLst>
              <a:ext uri="{FF2B5EF4-FFF2-40B4-BE49-F238E27FC236}">
                <a16:creationId xmlns:a16="http://schemas.microsoft.com/office/drawing/2014/main" id="{5CB54AFA-1FFB-874C-867E-4230C2E41574}"/>
              </a:ext>
            </a:extLst>
          </p:cNvPr>
          <p:cNvSpPr/>
          <p:nvPr/>
        </p:nvSpPr>
        <p:spPr>
          <a:xfrm>
            <a:off x="1706237" y="210655"/>
            <a:ext cx="3429000" cy="646331"/>
          </a:xfrm>
          <a:prstGeom prst="rect">
            <a:avLst/>
          </a:prstGeom>
        </p:spPr>
        <p:txBody>
          <a:bodyPr>
            <a:spAutoFit/>
          </a:bodyPr>
          <a:lstStyle/>
          <a:p>
            <a:pPr algn="ctr"/>
            <a:r>
              <a:rPr lang="en-US" b="1" cap="all" dirty="0">
                <a:solidFill>
                  <a:prstClr val="black"/>
                </a:solidFill>
                <a:latin typeface="Arial" panose="020B0604020202020204" pitchFamily="34" charset="0"/>
                <a:cs typeface="Arial" panose="020B0604020202020204" pitchFamily="34" charset="0"/>
              </a:rPr>
              <a:t>Speed (18)</a:t>
            </a:r>
            <a:br>
              <a:rPr lang="en-US" b="1" cap="all" dirty="0">
                <a:solidFill>
                  <a:prstClr val="black"/>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F2E286C-495D-9943-A1C9-8898AC68EEA6}"/>
              </a:ext>
            </a:extLst>
          </p:cNvPr>
          <p:cNvSpPr txBox="1">
            <a:spLocks/>
          </p:cNvSpPr>
          <p:nvPr/>
        </p:nvSpPr>
        <p:spPr>
          <a:xfrm>
            <a:off x="242372" y="4572000"/>
            <a:ext cx="6356732" cy="3262522"/>
          </a:xfrm>
          <a:prstGeom prst="rect">
            <a:avLst/>
          </a:prstGeom>
          <a:ln>
            <a:solidFill>
              <a:srgbClr val="000000"/>
            </a:solidFill>
          </a:ln>
        </p:spPr>
        <p:txBody>
          <a:bodyPr vert="horz" lIns="91440" tIns="45720" rIns="91440" bIns="45720" rtlCol="0">
            <a:normAutofit lnSpcReduction="10000"/>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lgn="l"/>
            <a:r>
              <a:rPr lang="en-US" sz="1100" b="1" dirty="0">
                <a:latin typeface="Arial"/>
                <a:cs typeface="Arial"/>
              </a:rPr>
              <a:t>Purpose: </a:t>
            </a:r>
            <a:r>
              <a:rPr lang="en-US" sz="1100" dirty="0">
                <a:latin typeface="Arial"/>
                <a:cs typeface="Arial"/>
              </a:rPr>
              <a:t>To Improve reaction speed.</a:t>
            </a:r>
          </a:p>
          <a:p>
            <a:pPr algn="l"/>
            <a:endParaRPr lang="en-US" sz="1100" dirty="0">
              <a:latin typeface="Arial"/>
              <a:cs typeface="Arial"/>
            </a:endParaRPr>
          </a:p>
          <a:p>
            <a:pPr algn="l"/>
            <a:r>
              <a:rPr lang="en-US" sz="1100" b="1" dirty="0">
                <a:latin typeface="Arial"/>
                <a:cs typeface="Arial"/>
              </a:rPr>
              <a:t>SET UP</a:t>
            </a:r>
          </a:p>
          <a:p>
            <a:pPr algn="l"/>
            <a:r>
              <a:rPr lang="en-US" sz="1100" dirty="0">
                <a:latin typeface="Arial"/>
                <a:cs typeface="Arial"/>
              </a:rPr>
              <a:t>Two players 8/10 yards away, one player starts with the ball.</a:t>
            </a:r>
          </a:p>
          <a:p>
            <a:pPr algn="l"/>
            <a:r>
              <a:rPr lang="en-US" sz="1100" dirty="0">
                <a:latin typeface="Arial"/>
                <a:cs typeface="Arial"/>
              </a:rPr>
              <a:t>Red and blue cones to each side.</a:t>
            </a:r>
          </a:p>
          <a:p>
            <a:pPr algn="l"/>
            <a:endParaRPr lang="en-US" sz="1100" b="1" dirty="0">
              <a:latin typeface="Arial"/>
              <a:cs typeface="Arial"/>
            </a:endParaRPr>
          </a:p>
          <a:p>
            <a:pPr algn="l"/>
            <a:r>
              <a:rPr lang="en-US" sz="1100" b="1" dirty="0">
                <a:latin typeface="Arial"/>
                <a:cs typeface="Arial"/>
              </a:rPr>
              <a:t>ACTION</a:t>
            </a:r>
          </a:p>
          <a:p>
            <a:pPr algn="l"/>
            <a:r>
              <a:rPr lang="en-US" sz="1100" b="1" dirty="0">
                <a:latin typeface="Arial"/>
                <a:cs typeface="Arial"/>
              </a:rPr>
              <a:t>Players pass first time with right foot, as soon as one passes with left foot then it a race to the cone.</a:t>
            </a:r>
          </a:p>
          <a:p>
            <a:pPr algn="l"/>
            <a:endParaRPr lang="en-US" sz="1100" b="1" dirty="0">
              <a:solidFill>
                <a:srgbClr val="FF0000"/>
              </a:solidFill>
              <a:latin typeface="Arial"/>
              <a:cs typeface="Arial"/>
            </a:endParaRPr>
          </a:p>
          <a:p>
            <a:pPr algn="l"/>
            <a:r>
              <a:rPr lang="en-US" sz="1100" b="1" dirty="0">
                <a:solidFill>
                  <a:srgbClr val="FF0000"/>
                </a:solidFill>
                <a:latin typeface="Arial"/>
                <a:cs typeface="Arial"/>
              </a:rPr>
              <a:t>V2: MAKE HARDER</a:t>
            </a:r>
          </a:p>
          <a:p>
            <a:pPr algn="l"/>
            <a:r>
              <a:rPr lang="en-US" sz="1100" b="1" dirty="0">
                <a:solidFill>
                  <a:srgbClr val="FF0000"/>
                </a:solidFill>
                <a:latin typeface="Arial"/>
                <a:cs typeface="Arial"/>
              </a:rPr>
              <a:t>Winner now is who goes around both cones.</a:t>
            </a:r>
          </a:p>
          <a:p>
            <a:pPr algn="l"/>
            <a:endParaRPr lang="en-US" sz="1100" dirty="0">
              <a:latin typeface="Arial"/>
              <a:cs typeface="Arial"/>
            </a:endParaRPr>
          </a:p>
          <a:p>
            <a:pPr algn="l"/>
            <a:r>
              <a:rPr lang="en-US" sz="1100" b="1" dirty="0">
                <a:solidFill>
                  <a:schemeClr val="accent1"/>
                </a:solidFill>
                <a:latin typeface="Arial"/>
                <a:cs typeface="Arial"/>
              </a:rPr>
              <a:t>COACH TIP TO Player</a:t>
            </a:r>
            <a:endParaRPr lang="en-US" sz="1100" dirty="0">
              <a:solidFill>
                <a:schemeClr val="accent1"/>
              </a:solidFill>
              <a:latin typeface="Arial"/>
              <a:cs typeface="Arial"/>
            </a:endParaRPr>
          </a:p>
          <a:p>
            <a:pPr algn="l"/>
            <a:r>
              <a:rPr lang="en-US" sz="1100" dirty="0">
                <a:solidFill>
                  <a:schemeClr val="accent1"/>
                </a:solidFill>
                <a:latin typeface="Arial"/>
                <a:cs typeface="Arial"/>
              </a:rPr>
              <a:t>Make sure the passing is firm &amp; accurate.</a:t>
            </a:r>
          </a:p>
          <a:p>
            <a:endParaRPr lang="en-US" sz="1200" dirty="0">
              <a:latin typeface="Arial"/>
              <a:cs typeface="Arial"/>
            </a:endParaRPr>
          </a:p>
        </p:txBody>
      </p:sp>
      <p:pic>
        <p:nvPicPr>
          <p:cNvPr id="2" name="図 2">
            <a:extLst>
              <a:ext uri="{FF2B5EF4-FFF2-40B4-BE49-F238E27FC236}">
                <a16:creationId xmlns:a16="http://schemas.microsoft.com/office/drawing/2014/main" id="{FB344ADB-403D-4909-AD50-91E3B943BB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09" y="2095176"/>
            <a:ext cx="1377582" cy="617107"/>
          </a:xfrm>
          <a:prstGeom prst="rect">
            <a:avLst/>
          </a:prstGeom>
        </p:spPr>
      </p:pic>
    </p:spTree>
    <p:extLst>
      <p:ext uri="{BB962C8B-B14F-4D97-AF65-F5344CB8AC3E}">
        <p14:creationId xmlns:p14="http://schemas.microsoft.com/office/powerpoint/2010/main" val="294219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FDBC42-05FB-834A-AD8F-ADF5F64AD4E5}"/>
              </a:ext>
            </a:extLst>
          </p:cNvPr>
          <p:cNvSpPr txBox="1"/>
          <p:nvPr/>
        </p:nvSpPr>
        <p:spPr>
          <a:xfrm>
            <a:off x="369000" y="4270082"/>
            <a:ext cx="6120000" cy="3816429"/>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latin typeface="Arial"/>
              </a:rPr>
              <a:t>Purpose: To improve Running with the ball.</a:t>
            </a:r>
          </a:p>
          <a:p>
            <a:endParaRPr lang="en-US" sz="1100" b="1" dirty="0">
              <a:latin typeface="Arial"/>
            </a:endParaRPr>
          </a:p>
          <a:p>
            <a:r>
              <a:rPr lang="en-US" sz="1100" b="1" dirty="0">
                <a:latin typeface="Arial"/>
              </a:rPr>
              <a:t>SET UP</a:t>
            </a:r>
          </a:p>
          <a:p>
            <a:r>
              <a:rPr lang="en-US" sz="1100" dirty="0">
                <a:latin typeface="Arial"/>
              </a:rPr>
              <a:t>Two teams with a ball to each player lined up 10 yds. apart and approx. 14 yds. from two small goals10-12 yds. apart on the end line with a 5 yd shooting line marked by cones in front of them.</a:t>
            </a:r>
            <a:endParaRPr lang="en-GB" sz="1100" dirty="0">
              <a:latin typeface="Arial"/>
            </a:endParaRPr>
          </a:p>
          <a:p>
            <a:endParaRPr lang="en-US" sz="1100" b="1" dirty="0">
              <a:latin typeface="Arial"/>
            </a:endParaRPr>
          </a:p>
          <a:p>
            <a:r>
              <a:rPr lang="en-US" sz="1100" b="1" dirty="0">
                <a:latin typeface="Arial"/>
              </a:rPr>
              <a:t>ACTION</a:t>
            </a:r>
          </a:p>
          <a:p>
            <a:r>
              <a:rPr lang="en-US" sz="1100" b="1" dirty="0">
                <a:latin typeface="Arial"/>
              </a:rPr>
              <a:t>V1: </a:t>
            </a:r>
            <a:r>
              <a:rPr lang="en-US" sz="1100" dirty="0">
                <a:latin typeface="Arial"/>
              </a:rPr>
              <a:t>Red A1 attacks the goal nearest his team as Yellow Y1 presses him.</a:t>
            </a:r>
            <a:endParaRPr lang="en-GB" sz="1100" dirty="0">
              <a:latin typeface="Arial"/>
            </a:endParaRPr>
          </a:p>
          <a:p>
            <a:r>
              <a:rPr lang="en-US" sz="1100" dirty="0">
                <a:latin typeface="Arial"/>
              </a:rPr>
              <a:t>As soon as A1 shoots Yellow Y 2 attacks either of the two goals and A1 immediately must defend against Y2.</a:t>
            </a:r>
            <a:endParaRPr lang="en-GB" sz="1100" dirty="0">
              <a:latin typeface="Arial"/>
            </a:endParaRPr>
          </a:p>
          <a:p>
            <a:r>
              <a:rPr lang="en-US" sz="1100" dirty="0">
                <a:latin typeface="Arial"/>
              </a:rPr>
              <a:t>Players must get inside the 5yd shooting line to score.</a:t>
            </a:r>
          </a:p>
          <a:p>
            <a:r>
              <a:rPr lang="en-US" sz="1100" dirty="0">
                <a:latin typeface="Arial"/>
              </a:rPr>
              <a:t>Make teams change sides so that players get used to challenges from either side.</a:t>
            </a:r>
          </a:p>
          <a:p>
            <a:endParaRPr lang="en-GB" sz="1100" dirty="0">
              <a:latin typeface="Arial"/>
            </a:endParaRPr>
          </a:p>
          <a:p>
            <a:r>
              <a:rPr lang="en-GB" sz="1100" b="1" dirty="0">
                <a:solidFill>
                  <a:srgbClr val="FF0000"/>
                </a:solidFill>
                <a:latin typeface="Arial"/>
              </a:rPr>
              <a:t>Make Harder</a:t>
            </a:r>
            <a:endParaRPr lang="en-US" sz="1100" b="1" dirty="0">
              <a:solidFill>
                <a:srgbClr val="FF0000"/>
              </a:solidFill>
              <a:latin typeface="Arial"/>
            </a:endParaRPr>
          </a:p>
          <a:p>
            <a:r>
              <a:rPr lang="en-US" sz="1100" b="1" dirty="0">
                <a:solidFill>
                  <a:srgbClr val="FF0000"/>
                </a:solidFill>
                <a:latin typeface="Arial"/>
              </a:rPr>
              <a:t>V2. </a:t>
            </a:r>
            <a:r>
              <a:rPr lang="en-US" sz="1100" dirty="0">
                <a:solidFill>
                  <a:srgbClr val="FF0000"/>
                </a:solidFill>
                <a:latin typeface="Arial"/>
              </a:rPr>
              <a:t>To make harder move the starting cones gradually further away from the goal line so the at some point the Attackers will be forced to “take on” the defender in order to penetrate the shooting zone to score.</a:t>
            </a:r>
            <a:endParaRPr lang="en-GB" sz="1100" dirty="0">
              <a:solidFill>
                <a:srgbClr val="FF0000"/>
              </a:solidFill>
              <a:latin typeface="Arial"/>
            </a:endParaRPr>
          </a:p>
          <a:p>
            <a:endParaRPr lang="en-US" sz="1100" b="1" dirty="0">
              <a:solidFill>
                <a:srgbClr val="FF0000"/>
              </a:solidFill>
              <a:latin typeface="Arial"/>
            </a:endParaRPr>
          </a:p>
          <a:p>
            <a:r>
              <a:rPr lang="en-US" sz="1100" b="1" dirty="0">
                <a:solidFill>
                  <a:schemeClr val="accent1"/>
                </a:solidFill>
                <a:latin typeface="Arial"/>
              </a:rPr>
              <a:t>COACH TIP TO PLAYER</a:t>
            </a:r>
          </a:p>
          <a:p>
            <a:r>
              <a:rPr lang="en-GB" sz="1100" dirty="0">
                <a:solidFill>
                  <a:schemeClr val="accent1"/>
                </a:solidFill>
                <a:latin typeface="Arial"/>
              </a:rPr>
              <a:t>If</a:t>
            </a:r>
            <a:r>
              <a:rPr lang="en-US" sz="1100" dirty="0">
                <a:solidFill>
                  <a:schemeClr val="accent1"/>
                </a:solidFill>
                <a:latin typeface="Arial"/>
              </a:rPr>
              <a:t> you can get to the shooting zone with speed alone, use it.</a:t>
            </a:r>
          </a:p>
          <a:p>
            <a:r>
              <a:rPr lang="en-US" sz="1100" dirty="0">
                <a:solidFill>
                  <a:schemeClr val="accent1"/>
                </a:solidFill>
                <a:latin typeface="Arial"/>
              </a:rPr>
              <a:t>When confronted by the recovering defender use all your Moves especially your Feints to beat them and shoot.</a:t>
            </a:r>
          </a:p>
        </p:txBody>
      </p:sp>
      <p:sp>
        <p:nvSpPr>
          <p:cNvPr id="5" name="TextBox 4">
            <a:extLst>
              <a:ext uri="{FF2B5EF4-FFF2-40B4-BE49-F238E27FC236}">
                <a16:creationId xmlns:a16="http://schemas.microsoft.com/office/drawing/2014/main" id="{8A36B20B-BC7A-1245-ACD6-AF2C996F1281}"/>
              </a:ext>
            </a:extLst>
          </p:cNvPr>
          <p:cNvSpPr txBox="1"/>
          <p:nvPr/>
        </p:nvSpPr>
        <p:spPr>
          <a:xfrm>
            <a:off x="2733537" y="79683"/>
            <a:ext cx="1681871" cy="677108"/>
          </a:xfrm>
          <a:prstGeom prst="rect">
            <a:avLst/>
          </a:prstGeom>
          <a:noFill/>
        </p:spPr>
        <p:txBody>
          <a:bodyPr wrap="none" rtlCol="0">
            <a:spAutoFit/>
          </a:bodyPr>
          <a:lstStyle/>
          <a:p>
            <a:pPr algn="ctr" defTabSz="316531">
              <a:spcBef>
                <a:spcPts val="692"/>
              </a:spcBef>
              <a:buClr>
                <a:schemeClr val="accent1"/>
              </a:buClr>
              <a:buSzPct val="80000"/>
            </a:pPr>
            <a:r>
              <a:rPr lang="en-US" b="1" cap="all" dirty="0">
                <a:solidFill>
                  <a:prstClr val="black"/>
                </a:solidFill>
                <a:latin typeface="Arial" panose="020B0604020202020204" pitchFamily="34" charset="0"/>
                <a:cs typeface="Arial" panose="020B0604020202020204" pitchFamily="34" charset="0"/>
              </a:rPr>
              <a:t>Speed (S2)  </a:t>
            </a:r>
          </a:p>
          <a:p>
            <a:endParaRPr lang="en-US" sz="2000" b="1" dirty="0"/>
          </a:p>
        </p:txBody>
      </p:sp>
      <p:grpSp>
        <p:nvGrpSpPr>
          <p:cNvPr id="3" name="Group 2">
            <a:extLst>
              <a:ext uri="{FF2B5EF4-FFF2-40B4-BE49-F238E27FC236}">
                <a16:creationId xmlns:a16="http://schemas.microsoft.com/office/drawing/2014/main" id="{0F125338-792C-49D1-BF13-844EAA169A0C}"/>
              </a:ext>
            </a:extLst>
          </p:cNvPr>
          <p:cNvGrpSpPr/>
          <p:nvPr/>
        </p:nvGrpSpPr>
        <p:grpSpPr>
          <a:xfrm>
            <a:off x="368998" y="639218"/>
            <a:ext cx="6120000" cy="3440623"/>
            <a:chOff x="368998" y="521647"/>
            <a:chExt cx="6120000" cy="3440623"/>
          </a:xfrm>
        </p:grpSpPr>
        <p:pic>
          <p:nvPicPr>
            <p:cNvPr id="8" name="Picture 7">
              <a:extLst>
                <a:ext uri="{FF2B5EF4-FFF2-40B4-BE49-F238E27FC236}">
                  <a16:creationId xmlns:a16="http://schemas.microsoft.com/office/drawing/2014/main" id="{B607B87A-9E5E-0047-91E7-ED7D29F0EC9E}"/>
                </a:ext>
              </a:extLst>
            </p:cNvPr>
            <p:cNvPicPr>
              <a:picLocks noChangeAspect="1"/>
            </p:cNvPicPr>
            <p:nvPr/>
          </p:nvPicPr>
          <p:blipFill>
            <a:blip r:embed="rId2"/>
            <a:stretch>
              <a:fillRect/>
            </a:stretch>
          </p:blipFill>
          <p:spPr>
            <a:xfrm>
              <a:off x="368998" y="521647"/>
              <a:ext cx="6120000" cy="3440623"/>
            </a:xfrm>
            <a:prstGeom prst="rect">
              <a:avLst/>
            </a:prstGeom>
            <a:ln>
              <a:solidFill>
                <a:srgbClr val="000000"/>
              </a:solidFill>
            </a:ln>
          </p:spPr>
        </p:pic>
        <p:pic>
          <p:nvPicPr>
            <p:cNvPr id="2" name="図 2">
              <a:extLst>
                <a:ext uri="{FF2B5EF4-FFF2-40B4-BE49-F238E27FC236}">
                  <a16:creationId xmlns:a16="http://schemas.microsoft.com/office/drawing/2014/main" id="{6D5118B3-B1E8-47D4-819F-EB9EB1E20F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3537" y="1742423"/>
              <a:ext cx="1377582" cy="617107"/>
            </a:xfrm>
            <a:prstGeom prst="rect">
              <a:avLst/>
            </a:prstGeom>
          </p:spPr>
        </p:pic>
      </p:grpSp>
      <p:pic>
        <p:nvPicPr>
          <p:cNvPr id="10" name="Picture 9">
            <a:extLst>
              <a:ext uri="{FF2B5EF4-FFF2-40B4-BE49-F238E27FC236}">
                <a16:creationId xmlns:a16="http://schemas.microsoft.com/office/drawing/2014/main" id="{70928E16-E302-47E6-A653-00D1CE8B4953}"/>
              </a:ext>
            </a:extLst>
          </p:cNvPr>
          <p:cNvPicPr>
            <a:picLocks noChangeAspect="1"/>
          </p:cNvPicPr>
          <p:nvPr/>
        </p:nvPicPr>
        <p:blipFill>
          <a:blip r:embed="rId4"/>
          <a:stretch>
            <a:fillRect/>
          </a:stretch>
        </p:blipFill>
        <p:spPr>
          <a:xfrm>
            <a:off x="2717800" y="8275957"/>
            <a:ext cx="1422400" cy="719347"/>
          </a:xfrm>
          <a:prstGeom prst="rect">
            <a:avLst/>
          </a:prstGeom>
        </p:spPr>
      </p:pic>
    </p:spTree>
    <p:extLst>
      <p:ext uri="{BB962C8B-B14F-4D97-AF65-F5344CB8AC3E}">
        <p14:creationId xmlns:p14="http://schemas.microsoft.com/office/powerpoint/2010/main" val="1748310297"/>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3"/>
          <a:stretch>
            <a:fillRect/>
          </a:stretch>
        </p:blipFill>
        <p:spPr>
          <a:xfrm>
            <a:off x="2717800" y="8110766"/>
            <a:ext cx="1422400" cy="719347"/>
          </a:xfrm>
          <a:prstGeom prst="rect">
            <a:avLst/>
          </a:prstGeom>
        </p:spPr>
      </p:pic>
      <p:grpSp>
        <p:nvGrpSpPr>
          <p:cNvPr id="5" name="Group 4">
            <a:extLst>
              <a:ext uri="{FF2B5EF4-FFF2-40B4-BE49-F238E27FC236}">
                <a16:creationId xmlns:a16="http://schemas.microsoft.com/office/drawing/2014/main" id="{21616CCC-B5CB-024A-90F5-523753460562}"/>
              </a:ext>
            </a:extLst>
          </p:cNvPr>
          <p:cNvGrpSpPr/>
          <p:nvPr/>
        </p:nvGrpSpPr>
        <p:grpSpPr>
          <a:xfrm>
            <a:off x="242371" y="1033234"/>
            <a:ext cx="6477917" cy="3359755"/>
            <a:chOff x="654491" y="1244431"/>
            <a:chExt cx="5510814" cy="4175285"/>
          </a:xfrm>
        </p:grpSpPr>
        <p:pic>
          <p:nvPicPr>
            <p:cNvPr id="7" name="Picture 6">
              <a:extLst>
                <a:ext uri="{FF2B5EF4-FFF2-40B4-BE49-F238E27FC236}">
                  <a16:creationId xmlns:a16="http://schemas.microsoft.com/office/drawing/2014/main" id="{56E99A78-CD60-2D4A-BB7C-96409F977CBD}"/>
                </a:ext>
              </a:extLst>
            </p:cNvPr>
            <p:cNvPicPr>
              <a:picLocks noChangeAspect="1"/>
            </p:cNvPicPr>
            <p:nvPr/>
          </p:nvPicPr>
          <p:blipFill>
            <a:blip r:embed="rId4"/>
            <a:stretch>
              <a:fillRect/>
            </a:stretch>
          </p:blipFill>
          <p:spPr>
            <a:xfrm>
              <a:off x="654491" y="1244431"/>
              <a:ext cx="5510814" cy="4175285"/>
            </a:xfrm>
            <a:prstGeom prst="rect">
              <a:avLst/>
            </a:prstGeom>
            <a:ln>
              <a:solidFill>
                <a:schemeClr val="tx1"/>
              </a:solidFill>
            </a:ln>
          </p:spPr>
        </p:pic>
        <p:sp>
          <p:nvSpPr>
            <p:cNvPr id="8" name="TextBox 7">
              <a:extLst>
                <a:ext uri="{FF2B5EF4-FFF2-40B4-BE49-F238E27FC236}">
                  <a16:creationId xmlns:a16="http://schemas.microsoft.com/office/drawing/2014/main" id="{6ADF1727-D138-5146-A8E9-7AA372AC217D}"/>
                </a:ext>
              </a:extLst>
            </p:cNvPr>
            <p:cNvSpPr txBox="1"/>
            <p:nvPr/>
          </p:nvSpPr>
          <p:spPr>
            <a:xfrm>
              <a:off x="3514785" y="5016211"/>
              <a:ext cx="2527054" cy="369332"/>
            </a:xfrm>
            <a:prstGeom prst="rect">
              <a:avLst/>
            </a:prstGeom>
            <a:solidFill>
              <a:srgbClr val="FFFFFF"/>
            </a:solidFill>
          </p:spPr>
          <p:txBody>
            <a:bodyPr wrap="square" rtlCol="0">
              <a:spAutoFit/>
            </a:bodyPr>
            <a:lstStyle/>
            <a:p>
              <a:endParaRPr lang="en-US" dirty="0"/>
            </a:p>
          </p:txBody>
        </p:sp>
      </p:grpSp>
      <p:sp>
        <p:nvSpPr>
          <p:cNvPr id="9" name="TextBox 8">
            <a:extLst>
              <a:ext uri="{FF2B5EF4-FFF2-40B4-BE49-F238E27FC236}">
                <a16:creationId xmlns:a16="http://schemas.microsoft.com/office/drawing/2014/main" id="{C373BF96-E0A8-8A44-9E06-8847215EC8BA}"/>
              </a:ext>
            </a:extLst>
          </p:cNvPr>
          <p:cNvSpPr txBox="1"/>
          <p:nvPr/>
        </p:nvSpPr>
        <p:spPr>
          <a:xfrm>
            <a:off x="242371" y="4627286"/>
            <a:ext cx="6477917" cy="2970044"/>
          </a:xfrm>
          <a:prstGeom prst="rect">
            <a:avLst/>
          </a:prstGeom>
          <a:noFill/>
          <a:ln>
            <a:solidFill>
              <a:schemeClr val="tx1"/>
            </a:solidFill>
          </a:ln>
        </p:spPr>
        <p:txBody>
          <a:bodyPr wrap="square" rtlCol="0">
            <a:spAutoFit/>
          </a:bodyPr>
          <a:lstStyle/>
          <a:p>
            <a:r>
              <a:rPr lang="en-US" sz="1100" b="1" dirty="0">
                <a:latin typeface="Arial"/>
              </a:rPr>
              <a:t>Purpose: To improve 1 v 1 Speed.</a:t>
            </a:r>
          </a:p>
          <a:p>
            <a:endParaRPr lang="en-US" sz="1100" dirty="0">
              <a:latin typeface="Arial"/>
            </a:endParaRPr>
          </a:p>
          <a:p>
            <a:r>
              <a:rPr lang="en-US" sz="1100" b="1" dirty="0">
                <a:latin typeface="Arial"/>
              </a:rPr>
              <a:t>SET UP</a:t>
            </a:r>
          </a:p>
          <a:p>
            <a:r>
              <a:rPr lang="en-US" sz="1100" dirty="0">
                <a:latin typeface="Arial"/>
              </a:rPr>
              <a:t>Two players, facing each other between cones 10 yards apart.</a:t>
            </a:r>
            <a:endParaRPr lang="en-GB" sz="1100" dirty="0">
              <a:latin typeface="Arial"/>
            </a:endParaRPr>
          </a:p>
          <a:p>
            <a:endParaRPr lang="en-US" sz="1100" b="1" dirty="0">
              <a:latin typeface="Arial"/>
            </a:endParaRPr>
          </a:p>
          <a:p>
            <a:r>
              <a:rPr lang="en-US" sz="1100" b="1" dirty="0">
                <a:latin typeface="Arial"/>
              </a:rPr>
              <a:t>ACTION</a:t>
            </a:r>
          </a:p>
          <a:p>
            <a:r>
              <a:rPr lang="en-US" sz="1100" b="1" dirty="0">
                <a:latin typeface="Arial"/>
              </a:rPr>
              <a:t>V1</a:t>
            </a:r>
            <a:r>
              <a:rPr lang="en-US" sz="1100" dirty="0">
                <a:latin typeface="Arial"/>
              </a:rPr>
              <a:t> No Ball: Players take turns, one is attacker, one defender. Attacker uses body fakes to try and find space to run and touch either cone. If defender touches the cone with his/her foot, then the attacker can not go to that cone.</a:t>
            </a:r>
          </a:p>
          <a:p>
            <a:endParaRPr lang="en-US" sz="1100" dirty="0">
              <a:latin typeface="Arial"/>
            </a:endParaRPr>
          </a:p>
          <a:p>
            <a:r>
              <a:rPr lang="en-US" sz="1100" b="1" dirty="0">
                <a:solidFill>
                  <a:srgbClr val="FF0000"/>
                </a:solidFill>
                <a:latin typeface="Arial"/>
              </a:rPr>
              <a:t>Make Harder</a:t>
            </a:r>
          </a:p>
          <a:p>
            <a:r>
              <a:rPr lang="en-US" sz="1100" b="1" dirty="0">
                <a:solidFill>
                  <a:srgbClr val="FF0000"/>
                </a:solidFill>
                <a:latin typeface="Arial"/>
              </a:rPr>
              <a:t>V2 Same Action but attacker has a ball. No tackling</a:t>
            </a:r>
          </a:p>
          <a:p>
            <a:endParaRPr lang="en-US" sz="1100" dirty="0">
              <a:latin typeface="Arial"/>
              <a:cs typeface="Arial"/>
            </a:endParaRPr>
          </a:p>
          <a:p>
            <a:r>
              <a:rPr lang="en-US" sz="1100" b="1" dirty="0">
                <a:solidFill>
                  <a:srgbClr val="0070C0"/>
                </a:solidFill>
                <a:latin typeface="Arial"/>
                <a:cs typeface="Arial"/>
              </a:rPr>
              <a:t>COACH TIP TO PLAYER </a:t>
            </a:r>
            <a:endParaRPr lang="en-US" sz="1100" dirty="0">
              <a:solidFill>
                <a:srgbClr val="0070C0"/>
              </a:solidFill>
              <a:latin typeface="Arial"/>
              <a:cs typeface="Arial"/>
            </a:endParaRPr>
          </a:p>
          <a:p>
            <a:r>
              <a:rPr lang="en-US" sz="1100" dirty="0">
                <a:solidFill>
                  <a:srgbClr val="0070C0"/>
                </a:solidFill>
                <a:latin typeface="Arial"/>
              </a:rPr>
              <a:t>With the ball you can try your Game Moves:</a:t>
            </a:r>
          </a:p>
          <a:p>
            <a:r>
              <a:rPr lang="en-US" sz="1100" dirty="0">
                <a:solidFill>
                  <a:srgbClr val="0070C0"/>
                </a:solidFill>
                <a:latin typeface="Arial"/>
              </a:rPr>
              <a:t>The Step On and the Side Step.</a:t>
            </a:r>
          </a:p>
          <a:p>
            <a:r>
              <a:rPr lang="en-US" sz="1100" b="1" dirty="0">
                <a:latin typeface="Arial"/>
              </a:rPr>
              <a:t> </a:t>
            </a:r>
            <a:endParaRPr lang="en-US" sz="1100" dirty="0">
              <a:latin typeface="Arial"/>
            </a:endParaRPr>
          </a:p>
        </p:txBody>
      </p:sp>
      <p:sp>
        <p:nvSpPr>
          <p:cNvPr id="2" name="Rectangle 1">
            <a:extLst>
              <a:ext uri="{FF2B5EF4-FFF2-40B4-BE49-F238E27FC236}">
                <a16:creationId xmlns:a16="http://schemas.microsoft.com/office/drawing/2014/main" id="{BC9AC63A-63B8-FE40-B2E2-DCA07D6BC530}"/>
              </a:ext>
            </a:extLst>
          </p:cNvPr>
          <p:cNvSpPr/>
          <p:nvPr/>
        </p:nvSpPr>
        <p:spPr>
          <a:xfrm>
            <a:off x="1817424" y="155325"/>
            <a:ext cx="3429000" cy="646331"/>
          </a:xfrm>
          <a:prstGeom prst="rect">
            <a:avLst/>
          </a:prstGeom>
        </p:spPr>
        <p:txBody>
          <a:bodyPr>
            <a:spAutoFit/>
          </a:bodyPr>
          <a:lstStyle/>
          <a:p>
            <a:pPr algn="ctr"/>
            <a:r>
              <a:rPr lang="en-US" b="1" cap="all" dirty="0">
                <a:solidFill>
                  <a:prstClr val="black"/>
                </a:solidFill>
                <a:latin typeface="Arial" panose="020B0604020202020204" pitchFamily="34" charset="0"/>
                <a:cs typeface="Arial" panose="020B0604020202020204" pitchFamily="34" charset="0"/>
              </a:rPr>
              <a:t>Speed (S19)</a:t>
            </a:r>
            <a:br>
              <a:rPr lang="en-US" b="1" cap="all" dirty="0">
                <a:solidFill>
                  <a:prstClr val="black"/>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4" name="図 2">
            <a:extLst>
              <a:ext uri="{FF2B5EF4-FFF2-40B4-BE49-F238E27FC236}">
                <a16:creationId xmlns:a16="http://schemas.microsoft.com/office/drawing/2014/main" id="{0FE56DD6-0886-48EA-A677-6AAE1E494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3133" y="2242213"/>
            <a:ext cx="1377582" cy="617107"/>
          </a:xfrm>
          <a:prstGeom prst="rect">
            <a:avLst/>
          </a:prstGeom>
        </p:spPr>
      </p:pic>
    </p:spTree>
    <p:extLst>
      <p:ext uri="{BB962C8B-B14F-4D97-AF65-F5344CB8AC3E}">
        <p14:creationId xmlns:p14="http://schemas.microsoft.com/office/powerpoint/2010/main" val="185270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7826" y="4714296"/>
            <a:ext cx="6486971" cy="3127860"/>
          </a:xfrm>
          <a:prstGeom prst="rect">
            <a:avLst/>
          </a:prstGeom>
          <a:noFill/>
          <a:ln w="9525">
            <a:solidFill>
              <a:srgbClr val="000000"/>
            </a:solidFill>
            <a:miter lim="800000"/>
            <a:headEnd/>
            <a:tailEnd/>
          </a:ln>
          <a:effectLst/>
        </p:spPr>
        <p:txBody>
          <a:bodyPr vert="horz" wrap="square" lIns="33762" tIns="33762" rIns="33762" bIns="33762" numCol="1" anchor="t" anchorCtr="0" compatLnSpc="1">
            <a:prstTxWarp prst="textNoShape">
              <a:avLst/>
            </a:prstTxWarp>
          </a:bodyPr>
          <a:lstStyle/>
          <a:p>
            <a:pPr defTabSz="844083" fontAlgn="base">
              <a:spcBef>
                <a:spcPct val="0"/>
              </a:spcBef>
              <a:spcAft>
                <a:spcPct val="0"/>
              </a:spcAft>
            </a:pPr>
            <a:r>
              <a:rPr lang="en-US" sz="1100" b="1" dirty="0">
                <a:latin typeface="Arial"/>
                <a:ea typeface="Arial"/>
                <a:cs typeface="Arial"/>
              </a:rPr>
              <a:t>Purpose: </a:t>
            </a:r>
            <a:r>
              <a:rPr lang="en-US" sz="1100" dirty="0">
                <a:latin typeface="Arial"/>
                <a:ea typeface="Arial"/>
                <a:cs typeface="Arial"/>
              </a:rPr>
              <a:t>To Improve Running with the ball </a:t>
            </a:r>
          </a:p>
          <a:p>
            <a:pPr defTabSz="844083" fontAlgn="base">
              <a:spcBef>
                <a:spcPct val="0"/>
              </a:spcBef>
              <a:spcAft>
                <a:spcPct val="0"/>
              </a:spcAft>
            </a:pPr>
            <a:endParaRPr lang="en-US" sz="1100" dirty="0">
              <a:latin typeface="Arial"/>
              <a:ea typeface="Arial"/>
              <a:cs typeface="Arial"/>
            </a:endParaRPr>
          </a:p>
          <a:p>
            <a:pPr defTabSz="844083" fontAlgn="base">
              <a:spcBef>
                <a:spcPct val="0"/>
              </a:spcBef>
              <a:spcAft>
                <a:spcPct val="0"/>
              </a:spcAft>
            </a:pPr>
            <a:r>
              <a:rPr lang="en-US" sz="1100" b="1" dirty="0">
                <a:latin typeface="Arial"/>
                <a:ea typeface="Arial"/>
                <a:cs typeface="Arial"/>
              </a:rPr>
              <a:t>SET UP</a:t>
            </a:r>
          </a:p>
          <a:p>
            <a:pPr defTabSz="844083" fontAlgn="base">
              <a:spcBef>
                <a:spcPct val="0"/>
              </a:spcBef>
              <a:spcAft>
                <a:spcPct val="0"/>
              </a:spcAft>
            </a:pPr>
            <a:r>
              <a:rPr lang="en-US" sz="1100" dirty="0">
                <a:latin typeface="Arial"/>
                <a:ea typeface="Arial"/>
                <a:cs typeface="Arial"/>
              </a:rPr>
              <a:t>A player with a ball on each corner of a 15 yard square.</a:t>
            </a:r>
          </a:p>
          <a:p>
            <a:pPr defTabSz="844083" fontAlgn="base">
              <a:spcBef>
                <a:spcPct val="0"/>
              </a:spcBef>
              <a:spcAft>
                <a:spcPct val="0"/>
              </a:spcAft>
            </a:pPr>
            <a:r>
              <a:rPr lang="en-US" sz="1100" dirty="0">
                <a:latin typeface="Arial"/>
                <a:ea typeface="Arial"/>
                <a:cs typeface="Arial"/>
              </a:rPr>
              <a:t>4 small Goals facing each corner.</a:t>
            </a:r>
          </a:p>
          <a:p>
            <a:pPr defTabSz="844083" fontAlgn="base">
              <a:spcBef>
                <a:spcPct val="0"/>
              </a:spcBef>
              <a:spcAft>
                <a:spcPct val="0"/>
              </a:spcAft>
            </a:pPr>
            <a:endParaRPr lang="en-US" sz="1108" b="1" dirty="0">
              <a:latin typeface="Arial"/>
              <a:ea typeface="Arial"/>
              <a:cs typeface="Arial"/>
            </a:endParaRPr>
          </a:p>
          <a:p>
            <a:pPr defTabSz="844083" fontAlgn="base">
              <a:spcBef>
                <a:spcPct val="0"/>
              </a:spcBef>
              <a:spcAft>
                <a:spcPct val="0"/>
              </a:spcAft>
            </a:pPr>
            <a:r>
              <a:rPr lang="en-US" sz="1100" b="1" dirty="0">
                <a:latin typeface="Arial"/>
                <a:ea typeface="Arial"/>
                <a:cs typeface="Arial"/>
              </a:rPr>
              <a:t>ACTION</a:t>
            </a:r>
          </a:p>
          <a:p>
            <a:pPr defTabSz="844083" fontAlgn="base">
              <a:spcBef>
                <a:spcPct val="0"/>
              </a:spcBef>
              <a:spcAft>
                <a:spcPct val="0"/>
              </a:spcAft>
            </a:pPr>
            <a:r>
              <a:rPr lang="en-US" sz="1100" dirty="0">
                <a:latin typeface="Arial"/>
                <a:ea typeface="Arial"/>
                <a:cs typeface="Arial"/>
              </a:rPr>
              <a:t>On the Coach’s signal each player dribbles at speed around the square and at each middle red cone change feet</a:t>
            </a:r>
          </a:p>
          <a:p>
            <a:pPr defTabSz="844083" fontAlgn="base">
              <a:spcBef>
                <a:spcPct val="0"/>
              </a:spcBef>
              <a:spcAft>
                <a:spcPct val="0"/>
              </a:spcAft>
            </a:pPr>
            <a:r>
              <a:rPr lang="en-US" sz="1100" dirty="0">
                <a:latin typeface="Arial"/>
                <a:ea typeface="Arial"/>
                <a:cs typeface="Arial"/>
              </a:rPr>
              <a:t>On completing the circuit they dribble around their starter cone try to be first to score in their small goal</a:t>
            </a:r>
          </a:p>
          <a:p>
            <a:pPr defTabSz="844083" fontAlgn="base">
              <a:spcBef>
                <a:spcPct val="0"/>
              </a:spcBef>
              <a:spcAft>
                <a:spcPct val="0"/>
              </a:spcAft>
            </a:pPr>
            <a:endParaRPr lang="en-US" sz="1100" b="1" dirty="0">
              <a:latin typeface="Arial"/>
              <a:ea typeface="Arial"/>
              <a:cs typeface="Arial"/>
            </a:endParaRPr>
          </a:p>
          <a:p>
            <a:pPr defTabSz="844083" fontAlgn="base">
              <a:spcBef>
                <a:spcPct val="0"/>
              </a:spcBef>
              <a:spcAft>
                <a:spcPct val="0"/>
              </a:spcAft>
            </a:pPr>
            <a:endParaRPr lang="en-US" sz="1100" b="1" dirty="0">
              <a:latin typeface="Arial"/>
              <a:ea typeface="Arial"/>
              <a:cs typeface="Arial"/>
            </a:endParaRPr>
          </a:p>
          <a:p>
            <a:pPr defTabSz="844083" fontAlgn="base">
              <a:spcBef>
                <a:spcPct val="0"/>
              </a:spcBef>
              <a:spcAft>
                <a:spcPct val="0"/>
              </a:spcAft>
            </a:pPr>
            <a:r>
              <a:rPr lang="en-US" sz="1100" b="1" dirty="0">
                <a:solidFill>
                  <a:srgbClr val="FF0000"/>
                </a:solidFill>
                <a:latin typeface="Arial"/>
                <a:ea typeface="Arial"/>
                <a:cs typeface="Arial"/>
              </a:rPr>
              <a:t>MAKE HARDER.</a:t>
            </a:r>
          </a:p>
          <a:p>
            <a:pPr defTabSz="844083" fontAlgn="base">
              <a:spcBef>
                <a:spcPct val="0"/>
              </a:spcBef>
              <a:spcAft>
                <a:spcPct val="0"/>
              </a:spcAft>
            </a:pPr>
            <a:r>
              <a:rPr lang="en-US" sz="1100" b="1" dirty="0">
                <a:solidFill>
                  <a:srgbClr val="FF0000"/>
                </a:solidFill>
                <a:latin typeface="Arial"/>
                <a:ea typeface="Arial"/>
                <a:cs typeface="Arial"/>
              </a:rPr>
              <a:t>They have to shoot with their weaker foot</a:t>
            </a:r>
          </a:p>
          <a:p>
            <a:pPr defTabSz="844083" fontAlgn="base">
              <a:spcBef>
                <a:spcPct val="0"/>
              </a:spcBef>
              <a:spcAft>
                <a:spcPct val="0"/>
              </a:spcAft>
            </a:pPr>
            <a:endParaRPr lang="en-US" sz="1100" b="1" dirty="0">
              <a:solidFill>
                <a:srgbClr val="0070C0"/>
              </a:solidFill>
              <a:latin typeface="Arial"/>
              <a:ea typeface="Arial"/>
              <a:cs typeface="Arial"/>
            </a:endParaRPr>
          </a:p>
          <a:p>
            <a:pPr defTabSz="844083" fontAlgn="base">
              <a:spcBef>
                <a:spcPct val="0"/>
              </a:spcBef>
              <a:spcAft>
                <a:spcPct val="0"/>
              </a:spcAft>
            </a:pPr>
            <a:r>
              <a:rPr lang="en-US" sz="1100" b="1" dirty="0">
                <a:solidFill>
                  <a:srgbClr val="0070C0"/>
                </a:solidFill>
                <a:latin typeface="Arial"/>
              </a:rPr>
              <a:t>COACH TIP TO PLAYER </a:t>
            </a:r>
            <a:endParaRPr lang="en-US" sz="1100" b="1" dirty="0">
              <a:solidFill>
                <a:srgbClr val="0070C0"/>
              </a:solidFill>
              <a:latin typeface="Arial"/>
              <a:cs typeface="Arial"/>
            </a:endParaRPr>
          </a:p>
          <a:p>
            <a:pPr defTabSz="844083" fontAlgn="base">
              <a:spcBef>
                <a:spcPct val="0"/>
              </a:spcBef>
              <a:spcAft>
                <a:spcPct val="0"/>
              </a:spcAft>
            </a:pPr>
            <a:r>
              <a:rPr lang="en-US" sz="1100" dirty="0">
                <a:solidFill>
                  <a:srgbClr val="0070C0"/>
                </a:solidFill>
                <a:latin typeface="Arial"/>
                <a:ea typeface="Arial"/>
                <a:cs typeface="Arial"/>
              </a:rPr>
              <a:t>Eyes up and try to be aware of other shooters progress</a:t>
            </a:r>
            <a:r>
              <a:rPr lang="en-US" sz="1100" dirty="0">
                <a:latin typeface="Arial"/>
                <a:ea typeface="Arial"/>
                <a:cs typeface="Arial"/>
              </a:rPr>
              <a:t>.</a:t>
            </a:r>
          </a:p>
        </p:txBody>
      </p:sp>
      <p:grpSp>
        <p:nvGrpSpPr>
          <p:cNvPr id="10" name="Group 9"/>
          <p:cNvGrpSpPr/>
          <p:nvPr/>
        </p:nvGrpSpPr>
        <p:grpSpPr>
          <a:xfrm>
            <a:off x="195469" y="1004541"/>
            <a:ext cx="6486971" cy="3567459"/>
            <a:chOff x="1329275" y="1181160"/>
            <a:chExt cx="5306711" cy="4020646"/>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9275" y="1181160"/>
              <a:ext cx="5306711" cy="4020646"/>
            </a:xfrm>
            <a:prstGeom prst="rect">
              <a:avLst/>
            </a:prstGeom>
            <a:ln>
              <a:solidFill>
                <a:schemeClr val="tx1"/>
              </a:solidFill>
            </a:ln>
          </p:spPr>
        </p:pic>
        <p:sp>
          <p:nvSpPr>
            <p:cNvPr id="8" name="TextBox 7"/>
            <p:cNvSpPr txBox="1"/>
            <p:nvPr/>
          </p:nvSpPr>
          <p:spPr>
            <a:xfrm>
              <a:off x="4156095" y="4866735"/>
              <a:ext cx="2353344" cy="215444"/>
            </a:xfrm>
            <a:prstGeom prst="rect">
              <a:avLst/>
            </a:prstGeom>
            <a:solidFill>
              <a:srgbClr val="FFFFFF"/>
            </a:solidFill>
            <a:ln>
              <a:solidFill>
                <a:schemeClr val="bg1"/>
              </a:solidFill>
            </a:ln>
          </p:spPr>
          <p:txBody>
            <a:bodyPr wrap="square" rtlCol="0">
              <a:spAutoFit/>
            </a:bodyPr>
            <a:lstStyle/>
            <a:p>
              <a:endParaRPr lang="en-US" sz="800" dirty="0"/>
            </a:p>
          </p:txBody>
        </p:sp>
        <p:sp>
          <p:nvSpPr>
            <p:cNvPr id="9" name="TextBox 8"/>
            <p:cNvSpPr txBox="1"/>
            <p:nvPr/>
          </p:nvSpPr>
          <p:spPr>
            <a:xfrm>
              <a:off x="1332082" y="1207803"/>
              <a:ext cx="159850" cy="215444"/>
            </a:xfrm>
            <a:prstGeom prst="rect">
              <a:avLst/>
            </a:prstGeom>
            <a:solidFill>
              <a:srgbClr val="FFFFFF"/>
            </a:solidFill>
            <a:ln>
              <a:solidFill>
                <a:srgbClr val="FFFFFF"/>
              </a:solidFill>
            </a:ln>
          </p:spPr>
          <p:txBody>
            <a:bodyPr wrap="square" rtlCol="0">
              <a:spAutoFit/>
            </a:bodyPr>
            <a:lstStyle/>
            <a:p>
              <a:endParaRPr lang="en-US" sz="800" dirty="0"/>
            </a:p>
          </p:txBody>
        </p:sp>
      </p:grpSp>
      <p:sp>
        <p:nvSpPr>
          <p:cNvPr id="2" name="TextBox 1"/>
          <p:cNvSpPr txBox="1"/>
          <p:nvPr/>
        </p:nvSpPr>
        <p:spPr>
          <a:xfrm>
            <a:off x="2384497" y="323636"/>
            <a:ext cx="1659429" cy="1077218"/>
          </a:xfrm>
          <a:prstGeom prst="rect">
            <a:avLst/>
          </a:prstGeom>
          <a:noFill/>
        </p:spPr>
        <p:txBody>
          <a:bodyPr wrap="none" rtlCol="0">
            <a:spAutoFit/>
          </a:bodyPr>
          <a:lstStyle/>
          <a:p>
            <a:r>
              <a:rPr lang="en-US" b="1" dirty="0">
                <a:solidFill>
                  <a:srgbClr val="000000"/>
                </a:solidFill>
                <a:latin typeface="Arial" panose="020B0604020202020204" pitchFamily="34" charset="0"/>
                <a:cs typeface="Arial" panose="020B0604020202020204" pitchFamily="34" charset="0"/>
              </a:rPr>
              <a:t> </a:t>
            </a:r>
            <a:r>
              <a:rPr lang="en-US" b="1" cap="all" dirty="0">
                <a:solidFill>
                  <a:prstClr val="black"/>
                </a:solidFill>
                <a:latin typeface="Arial" panose="020B0604020202020204" pitchFamily="34" charset="0"/>
                <a:cs typeface="Arial" panose="020B0604020202020204" pitchFamily="34" charset="0"/>
              </a:rPr>
              <a:t>Speed (S20)</a:t>
            </a:r>
            <a:br>
              <a:rPr lang="en-US" b="1" cap="all" dirty="0">
                <a:solidFill>
                  <a:prstClr val="black"/>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kumimoji="1" lang="en-US" sz="2800" b="1" i="1" cap="all" dirty="0">
              <a:solidFill>
                <a:prstClr val="black"/>
              </a:solidFill>
              <a:latin typeface="Franklin Gothic Heavy" charset="0"/>
            </a:endParaRPr>
          </a:p>
        </p:txBody>
      </p:sp>
      <p:pic>
        <p:nvPicPr>
          <p:cNvPr id="11" name="Picture 10">
            <a:extLst>
              <a:ext uri="{FF2B5EF4-FFF2-40B4-BE49-F238E27FC236}">
                <a16:creationId xmlns:a16="http://schemas.microsoft.com/office/drawing/2014/main" id="{B80BA16B-1CD6-4252-9388-F9F12B166345}"/>
              </a:ext>
            </a:extLst>
          </p:cNvPr>
          <p:cNvPicPr>
            <a:picLocks noChangeAspect="1"/>
          </p:cNvPicPr>
          <p:nvPr/>
        </p:nvPicPr>
        <p:blipFill>
          <a:blip r:embed="rId3"/>
          <a:stretch>
            <a:fillRect/>
          </a:stretch>
        </p:blipFill>
        <p:spPr>
          <a:xfrm>
            <a:off x="2690112" y="8326330"/>
            <a:ext cx="1422400" cy="719347"/>
          </a:xfrm>
          <a:prstGeom prst="rect">
            <a:avLst/>
          </a:prstGeom>
        </p:spPr>
      </p:pic>
      <p:pic>
        <p:nvPicPr>
          <p:cNvPr id="12" name="図 2">
            <a:extLst>
              <a:ext uri="{FF2B5EF4-FFF2-40B4-BE49-F238E27FC236}">
                <a16:creationId xmlns:a16="http://schemas.microsoft.com/office/drawing/2014/main" id="{6F0EDB8A-F1F3-479F-AFAC-BDCB04F128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273" y="2304416"/>
            <a:ext cx="1377582" cy="617107"/>
          </a:xfrm>
          <a:prstGeom prst="rect">
            <a:avLst/>
          </a:prstGeom>
        </p:spPr>
      </p:pic>
    </p:spTree>
    <p:extLst>
      <p:ext uri="{BB962C8B-B14F-4D97-AF65-F5344CB8AC3E}">
        <p14:creationId xmlns:p14="http://schemas.microsoft.com/office/powerpoint/2010/main" val="17293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17800" y="8424653"/>
            <a:ext cx="1422400" cy="719347"/>
          </a:xfrm>
          <a:prstGeom prst="rect">
            <a:avLst/>
          </a:prstGeom>
        </p:spPr>
      </p:pic>
      <p:sp>
        <p:nvSpPr>
          <p:cNvPr id="5" name="TextBox 4"/>
          <p:cNvSpPr txBox="1"/>
          <p:nvPr/>
        </p:nvSpPr>
        <p:spPr>
          <a:xfrm>
            <a:off x="1242943" y="171244"/>
            <a:ext cx="4577962" cy="646331"/>
          </a:xfrm>
          <a:prstGeom prst="rect">
            <a:avLst/>
          </a:prstGeom>
          <a:noFill/>
        </p:spPr>
        <p:txBody>
          <a:bodyPr wrap="square" rtlCol="0">
            <a:spAutoFit/>
          </a:bodyPr>
          <a:lstStyle/>
          <a:p>
            <a:pPr algn="ctr"/>
            <a:r>
              <a:rPr lang="en-US" b="1" cap="all" dirty="0">
                <a:solidFill>
                  <a:prstClr val="black"/>
                </a:solidFill>
                <a:latin typeface="Arial" panose="020B0604020202020204" pitchFamily="34" charset="0"/>
                <a:cs typeface="Arial" panose="020B0604020202020204" pitchFamily="34" charset="0"/>
              </a:rPr>
              <a:t>Speed (S21)</a:t>
            </a:r>
            <a:br>
              <a:rPr lang="en-US" b="1" cap="all" dirty="0">
                <a:solidFill>
                  <a:prstClr val="black"/>
                </a:solidFill>
                <a:latin typeface="Arial" panose="020B0604020202020204" pitchFamily="34" charset="0"/>
                <a:cs typeface="Arial" panose="020B0604020202020204" pitchFamily="34" charset="0"/>
              </a:rPr>
            </a:br>
            <a:endParaRPr kumimoji="1" lang="en-US" b="1" cap="all" dirty="0">
              <a:solidFill>
                <a:prstClr val="black"/>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rot="16200000">
            <a:off x="1672459" y="3402105"/>
            <a:ext cx="3598319" cy="6475310"/>
          </a:xfrm>
          <a:prstGeom prst="rect">
            <a:avLst/>
          </a:prstGeom>
          <a:ln>
            <a:solidFill>
              <a:srgbClr val="000000"/>
            </a:solidFill>
          </a:ln>
        </p:spPr>
        <p:txBody>
          <a:bodyPr vert="eaVert" lIns="91440" tIns="45720" rIns="91440" bIns="45720" rtlCol="0">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1100" b="1" dirty="0">
                <a:solidFill>
                  <a:srgbClr val="000000"/>
                </a:solidFill>
                <a:latin typeface="Arial" panose="020B0604020202020204" pitchFamily="34" charset="0"/>
                <a:cs typeface="Arial" panose="020B0604020202020204" pitchFamily="34" charset="0"/>
              </a:rPr>
              <a:t>Purpose: </a:t>
            </a:r>
            <a:r>
              <a:rPr lang="en-US" sz="1100" dirty="0">
                <a:solidFill>
                  <a:srgbClr val="000000"/>
                </a:solidFill>
                <a:latin typeface="Arial" panose="020B0604020202020204" pitchFamily="34" charset="0"/>
                <a:cs typeface="Arial" panose="020B0604020202020204" pitchFamily="34" charset="0"/>
              </a:rPr>
              <a:t>To Improve speed with &amp; without the ball.</a:t>
            </a:r>
          </a:p>
          <a:p>
            <a:pPr marL="0" indent="0">
              <a:buFont typeface="Arial" panose="020B0604020202020204" pitchFamily="34" charset="0"/>
              <a:buNone/>
            </a:pPr>
            <a:endParaRPr lang="en-US" sz="1100" b="1"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dirty="0">
                <a:latin typeface="Arial" panose="020B0604020202020204" pitchFamily="34" charset="0"/>
                <a:cs typeface="Arial" panose="020B0604020202020204" pitchFamily="34" charset="0"/>
              </a:rPr>
              <a:t>SET UP</a:t>
            </a:r>
            <a:br>
              <a:rPr lang="en-US" sz="1100" b="1"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3 Lanes of 4 x 12 yards Yellows start  as attackers, reds defenders.</a:t>
            </a:r>
          </a:p>
          <a:p>
            <a:pPr marL="0" indent="0">
              <a:buFont typeface="Arial" panose="020B0604020202020204" pitchFamily="34" charset="0"/>
              <a:buNone/>
            </a:pPr>
            <a:endParaRPr lang="en-US" sz="11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dirty="0">
                <a:latin typeface="Arial" panose="020B0604020202020204" pitchFamily="34" charset="0"/>
                <a:cs typeface="Arial" panose="020B0604020202020204" pitchFamily="34" charset="0"/>
              </a:rPr>
              <a:t>ACTION</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Yellow takes ball into middle lane, red shadows his/her movements. Yellow tries to make space by leaving the ball ,going to either side ,then quickly coming back and trying to run past yellow. Defender can not tackle.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cap="all" dirty="0">
                <a:solidFill>
                  <a:srgbClr val="FF0000"/>
                </a:solidFill>
                <a:latin typeface="Arial" panose="020B0604020202020204" pitchFamily="34" charset="0"/>
                <a:cs typeface="Arial" panose="020B0604020202020204" pitchFamily="34" charset="0"/>
              </a:rPr>
              <a:t>Make Harder</a:t>
            </a:r>
            <a:r>
              <a:rPr lang="en-US" sz="1100" dirty="0">
                <a:solidFill>
                  <a:srgbClr val="FF000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100" dirty="0">
                <a:solidFill>
                  <a:srgbClr val="FF0000"/>
                </a:solidFill>
                <a:latin typeface="Arial" panose="020B0604020202020204" pitchFamily="34" charset="0"/>
                <a:cs typeface="Arial" panose="020B0604020202020204" pitchFamily="34" charset="0"/>
              </a:rPr>
              <a:t>Defender can now tag attacker before attacker crosses end line.</a:t>
            </a:r>
          </a:p>
          <a:p>
            <a:pPr marL="0" indent="0">
              <a:buFont typeface="Arial" panose="020B0604020202020204" pitchFamily="34" charset="0"/>
              <a:buNone/>
            </a:pPr>
            <a:endParaRPr lang="en-US" sz="1100" b="1"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cap="all" dirty="0">
                <a:solidFill>
                  <a:schemeClr val="accent1"/>
                </a:solidFill>
                <a:latin typeface="Arial" panose="020B0604020202020204" pitchFamily="34" charset="0"/>
                <a:cs typeface="Arial" panose="020B0604020202020204" pitchFamily="34" charset="0"/>
              </a:rPr>
              <a:t>Coach Tip To Player</a:t>
            </a:r>
          </a:p>
          <a:p>
            <a:pPr marL="0" indent="0">
              <a:buFont typeface="Arial" panose="020B0604020202020204" pitchFamily="34" charset="0"/>
              <a:buNone/>
            </a:pPr>
            <a:r>
              <a:rPr lang="en-US" sz="1100" dirty="0">
                <a:solidFill>
                  <a:schemeClr val="accent1"/>
                </a:solidFill>
                <a:latin typeface="Arial" panose="020B0604020202020204" pitchFamily="34" charset="0"/>
                <a:cs typeface="Arial" panose="020B0604020202020204" pitchFamily="34" charset="0"/>
              </a:rPr>
              <a:t>Attacker use your feints to fake to take the ball.</a:t>
            </a:r>
          </a:p>
          <a:p>
            <a:pPr marL="0" indent="0">
              <a:buFont typeface="Arial" panose="020B0604020202020204" pitchFamily="34" charset="0"/>
              <a:buNone/>
            </a:pPr>
            <a:r>
              <a:rPr lang="en-US" sz="1100" dirty="0">
                <a:solidFill>
                  <a:schemeClr val="accent1"/>
                </a:solidFill>
                <a:latin typeface="Arial" panose="020B0604020202020204" pitchFamily="34" charset="0"/>
                <a:cs typeface="Arial" panose="020B0604020202020204" pitchFamily="34" charset="0"/>
              </a:rPr>
              <a:t>Defender, shadow, don’t rush in</a:t>
            </a:r>
          </a:p>
          <a:p>
            <a:pPr marL="0" indent="0">
              <a:buFont typeface="Arial" panose="020B0604020202020204" pitchFamily="34" charset="0"/>
              <a:buNone/>
            </a:pPr>
            <a:r>
              <a:rPr lang="en-US" sz="1100" dirty="0">
                <a:solidFill>
                  <a:schemeClr val="accent1"/>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B93020D4-AC64-4344-9414-64645D9AD366}"/>
              </a:ext>
            </a:extLst>
          </p:cNvPr>
          <p:cNvGrpSpPr/>
          <p:nvPr/>
        </p:nvGrpSpPr>
        <p:grpSpPr>
          <a:xfrm>
            <a:off x="233963" y="885702"/>
            <a:ext cx="6475309" cy="3802524"/>
            <a:chOff x="233963" y="885702"/>
            <a:chExt cx="6475309" cy="3802524"/>
          </a:xfrm>
        </p:grpSpPr>
        <p:pic>
          <p:nvPicPr>
            <p:cNvPr id="7" name="Picture 6">
              <a:extLst>
                <a:ext uri="{FF2B5EF4-FFF2-40B4-BE49-F238E27FC236}">
                  <a16:creationId xmlns:a16="http://schemas.microsoft.com/office/drawing/2014/main" id="{AF265139-D87D-2E46-A786-F6E1DE8B2BCE}"/>
                </a:ext>
              </a:extLst>
            </p:cNvPr>
            <p:cNvPicPr>
              <a:picLocks noChangeAspect="1"/>
            </p:cNvPicPr>
            <p:nvPr/>
          </p:nvPicPr>
          <p:blipFill>
            <a:blip r:embed="rId3"/>
            <a:stretch>
              <a:fillRect/>
            </a:stretch>
          </p:blipFill>
          <p:spPr>
            <a:xfrm>
              <a:off x="233963" y="885702"/>
              <a:ext cx="6475309" cy="3802524"/>
            </a:xfrm>
            <a:prstGeom prst="rect">
              <a:avLst/>
            </a:prstGeom>
            <a:ln>
              <a:solidFill>
                <a:schemeClr val="tx1"/>
              </a:solidFill>
            </a:ln>
          </p:spPr>
        </p:pic>
        <p:pic>
          <p:nvPicPr>
            <p:cNvPr id="2" name="図 2">
              <a:extLst>
                <a:ext uri="{FF2B5EF4-FFF2-40B4-BE49-F238E27FC236}">
                  <a16:creationId xmlns:a16="http://schemas.microsoft.com/office/drawing/2014/main" id="{0159B459-4922-4BB9-9AB9-7DBF3371D5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133" y="2242213"/>
              <a:ext cx="1377582" cy="617107"/>
            </a:xfrm>
            <a:prstGeom prst="rect">
              <a:avLst/>
            </a:prstGeom>
          </p:spPr>
        </p:pic>
      </p:grpSp>
    </p:spTree>
    <p:extLst>
      <p:ext uri="{BB962C8B-B14F-4D97-AF65-F5344CB8AC3E}">
        <p14:creationId xmlns:p14="http://schemas.microsoft.com/office/powerpoint/2010/main" val="2699851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63273" y="8326330"/>
            <a:ext cx="1422400" cy="719347"/>
          </a:xfrm>
          <a:prstGeom prst="rect">
            <a:avLst/>
          </a:prstGeom>
        </p:spPr>
      </p:pic>
      <p:sp>
        <p:nvSpPr>
          <p:cNvPr id="5" name="Text Box 82">
            <a:extLst>
              <a:ext uri="{FF2B5EF4-FFF2-40B4-BE49-F238E27FC236}">
                <a16:creationId xmlns:a16="http://schemas.microsoft.com/office/drawing/2014/main" id="{36410894-BFB6-EC43-9EF7-BEAA22535C66}"/>
              </a:ext>
            </a:extLst>
          </p:cNvPr>
          <p:cNvSpPr txBox="1">
            <a:spLocks noChangeArrowheads="1"/>
          </p:cNvSpPr>
          <p:nvPr/>
        </p:nvSpPr>
        <p:spPr bwMode="auto">
          <a:xfrm>
            <a:off x="295491" y="4708950"/>
            <a:ext cx="6369714" cy="272650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33762" tIns="33762" rIns="33762" bIns="33762"/>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defTabSz="844072"/>
            <a:r>
              <a:rPr lang="en-US" sz="1100" b="1" dirty="0">
                <a:latin typeface="Arial" pitchFamily="34" charset="0"/>
                <a:ea typeface="Arial"/>
                <a:cs typeface="Arial" pitchFamily="34" charset="0"/>
              </a:rPr>
              <a:t>Purpose: To improve reaction speed.</a:t>
            </a:r>
          </a:p>
          <a:p>
            <a:pPr defTabSz="844072"/>
            <a:endParaRPr lang="en-US" sz="1100" b="1" dirty="0">
              <a:latin typeface="Arial" pitchFamily="34" charset="0"/>
              <a:ea typeface="Arial"/>
              <a:cs typeface="Arial" pitchFamily="34" charset="0"/>
            </a:endParaRPr>
          </a:p>
          <a:p>
            <a:pPr defTabSz="844072"/>
            <a:r>
              <a:rPr lang="en-US" sz="1100" b="1" dirty="0">
                <a:latin typeface="Arial" pitchFamily="34" charset="0"/>
                <a:ea typeface="Arial"/>
                <a:cs typeface="Arial" pitchFamily="34" charset="0"/>
              </a:rPr>
              <a:t>SET UP</a:t>
            </a:r>
          </a:p>
          <a:p>
            <a:pPr defTabSz="844072"/>
            <a:r>
              <a:rPr lang="en-US" sz="1100" dirty="0">
                <a:latin typeface="Arial" pitchFamily="34" charset="0"/>
                <a:ea typeface="Arial"/>
                <a:cs typeface="Arial" pitchFamily="34" charset="0"/>
              </a:rPr>
              <a:t>2 x 4x 4 yards squares marked by tall cones. A different color Tall Cone in Middle of each square. One player in each Square.</a:t>
            </a:r>
          </a:p>
          <a:p>
            <a:pPr defTabSz="844072"/>
            <a:endParaRPr lang="en-US" sz="1100" b="1" dirty="0">
              <a:latin typeface="Arial" pitchFamily="34" charset="0"/>
              <a:ea typeface="Arial"/>
              <a:cs typeface="Arial" pitchFamily="34" charset="0"/>
            </a:endParaRPr>
          </a:p>
          <a:p>
            <a:pPr defTabSz="844072"/>
            <a:r>
              <a:rPr lang="en-US" sz="1100" b="1" dirty="0">
                <a:latin typeface="Arial" pitchFamily="34" charset="0"/>
                <a:ea typeface="Arial"/>
                <a:cs typeface="Arial" pitchFamily="34" charset="0"/>
              </a:rPr>
              <a:t>ACTION</a:t>
            </a:r>
            <a:endParaRPr lang="en-US" sz="1100" dirty="0">
              <a:latin typeface="Arial" pitchFamily="34" charset="0"/>
              <a:ea typeface="Arial"/>
              <a:cs typeface="Arial" pitchFamily="34" charset="0"/>
            </a:endParaRPr>
          </a:p>
          <a:p>
            <a:pPr defTabSz="844072"/>
            <a:r>
              <a:rPr lang="en-US" sz="1100" dirty="0">
                <a:latin typeface="Arial" pitchFamily="34" charset="0"/>
                <a:ea typeface="Arial"/>
                <a:cs typeface="Arial" pitchFamily="34" charset="0"/>
              </a:rPr>
              <a:t>V1 </a:t>
            </a:r>
            <a:r>
              <a:rPr lang="en-US" sz="1100" b="1" dirty="0">
                <a:latin typeface="Arial" pitchFamily="34" charset="0"/>
                <a:ea typeface="Arial"/>
                <a:cs typeface="Arial" pitchFamily="34" charset="0"/>
              </a:rPr>
              <a:t> No Ball one player copies the other. 45 second rounds.</a:t>
            </a:r>
          </a:p>
          <a:p>
            <a:pPr defTabSz="844072"/>
            <a:endParaRPr lang="en-US" sz="1100" dirty="0">
              <a:latin typeface="Arial" pitchFamily="34" charset="0"/>
              <a:ea typeface="Arial"/>
              <a:cs typeface="Arial" pitchFamily="34" charset="0"/>
            </a:endParaRPr>
          </a:p>
          <a:p>
            <a:pPr defTabSz="844072"/>
            <a:r>
              <a:rPr lang="en-US" sz="1100" b="1" cap="all" dirty="0">
                <a:solidFill>
                  <a:srgbClr val="FF0000"/>
                </a:solidFill>
                <a:latin typeface="Arial" pitchFamily="34" charset="0"/>
                <a:ea typeface="Arial"/>
                <a:cs typeface="Arial" pitchFamily="34" charset="0"/>
              </a:rPr>
              <a:t>Make Harder</a:t>
            </a:r>
          </a:p>
          <a:p>
            <a:pPr defTabSz="844072"/>
            <a:r>
              <a:rPr lang="en-US" sz="1100" b="1" dirty="0">
                <a:solidFill>
                  <a:srgbClr val="FF0000"/>
                </a:solidFill>
                <a:latin typeface="Arial" pitchFamily="34" charset="0"/>
                <a:ea typeface="Arial"/>
                <a:cs typeface="Arial" pitchFamily="34" charset="0"/>
              </a:rPr>
              <a:t> V2: With Ball: </a:t>
            </a:r>
            <a:r>
              <a:rPr lang="en-US" sz="1100" dirty="0">
                <a:solidFill>
                  <a:srgbClr val="FF0000"/>
                </a:solidFill>
                <a:latin typeface="Arial" pitchFamily="34" charset="0"/>
                <a:ea typeface="Arial"/>
                <a:cs typeface="Arial" pitchFamily="34" charset="0"/>
              </a:rPr>
              <a:t>Race between the two players. 45 seconds ,count how many cones dribbled around, can not do same cone consecutively.</a:t>
            </a:r>
          </a:p>
          <a:p>
            <a:pPr defTabSz="844072"/>
            <a:endParaRPr lang="en-US" sz="1100" b="1" dirty="0">
              <a:solidFill>
                <a:srgbClr val="FF0000"/>
              </a:solidFill>
              <a:latin typeface="Arial" pitchFamily="34" charset="0"/>
              <a:ea typeface="Arial"/>
              <a:cs typeface="Arial" pitchFamily="34" charset="0"/>
            </a:endParaRPr>
          </a:p>
          <a:p>
            <a:pPr defTabSz="844072"/>
            <a:endParaRPr lang="en-US" sz="1100" b="1" dirty="0">
              <a:latin typeface="Arial" pitchFamily="34" charset="0"/>
              <a:ea typeface="Arial"/>
              <a:cs typeface="Arial" pitchFamily="34" charset="0"/>
            </a:endParaRPr>
          </a:p>
          <a:p>
            <a:pPr defTabSz="844072"/>
            <a:r>
              <a:rPr lang="en-US" sz="1100" b="1" dirty="0">
                <a:solidFill>
                  <a:schemeClr val="accent1"/>
                </a:solidFill>
                <a:latin typeface="Arial" pitchFamily="34" charset="0"/>
                <a:ea typeface="Arial"/>
                <a:cs typeface="Arial" pitchFamily="34" charset="0"/>
              </a:rPr>
              <a:t>COACH TIP TO PLAYER </a:t>
            </a:r>
          </a:p>
          <a:p>
            <a:pPr defTabSz="844072"/>
            <a:r>
              <a:rPr lang="en-US" sz="1100" b="1" dirty="0">
                <a:solidFill>
                  <a:schemeClr val="accent1"/>
                </a:solidFill>
                <a:latin typeface="Arial" pitchFamily="34" charset="0"/>
                <a:ea typeface="Arial"/>
                <a:cs typeface="Arial" pitchFamily="34" charset="0"/>
              </a:rPr>
              <a:t>Cut the ball quickly as you go around and eyes up.</a:t>
            </a:r>
          </a:p>
          <a:p>
            <a:pPr defTabSz="844072"/>
            <a:endParaRPr lang="en-US" sz="1100" b="1" dirty="0">
              <a:solidFill>
                <a:schemeClr val="accent1"/>
              </a:solidFill>
              <a:latin typeface="Arial" pitchFamily="34" charset="0"/>
              <a:ea typeface="Arial"/>
              <a:cs typeface="Arial" pitchFamily="34" charset="0"/>
            </a:endParaRPr>
          </a:p>
        </p:txBody>
      </p:sp>
      <p:sp>
        <p:nvSpPr>
          <p:cNvPr id="6" name="TextBox 5">
            <a:extLst>
              <a:ext uri="{FF2B5EF4-FFF2-40B4-BE49-F238E27FC236}">
                <a16:creationId xmlns:a16="http://schemas.microsoft.com/office/drawing/2014/main" id="{556AB7B5-3A2E-8C49-99C3-ABB26436C7A2}"/>
              </a:ext>
            </a:extLst>
          </p:cNvPr>
          <p:cNvSpPr txBox="1"/>
          <p:nvPr/>
        </p:nvSpPr>
        <p:spPr>
          <a:xfrm>
            <a:off x="2631345" y="281597"/>
            <a:ext cx="1595309" cy="369332"/>
          </a:xfrm>
          <a:prstGeom prst="rect">
            <a:avLst/>
          </a:prstGeom>
          <a:noFill/>
        </p:spPr>
        <p:txBody>
          <a:bodyPr wrap="none" rtlCol="0">
            <a:spAutoFit/>
          </a:bodyPr>
          <a:lstStyle/>
          <a:p>
            <a:r>
              <a:rPr lang="en-US" b="1" cap="all" dirty="0">
                <a:solidFill>
                  <a:prstClr val="black"/>
                </a:solidFill>
                <a:latin typeface="Arial" panose="020B0604020202020204" pitchFamily="34" charset="0"/>
                <a:cs typeface="Arial" panose="020B0604020202020204" pitchFamily="34" charset="0"/>
              </a:rPr>
              <a:t>Speed (S22)</a:t>
            </a:r>
            <a:endParaRPr lang="en-US"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8ED1742-3FEE-49EC-93E2-18E9706E11E9}"/>
              </a:ext>
            </a:extLst>
          </p:cNvPr>
          <p:cNvGrpSpPr/>
          <p:nvPr/>
        </p:nvGrpSpPr>
        <p:grpSpPr>
          <a:xfrm>
            <a:off x="295491" y="842637"/>
            <a:ext cx="6369714" cy="3575127"/>
            <a:chOff x="295491" y="842637"/>
            <a:chExt cx="6369714" cy="3575127"/>
          </a:xfrm>
        </p:grpSpPr>
        <p:pic>
          <p:nvPicPr>
            <p:cNvPr id="4" name="Picture 3">
              <a:extLst>
                <a:ext uri="{FF2B5EF4-FFF2-40B4-BE49-F238E27FC236}">
                  <a16:creationId xmlns:a16="http://schemas.microsoft.com/office/drawing/2014/main" id="{B87FE9EA-8CB6-3947-BA65-EE6912A06771}"/>
                </a:ext>
              </a:extLst>
            </p:cNvPr>
            <p:cNvPicPr>
              <a:picLocks noChangeAspect="1"/>
            </p:cNvPicPr>
            <p:nvPr/>
          </p:nvPicPr>
          <p:blipFill rotWithShape="1">
            <a:blip r:embed="rId3"/>
            <a:srcRect l="15298" t="2866" r="17004" b="7254"/>
            <a:stretch/>
          </p:blipFill>
          <p:spPr>
            <a:xfrm>
              <a:off x="295491" y="842637"/>
              <a:ext cx="6369714" cy="3575127"/>
            </a:xfrm>
            <a:prstGeom prst="rect">
              <a:avLst/>
            </a:prstGeom>
            <a:ln>
              <a:solidFill>
                <a:schemeClr val="tx1"/>
              </a:solidFill>
            </a:ln>
          </p:spPr>
        </p:pic>
        <p:pic>
          <p:nvPicPr>
            <p:cNvPr id="2" name="図 2">
              <a:extLst>
                <a:ext uri="{FF2B5EF4-FFF2-40B4-BE49-F238E27FC236}">
                  <a16:creationId xmlns:a16="http://schemas.microsoft.com/office/drawing/2014/main" id="{52C17FCC-8BF8-4F50-8BBE-5782178792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133" y="2242213"/>
              <a:ext cx="1377582" cy="617107"/>
            </a:xfrm>
            <a:prstGeom prst="rect">
              <a:avLst/>
            </a:prstGeom>
          </p:spPr>
        </p:pic>
      </p:grpSp>
    </p:spTree>
    <p:extLst>
      <p:ext uri="{BB962C8B-B14F-4D97-AF65-F5344CB8AC3E}">
        <p14:creationId xmlns:p14="http://schemas.microsoft.com/office/powerpoint/2010/main" val="2232362053"/>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2370" y="4749732"/>
            <a:ext cx="6307267" cy="2816156"/>
          </a:xfrm>
          <a:prstGeom prst="rect">
            <a:avLst/>
          </a:prstGeom>
          <a:noFill/>
          <a:ln>
            <a:solidFill>
              <a:srgbClr val="000000"/>
            </a:solidFill>
          </a:ln>
        </p:spPr>
        <p:txBody>
          <a:bodyPr wrap="square" rtlCol="0">
            <a:spAutoFit/>
          </a:bodyPr>
          <a:lstStyle/>
          <a:p>
            <a:r>
              <a:rPr lang="en-US" sz="1100" b="1" dirty="0">
                <a:solidFill>
                  <a:srgbClr val="000000"/>
                </a:solidFill>
                <a:latin typeface="Arial"/>
                <a:cs typeface="Arial"/>
              </a:rPr>
              <a:t>Purpose: To Improve Speed of passing</a:t>
            </a:r>
            <a:r>
              <a:rPr lang="en-US" sz="1100" dirty="0">
                <a:solidFill>
                  <a:srgbClr val="000000"/>
                </a:solidFill>
                <a:latin typeface="Arial"/>
                <a:cs typeface="Arial"/>
              </a:rPr>
              <a:t>.</a:t>
            </a:r>
          </a:p>
          <a:p>
            <a:endParaRPr lang="en-US" sz="1100" b="1" dirty="0">
              <a:latin typeface="Arial"/>
              <a:cs typeface="Arial"/>
            </a:endParaRPr>
          </a:p>
          <a:p>
            <a:r>
              <a:rPr lang="en-US" sz="1100" b="1" dirty="0">
                <a:latin typeface="Arial"/>
                <a:cs typeface="Arial"/>
              </a:rPr>
              <a:t>SET UP</a:t>
            </a:r>
          </a:p>
          <a:p>
            <a:r>
              <a:rPr lang="en-US" sz="1100" dirty="0">
                <a:latin typeface="Arial"/>
                <a:cs typeface="Arial"/>
              </a:rPr>
              <a:t>Groups of 3 players in a 8 </a:t>
            </a:r>
            <a:r>
              <a:rPr lang="en-GB" sz="1100" dirty="0">
                <a:latin typeface="Arial"/>
                <a:cs typeface="Arial"/>
              </a:rPr>
              <a:t>- </a:t>
            </a:r>
            <a:r>
              <a:rPr lang="en-US" sz="1100" dirty="0">
                <a:latin typeface="Arial"/>
                <a:cs typeface="Arial"/>
              </a:rPr>
              <a:t>10 yds. square.</a:t>
            </a:r>
          </a:p>
          <a:p>
            <a:endParaRPr lang="en-US" sz="1100" dirty="0">
              <a:latin typeface="Arial"/>
              <a:cs typeface="Arial"/>
            </a:endParaRPr>
          </a:p>
          <a:p>
            <a:r>
              <a:rPr lang="en-US" sz="1100" b="1" dirty="0">
                <a:latin typeface="Arial"/>
                <a:cs typeface="Arial"/>
              </a:rPr>
              <a:t>ACTION</a:t>
            </a:r>
          </a:p>
          <a:p>
            <a:r>
              <a:rPr lang="en-US" sz="1100" b="1" dirty="0">
                <a:latin typeface="Arial"/>
                <a:cs typeface="Arial"/>
              </a:rPr>
              <a:t>V1</a:t>
            </a:r>
            <a:r>
              <a:rPr lang="en-US" sz="1100" dirty="0">
                <a:latin typeface="Arial"/>
                <a:cs typeface="Arial"/>
              </a:rPr>
              <a:t>. One of the players counts the number of passes and after a specified number, 7-10, designated by the Coach, the player receiving at the end has one touch to set up and a second to score by knocking the ball off the center cone.</a:t>
            </a:r>
          </a:p>
          <a:p>
            <a:endParaRPr lang="en-US" sz="1100" dirty="0">
              <a:latin typeface="Arial"/>
              <a:cs typeface="Arial"/>
            </a:endParaRPr>
          </a:p>
          <a:p>
            <a:r>
              <a:rPr lang="en-US" sz="1100" b="1" cap="all" dirty="0">
                <a:solidFill>
                  <a:srgbClr val="FF0000"/>
                </a:solidFill>
                <a:latin typeface="Arial"/>
                <a:cs typeface="Arial"/>
              </a:rPr>
              <a:t>Make Harder</a:t>
            </a:r>
          </a:p>
          <a:p>
            <a:r>
              <a:rPr lang="en-US" sz="1100" b="1" dirty="0">
                <a:solidFill>
                  <a:srgbClr val="FF0000"/>
                </a:solidFill>
                <a:latin typeface="Arial"/>
                <a:cs typeface="Arial"/>
              </a:rPr>
              <a:t>V2</a:t>
            </a:r>
            <a:r>
              <a:rPr lang="en-US" sz="1100" dirty="0">
                <a:solidFill>
                  <a:srgbClr val="FF0000"/>
                </a:solidFill>
                <a:latin typeface="Arial"/>
                <a:cs typeface="Arial"/>
              </a:rPr>
              <a:t>: Now the players without the ball try to block the shot on the call of the designated number.</a:t>
            </a:r>
          </a:p>
          <a:p>
            <a:endParaRPr lang="en-US" sz="1100" dirty="0">
              <a:latin typeface="Arial"/>
              <a:cs typeface="Arial"/>
            </a:endParaRPr>
          </a:p>
          <a:p>
            <a:r>
              <a:rPr lang="en-US" sz="1100" b="1" cap="all" dirty="0">
                <a:solidFill>
                  <a:srgbClr val="0070C0"/>
                </a:solidFill>
                <a:latin typeface="Arial"/>
                <a:cs typeface="Arial"/>
              </a:rPr>
              <a:t>Coach Tip to Player</a:t>
            </a:r>
          </a:p>
          <a:p>
            <a:r>
              <a:rPr lang="en-US" sz="1100" dirty="0">
                <a:solidFill>
                  <a:srgbClr val="0070C0"/>
                </a:solidFill>
                <a:latin typeface="Arial"/>
                <a:cs typeface="Arial"/>
              </a:rPr>
              <a:t>The quicker the play is the more you need to focus.</a:t>
            </a:r>
          </a:p>
          <a:p>
            <a:endParaRPr lang="en-US" sz="1200" dirty="0">
              <a:solidFill>
                <a:srgbClr val="FF0000"/>
              </a:solidFill>
              <a:latin typeface="Arial"/>
              <a:cs typeface="Arial"/>
            </a:endParaRPr>
          </a:p>
        </p:txBody>
      </p:sp>
      <p:sp>
        <p:nvSpPr>
          <p:cNvPr id="2" name="Rectangle 1"/>
          <p:cNvSpPr/>
          <p:nvPr/>
        </p:nvSpPr>
        <p:spPr>
          <a:xfrm>
            <a:off x="2619146" y="218309"/>
            <a:ext cx="1729375" cy="646331"/>
          </a:xfrm>
          <a:prstGeom prst="rect">
            <a:avLst/>
          </a:prstGeom>
        </p:spPr>
        <p:txBody>
          <a:bodyPr wrap="square">
            <a:spAutoFit/>
          </a:bodyPr>
          <a:lstStyle/>
          <a:p>
            <a:r>
              <a:rPr lang="en-US" b="1" cap="all" dirty="0">
                <a:solidFill>
                  <a:prstClr val="black"/>
                </a:solidFill>
                <a:latin typeface="Arial" panose="020B0604020202020204" pitchFamily="34" charset="0"/>
                <a:cs typeface="Arial" panose="020B0604020202020204" pitchFamily="34" charset="0"/>
              </a:rPr>
              <a:t>Speed (S23)</a:t>
            </a:r>
            <a:br>
              <a:rPr lang="en-US" b="1" cap="all" dirty="0">
                <a:solidFill>
                  <a:prstClr val="black"/>
                </a:solidFill>
                <a:latin typeface="Arial" panose="020B0604020202020204" pitchFamily="34" charset="0"/>
                <a:cs typeface="Arial" panose="020B0604020202020204" pitchFamily="34" charset="0"/>
              </a:rPr>
            </a:br>
            <a:endParaRPr lang="en-US" b="1" cap="all" dirty="0">
              <a:solidFill>
                <a:prstClr val="black"/>
              </a:solidFill>
              <a:latin typeface="Franklin Gothic Heavy" charset="0"/>
            </a:endParaRPr>
          </a:p>
        </p:txBody>
      </p:sp>
      <p:grpSp>
        <p:nvGrpSpPr>
          <p:cNvPr id="3" name="Group 2">
            <a:extLst>
              <a:ext uri="{FF2B5EF4-FFF2-40B4-BE49-F238E27FC236}">
                <a16:creationId xmlns:a16="http://schemas.microsoft.com/office/drawing/2014/main" id="{400B64AB-955B-4419-9C45-1CF2781727F3}"/>
              </a:ext>
            </a:extLst>
          </p:cNvPr>
          <p:cNvGrpSpPr/>
          <p:nvPr/>
        </p:nvGrpSpPr>
        <p:grpSpPr>
          <a:xfrm>
            <a:off x="275366" y="937713"/>
            <a:ext cx="6307266" cy="3646728"/>
            <a:chOff x="330201" y="1253978"/>
            <a:chExt cx="6146800" cy="3924689"/>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201" y="1253978"/>
              <a:ext cx="6146800" cy="3924689"/>
            </a:xfrm>
            <a:prstGeom prst="rect">
              <a:avLst/>
            </a:prstGeom>
            <a:ln>
              <a:solidFill>
                <a:srgbClr val="000000"/>
              </a:solidFill>
            </a:ln>
          </p:spPr>
        </p:pic>
        <p:pic>
          <p:nvPicPr>
            <p:cNvPr id="8" name="図 2">
              <a:extLst>
                <a:ext uri="{FF2B5EF4-FFF2-40B4-BE49-F238E27FC236}">
                  <a16:creationId xmlns:a16="http://schemas.microsoft.com/office/drawing/2014/main" id="{AF6E3A75-6FA2-4093-8013-04559185FB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2400" y="2735156"/>
              <a:ext cx="1377582" cy="635807"/>
            </a:xfrm>
            <a:prstGeom prst="rect">
              <a:avLst/>
            </a:prstGeom>
          </p:spPr>
        </p:pic>
      </p:grpSp>
      <p:pic>
        <p:nvPicPr>
          <p:cNvPr id="9" name="Picture 8">
            <a:extLst>
              <a:ext uri="{FF2B5EF4-FFF2-40B4-BE49-F238E27FC236}">
                <a16:creationId xmlns:a16="http://schemas.microsoft.com/office/drawing/2014/main" id="{2059C56A-46CC-4B0E-9E57-5AC549651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5206" y="8303372"/>
            <a:ext cx="1361593" cy="688595"/>
          </a:xfrm>
          <a:prstGeom prst="rect">
            <a:avLst/>
          </a:prstGeom>
        </p:spPr>
      </p:pic>
    </p:spTree>
    <p:extLst>
      <p:ext uri="{BB962C8B-B14F-4D97-AF65-F5344CB8AC3E}">
        <p14:creationId xmlns:p14="http://schemas.microsoft.com/office/powerpoint/2010/main" val="177401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770" y="4710227"/>
            <a:ext cx="6412593" cy="3200876"/>
          </a:xfrm>
          <a:prstGeom prst="rect">
            <a:avLst/>
          </a:prstGeom>
          <a:noFill/>
          <a:ln>
            <a:solidFill>
              <a:schemeClr val="tx1"/>
            </a:solidFill>
          </a:ln>
        </p:spPr>
        <p:txBody>
          <a:bodyPr wrap="square" rtlCol="0">
            <a:spAutoFit/>
          </a:bodyPr>
          <a:lstStyle/>
          <a:p>
            <a:r>
              <a:rPr lang="en-US" sz="1100" b="1" dirty="0">
                <a:latin typeface="Arial"/>
              </a:rPr>
              <a:t>PURPOSE</a:t>
            </a:r>
            <a:r>
              <a:rPr lang="en-US" sz="1100" dirty="0">
                <a:latin typeface="Arial"/>
              </a:rPr>
              <a:t>: To Improve Game Understanding.</a:t>
            </a:r>
            <a:r>
              <a:rPr lang="en-US" sz="1100" b="1" dirty="0">
                <a:latin typeface="Arial"/>
              </a:rPr>
              <a:t> </a:t>
            </a:r>
          </a:p>
          <a:p>
            <a:endParaRPr lang="en-US" sz="1100" b="1" dirty="0">
              <a:latin typeface="Arial"/>
            </a:endParaRPr>
          </a:p>
          <a:p>
            <a:r>
              <a:rPr lang="en-US" sz="1100" b="1" dirty="0">
                <a:latin typeface="Arial"/>
              </a:rPr>
              <a:t>SET UP</a:t>
            </a:r>
          </a:p>
          <a:p>
            <a:r>
              <a:rPr lang="en-US" sz="1100" dirty="0">
                <a:latin typeface="Arial"/>
              </a:rPr>
              <a:t>Penalty Area (Length 27 yards x Width 29 yards )  / Have 3 yards of space in the middle. </a:t>
            </a:r>
            <a:endParaRPr lang="en-GB" sz="1100" dirty="0">
              <a:latin typeface="Arial"/>
            </a:endParaRPr>
          </a:p>
          <a:p>
            <a:r>
              <a:rPr lang="en-US" sz="1100" dirty="0">
                <a:latin typeface="Arial"/>
              </a:rPr>
              <a:t>GK in each goal.</a:t>
            </a:r>
          </a:p>
          <a:p>
            <a:endParaRPr lang="en-US" sz="1100" b="1" dirty="0">
              <a:latin typeface="Arial"/>
            </a:endParaRPr>
          </a:p>
          <a:p>
            <a:r>
              <a:rPr lang="en-US" sz="1100" b="1" dirty="0">
                <a:latin typeface="Arial"/>
              </a:rPr>
              <a:t>ACTION</a:t>
            </a:r>
            <a:endParaRPr lang="en-US" sz="1100" dirty="0">
              <a:latin typeface="Arial"/>
            </a:endParaRPr>
          </a:p>
          <a:p>
            <a:r>
              <a:rPr lang="en-US" altLang="ja-JP" sz="1100" dirty="0">
                <a:latin typeface="Arial"/>
              </a:rPr>
              <a:t>Game begins with the signal from coach, Red and Blue players run around the big cone who coach distributes the ball. </a:t>
            </a:r>
          </a:p>
          <a:p>
            <a:r>
              <a:rPr lang="en-US" altLang="ja-JP" sz="1100" dirty="0">
                <a:latin typeface="Arial"/>
              </a:rPr>
              <a:t>When out of bounds players run around the cone once more to restart. </a:t>
            </a:r>
          </a:p>
          <a:p>
            <a:r>
              <a:rPr lang="en-US" sz="1100" dirty="0">
                <a:latin typeface="Arial"/>
              </a:rPr>
              <a:t>Offside applies.</a:t>
            </a:r>
          </a:p>
          <a:p>
            <a:r>
              <a:rPr lang="en-US" sz="1200" dirty="0">
                <a:latin typeface="Arial" panose="020B0604020202020204" pitchFamily="34" charset="0"/>
                <a:cs typeface="Arial" panose="020B0604020202020204" pitchFamily="34" charset="0"/>
              </a:rPr>
              <a:t>	</a:t>
            </a:r>
            <a:endParaRPr lang="en-US" altLang="ja-JP"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V1: 1 v 1</a:t>
            </a:r>
          </a:p>
          <a:p>
            <a:r>
              <a:rPr lang="en-US" sz="1200" dirty="0">
                <a:latin typeface="Arial" panose="020B0604020202020204" pitchFamily="34" charset="0"/>
                <a:cs typeface="Arial" panose="020B0604020202020204" pitchFamily="34" charset="0"/>
              </a:rPr>
              <a:t>V2: 2 v 2</a:t>
            </a:r>
          </a:p>
          <a:p>
            <a:r>
              <a:rPr lang="en-US" sz="1200" dirty="0">
                <a:latin typeface="Arial" panose="020B0604020202020204" pitchFamily="34" charset="0"/>
                <a:cs typeface="Arial" panose="020B0604020202020204" pitchFamily="34" charset="0"/>
              </a:rPr>
              <a:t>V3: 3 v 3</a:t>
            </a:r>
            <a:endParaRPr lang="en-US" sz="1100" b="1" dirty="0">
              <a:solidFill>
                <a:srgbClr val="0070C0"/>
              </a:solidFill>
              <a:latin typeface="Arial"/>
            </a:endParaRPr>
          </a:p>
          <a:p>
            <a:endParaRPr lang="en-US" sz="1100" b="1" dirty="0">
              <a:solidFill>
                <a:srgbClr val="0070C0"/>
              </a:solidFill>
              <a:latin typeface="Arial"/>
            </a:endParaRPr>
          </a:p>
          <a:p>
            <a:r>
              <a:rPr lang="en-US" sz="1100" b="1" dirty="0">
                <a:solidFill>
                  <a:srgbClr val="0070C0"/>
                </a:solidFill>
                <a:latin typeface="Arial"/>
              </a:rPr>
              <a:t>COACH TIP TO PLAYER </a:t>
            </a:r>
          </a:p>
          <a:p>
            <a:r>
              <a:rPr lang="en-US" sz="1100" dirty="0">
                <a:solidFill>
                  <a:srgbClr val="0070C0"/>
                </a:solidFill>
                <a:latin typeface="Arial"/>
              </a:rPr>
              <a:t>Communicate at the right time and place.</a:t>
            </a:r>
          </a:p>
        </p:txBody>
      </p:sp>
      <p:sp>
        <p:nvSpPr>
          <p:cNvPr id="2" name="Rectangle 1"/>
          <p:cNvSpPr/>
          <p:nvPr/>
        </p:nvSpPr>
        <p:spPr>
          <a:xfrm>
            <a:off x="263770" y="468924"/>
            <a:ext cx="6330461" cy="954107"/>
          </a:xfrm>
          <a:prstGeom prst="rect">
            <a:avLst/>
          </a:prstGeom>
        </p:spPr>
        <p:txBody>
          <a:bodyPr wrap="square">
            <a:spAutoFit/>
          </a:bodyPr>
          <a:lstStyle/>
          <a:p>
            <a:pPr algn="ctr"/>
            <a:r>
              <a:rPr lang="en-US" b="1" cap="all" dirty="0">
                <a:solidFill>
                  <a:prstClr val="black"/>
                </a:solidFill>
                <a:latin typeface="Arial" panose="020B0604020202020204" pitchFamily="34" charset="0"/>
                <a:cs typeface="Arial" panose="020B0604020202020204" pitchFamily="34" charset="0"/>
              </a:rPr>
              <a:t>Speed (S24)</a:t>
            </a:r>
            <a:br>
              <a:rPr lang="en-US" b="1" cap="all" dirty="0">
                <a:solidFill>
                  <a:prstClr val="black"/>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endParaRPr lang="en-US" sz="2000" b="1" cap="all" dirty="0">
              <a:latin typeface="Arial" charset="0"/>
              <a:cs typeface="Arial"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70" y="1118116"/>
            <a:ext cx="6422165" cy="3453884"/>
          </a:xfrm>
          <a:prstGeom prst="rect">
            <a:avLst/>
          </a:prstGeom>
          <a:ln>
            <a:solidFill>
              <a:schemeClr val="tx1"/>
            </a:solidFill>
          </a:ln>
        </p:spPr>
      </p:pic>
      <p:pic>
        <p:nvPicPr>
          <p:cNvPr id="8" name="図 7" descr="C_mark.png"/>
          <p:cNvPicPr>
            <a:picLocks noChangeAspect="1"/>
          </p:cNvPicPr>
          <p:nvPr/>
        </p:nvPicPr>
        <p:blipFill>
          <a:blip r:embed="rId4"/>
          <a:stretch>
            <a:fillRect/>
          </a:stretch>
        </p:blipFill>
        <p:spPr>
          <a:xfrm>
            <a:off x="2764311" y="2357797"/>
            <a:ext cx="1271614" cy="635807"/>
          </a:xfrm>
          <a:prstGeom prst="rect">
            <a:avLst/>
          </a:prstGeom>
        </p:spPr>
      </p:pic>
      <p:pic>
        <p:nvPicPr>
          <p:cNvPr id="9" name="Picture 8"/>
          <p:cNvPicPr>
            <a:picLocks noChangeAspect="1"/>
          </p:cNvPicPr>
          <p:nvPr/>
        </p:nvPicPr>
        <p:blipFill>
          <a:blip r:embed="rId5"/>
          <a:stretch>
            <a:fillRect/>
          </a:stretch>
        </p:blipFill>
        <p:spPr>
          <a:xfrm>
            <a:off x="2688918" y="8326330"/>
            <a:ext cx="1422400" cy="719347"/>
          </a:xfrm>
          <a:prstGeom prst="rect">
            <a:avLst/>
          </a:prstGeom>
        </p:spPr>
      </p:pic>
    </p:spTree>
    <p:extLst>
      <p:ext uri="{BB962C8B-B14F-4D97-AF65-F5344CB8AC3E}">
        <p14:creationId xmlns:p14="http://schemas.microsoft.com/office/powerpoint/2010/main" val="532064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3"/>
          <a:stretch>
            <a:fillRect/>
          </a:stretch>
        </p:blipFill>
        <p:spPr>
          <a:xfrm>
            <a:off x="2690112" y="8326330"/>
            <a:ext cx="1422400" cy="719347"/>
          </a:xfrm>
          <a:prstGeom prst="rect">
            <a:avLst/>
          </a:prstGeom>
        </p:spPr>
      </p:pic>
      <p:grpSp>
        <p:nvGrpSpPr>
          <p:cNvPr id="7" name="Group 6">
            <a:extLst>
              <a:ext uri="{FF2B5EF4-FFF2-40B4-BE49-F238E27FC236}">
                <a16:creationId xmlns:a16="http://schemas.microsoft.com/office/drawing/2014/main" id="{6920EFD2-B9D3-D943-B600-F3FE936E4346}"/>
              </a:ext>
            </a:extLst>
          </p:cNvPr>
          <p:cNvGrpSpPr/>
          <p:nvPr/>
        </p:nvGrpSpPr>
        <p:grpSpPr>
          <a:xfrm>
            <a:off x="286440" y="1096202"/>
            <a:ext cx="6323680" cy="3745264"/>
            <a:chOff x="1116295" y="4739770"/>
            <a:chExt cx="4779915" cy="3621518"/>
          </a:xfrm>
        </p:grpSpPr>
        <p:pic>
          <p:nvPicPr>
            <p:cNvPr id="8" name="Picture 7">
              <a:extLst>
                <a:ext uri="{FF2B5EF4-FFF2-40B4-BE49-F238E27FC236}">
                  <a16:creationId xmlns:a16="http://schemas.microsoft.com/office/drawing/2014/main" id="{6015472B-BC14-E346-955F-20FB99FB742A}"/>
                </a:ext>
              </a:extLst>
            </p:cNvPr>
            <p:cNvPicPr>
              <a:picLocks noChangeAspect="1"/>
            </p:cNvPicPr>
            <p:nvPr/>
          </p:nvPicPr>
          <p:blipFill>
            <a:blip r:embed="rId4"/>
            <a:stretch>
              <a:fillRect/>
            </a:stretch>
          </p:blipFill>
          <p:spPr>
            <a:xfrm>
              <a:off x="1116295" y="4739770"/>
              <a:ext cx="4779915" cy="3621518"/>
            </a:xfrm>
            <a:prstGeom prst="rect">
              <a:avLst/>
            </a:prstGeom>
            <a:ln>
              <a:solidFill>
                <a:schemeClr val="tx1"/>
              </a:solidFill>
            </a:ln>
          </p:spPr>
        </p:pic>
        <p:sp>
          <p:nvSpPr>
            <p:cNvPr id="9" name="TextBox 8">
              <a:extLst>
                <a:ext uri="{FF2B5EF4-FFF2-40B4-BE49-F238E27FC236}">
                  <a16:creationId xmlns:a16="http://schemas.microsoft.com/office/drawing/2014/main" id="{AC1E7A6C-BA0D-1447-B6FA-42A1FF8B50E7}"/>
                </a:ext>
              </a:extLst>
            </p:cNvPr>
            <p:cNvSpPr txBox="1"/>
            <p:nvPr/>
          </p:nvSpPr>
          <p:spPr>
            <a:xfrm>
              <a:off x="3720028" y="7954095"/>
              <a:ext cx="2072231" cy="369332"/>
            </a:xfrm>
            <a:prstGeom prst="rect">
              <a:avLst/>
            </a:prstGeom>
            <a:solidFill>
              <a:srgbClr val="FFFFFF"/>
            </a:solidFill>
            <a:ln>
              <a:noFill/>
            </a:ln>
          </p:spPr>
          <p:txBody>
            <a:bodyPr wrap="square" rtlCol="0">
              <a:spAutoFit/>
            </a:bodyPr>
            <a:lstStyle/>
            <a:p>
              <a:endParaRPr lang="en-US" dirty="0"/>
            </a:p>
          </p:txBody>
        </p:sp>
      </p:grpSp>
      <p:sp>
        <p:nvSpPr>
          <p:cNvPr id="2" name="TextBox 1">
            <a:extLst>
              <a:ext uri="{FF2B5EF4-FFF2-40B4-BE49-F238E27FC236}">
                <a16:creationId xmlns:a16="http://schemas.microsoft.com/office/drawing/2014/main" id="{D653F26E-C28B-A340-A120-23DEC07B3B5A}"/>
              </a:ext>
            </a:extLst>
          </p:cNvPr>
          <p:cNvSpPr txBox="1"/>
          <p:nvPr/>
        </p:nvSpPr>
        <p:spPr>
          <a:xfrm>
            <a:off x="2557220" y="247973"/>
            <a:ext cx="1595309" cy="923330"/>
          </a:xfrm>
          <a:prstGeom prst="rect">
            <a:avLst/>
          </a:prstGeom>
          <a:noFill/>
        </p:spPr>
        <p:txBody>
          <a:bodyPr wrap="none" rtlCol="0">
            <a:spAutoFit/>
          </a:bodyPr>
          <a:lstStyle/>
          <a:p>
            <a:r>
              <a:rPr lang="en-US" b="1" cap="all" dirty="0">
                <a:solidFill>
                  <a:prstClr val="black"/>
                </a:solidFill>
                <a:latin typeface="Arial" panose="020B0604020202020204" pitchFamily="34" charset="0"/>
                <a:cs typeface="Arial" panose="020B0604020202020204" pitchFamily="34" charset="0"/>
              </a:rPr>
              <a:t>Speed (S25)</a:t>
            </a:r>
            <a:br>
              <a:rPr lang="en-US" b="1" cap="all" dirty="0">
                <a:solidFill>
                  <a:prstClr val="black"/>
                </a:solidFill>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endParaRPr lang="en-US" dirty="0"/>
          </a:p>
        </p:txBody>
      </p:sp>
      <p:sp>
        <p:nvSpPr>
          <p:cNvPr id="10" name="Content Placeholder 2">
            <a:extLst>
              <a:ext uri="{FF2B5EF4-FFF2-40B4-BE49-F238E27FC236}">
                <a16:creationId xmlns:a16="http://schemas.microsoft.com/office/drawing/2014/main" id="{8D3E6FB5-0CC1-6C4B-9A26-9284465F0A85}"/>
              </a:ext>
            </a:extLst>
          </p:cNvPr>
          <p:cNvSpPr txBox="1">
            <a:spLocks/>
          </p:cNvSpPr>
          <p:nvPr/>
        </p:nvSpPr>
        <p:spPr>
          <a:xfrm>
            <a:off x="286440" y="5061604"/>
            <a:ext cx="6323680" cy="2722520"/>
          </a:xfrm>
          <a:prstGeom prst="rect">
            <a:avLst/>
          </a:prstGeom>
          <a:ln>
            <a:solidFill>
              <a:srgbClr val="000000"/>
            </a:solidFill>
          </a:ln>
        </p:spPr>
        <p:txBody>
          <a:bodyPr vert="horz" lIns="91440" tIns="45720" rIns="91440" bIns="45720" rtlCol="0">
            <a:normAutofit fontScale="92500" lnSpcReduction="20000"/>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lgn="l"/>
            <a:r>
              <a:rPr lang="en-US" sz="1200" b="1" dirty="0">
                <a:latin typeface="Arial"/>
                <a:cs typeface="Arial"/>
              </a:rPr>
              <a:t>Purpose: </a:t>
            </a:r>
            <a:r>
              <a:rPr lang="en-US" sz="1200" dirty="0">
                <a:latin typeface="Arial"/>
                <a:cs typeface="Arial"/>
              </a:rPr>
              <a:t>To Improve Reaction Speed.</a:t>
            </a:r>
          </a:p>
          <a:p>
            <a:pPr algn="l"/>
            <a:endParaRPr lang="en-US" sz="1200" b="1" dirty="0">
              <a:latin typeface="Arial"/>
              <a:cs typeface="Arial"/>
            </a:endParaRPr>
          </a:p>
          <a:p>
            <a:pPr algn="l"/>
            <a:r>
              <a:rPr lang="en-US" sz="1200" b="1" dirty="0">
                <a:latin typeface="Arial"/>
                <a:cs typeface="Arial"/>
              </a:rPr>
              <a:t>SET UP</a:t>
            </a:r>
          </a:p>
          <a:p>
            <a:pPr algn="l"/>
            <a:r>
              <a:rPr lang="en-US" sz="1200" dirty="0">
                <a:latin typeface="Arial"/>
                <a:cs typeface="Arial"/>
              </a:rPr>
              <a:t>4 players,4 Different color rings, 1 ball.</a:t>
            </a:r>
          </a:p>
          <a:p>
            <a:pPr algn="l"/>
            <a:endParaRPr lang="en-US" sz="1200" b="1" dirty="0">
              <a:latin typeface="Arial"/>
              <a:cs typeface="Arial"/>
            </a:endParaRPr>
          </a:p>
          <a:p>
            <a:pPr algn="l"/>
            <a:r>
              <a:rPr lang="en-US" sz="1200" b="1" dirty="0">
                <a:latin typeface="Arial"/>
                <a:cs typeface="Arial"/>
              </a:rPr>
              <a:t>ACTION</a:t>
            </a:r>
          </a:p>
          <a:p>
            <a:pPr algn="l"/>
            <a:r>
              <a:rPr lang="en-US" sz="1200" dirty="0">
                <a:latin typeface="Arial"/>
                <a:cs typeface="Arial"/>
              </a:rPr>
              <a:t>One player starts with the ball and bounces it in another players ring. That player catches and does the same. Player can move his color ring after throwing the ball.</a:t>
            </a:r>
          </a:p>
          <a:p>
            <a:pPr algn="l"/>
            <a:endParaRPr lang="en-US" sz="1200" b="1" dirty="0">
              <a:solidFill>
                <a:srgbClr val="FF0000"/>
              </a:solidFill>
              <a:latin typeface="Arial"/>
              <a:cs typeface="Arial"/>
            </a:endParaRPr>
          </a:p>
          <a:p>
            <a:pPr algn="l"/>
            <a:r>
              <a:rPr lang="en-US" sz="1200" b="1" dirty="0">
                <a:solidFill>
                  <a:srgbClr val="FF0000"/>
                </a:solidFill>
                <a:latin typeface="Arial"/>
                <a:cs typeface="Arial"/>
              </a:rPr>
              <a:t>MAKE HARDER</a:t>
            </a:r>
          </a:p>
          <a:p>
            <a:pPr algn="l"/>
            <a:r>
              <a:rPr lang="en-US" sz="1200" b="1" dirty="0">
                <a:solidFill>
                  <a:srgbClr val="FF0000"/>
                </a:solidFill>
                <a:latin typeface="Arial"/>
                <a:cs typeface="Arial"/>
              </a:rPr>
              <a:t>Speed up</a:t>
            </a:r>
          </a:p>
          <a:p>
            <a:pPr algn="l"/>
            <a:endParaRPr lang="en-US" sz="1200" dirty="0">
              <a:latin typeface="Arial"/>
              <a:cs typeface="Arial"/>
            </a:endParaRPr>
          </a:p>
          <a:p>
            <a:pPr algn="l"/>
            <a:r>
              <a:rPr lang="en-US" sz="1200" b="1" dirty="0">
                <a:solidFill>
                  <a:schemeClr val="accent1"/>
                </a:solidFill>
                <a:latin typeface="Arial"/>
                <a:cs typeface="Arial"/>
              </a:rPr>
              <a:t>COACH TIP TO PLAYER</a:t>
            </a:r>
          </a:p>
          <a:p>
            <a:pPr algn="l"/>
            <a:r>
              <a:rPr lang="en-US" sz="1200" dirty="0">
                <a:solidFill>
                  <a:schemeClr val="accent1"/>
                </a:solidFill>
                <a:latin typeface="Arial"/>
                <a:cs typeface="Arial"/>
              </a:rPr>
              <a:t>Focus</a:t>
            </a:r>
          </a:p>
          <a:p>
            <a:pPr algn="l"/>
            <a:endParaRPr lang="en-US" sz="1200" dirty="0">
              <a:solidFill>
                <a:schemeClr val="accent1"/>
              </a:solidFill>
              <a:latin typeface="Arial"/>
              <a:cs typeface="Arial"/>
            </a:endParaRPr>
          </a:p>
          <a:p>
            <a:endParaRPr lang="en-US" sz="1200" dirty="0">
              <a:latin typeface="Arial"/>
              <a:cs typeface="Arial"/>
            </a:endParaRPr>
          </a:p>
        </p:txBody>
      </p:sp>
      <p:pic>
        <p:nvPicPr>
          <p:cNvPr id="3" name="図 7" descr="C_mark.png">
            <a:extLst>
              <a:ext uri="{FF2B5EF4-FFF2-40B4-BE49-F238E27FC236}">
                <a16:creationId xmlns:a16="http://schemas.microsoft.com/office/drawing/2014/main" id="{7F3B97DF-1AF9-471A-8C77-1F93EEFB931F}"/>
              </a:ext>
            </a:extLst>
          </p:cNvPr>
          <p:cNvPicPr>
            <a:picLocks noChangeAspect="1"/>
          </p:cNvPicPr>
          <p:nvPr/>
        </p:nvPicPr>
        <p:blipFill>
          <a:blip r:embed="rId5"/>
          <a:stretch>
            <a:fillRect/>
          </a:stretch>
        </p:blipFill>
        <p:spPr>
          <a:xfrm>
            <a:off x="2764311" y="2477927"/>
            <a:ext cx="1271614" cy="635807"/>
          </a:xfrm>
          <a:prstGeom prst="rect">
            <a:avLst/>
          </a:prstGeom>
        </p:spPr>
      </p:pic>
    </p:spTree>
    <p:extLst>
      <p:ext uri="{BB962C8B-B14F-4D97-AF65-F5344CB8AC3E}">
        <p14:creationId xmlns:p14="http://schemas.microsoft.com/office/powerpoint/2010/main" val="36498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3"/>
          <a:stretch>
            <a:fillRect/>
          </a:stretch>
        </p:blipFill>
        <p:spPr>
          <a:xfrm>
            <a:off x="2690112" y="8319811"/>
            <a:ext cx="1422400" cy="719347"/>
          </a:xfrm>
          <a:prstGeom prst="rect">
            <a:avLst/>
          </a:prstGeom>
        </p:spPr>
      </p:pic>
      <p:sp>
        <p:nvSpPr>
          <p:cNvPr id="2" name="TextBox 1">
            <a:extLst>
              <a:ext uri="{FF2B5EF4-FFF2-40B4-BE49-F238E27FC236}">
                <a16:creationId xmlns:a16="http://schemas.microsoft.com/office/drawing/2014/main" id="{DAF5DF09-913B-B84E-96C1-EFCAA4EA5878}"/>
              </a:ext>
            </a:extLst>
          </p:cNvPr>
          <p:cNvSpPr txBox="1"/>
          <p:nvPr/>
        </p:nvSpPr>
        <p:spPr>
          <a:xfrm>
            <a:off x="2631345" y="144117"/>
            <a:ext cx="1595309" cy="923330"/>
          </a:xfrm>
          <a:prstGeom prst="rect">
            <a:avLst/>
          </a:prstGeom>
          <a:noFill/>
        </p:spPr>
        <p:txBody>
          <a:bodyPr wrap="none" rtlCol="0">
            <a:spAutoFit/>
          </a:bodyPr>
          <a:lstStyle/>
          <a:p>
            <a:r>
              <a:rPr lang="en-US" b="1" cap="all" dirty="0">
                <a:solidFill>
                  <a:prstClr val="black"/>
                </a:solidFill>
                <a:latin typeface="Arial" panose="020B0604020202020204" pitchFamily="34" charset="0"/>
                <a:cs typeface="Arial" panose="020B0604020202020204" pitchFamily="34" charset="0"/>
              </a:rPr>
              <a:t>Speed (S26)</a:t>
            </a:r>
            <a:br>
              <a:rPr lang="en-US" b="1" cap="all" dirty="0">
                <a:solidFill>
                  <a:prstClr val="black"/>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p>
        </p:txBody>
      </p:sp>
      <p:sp>
        <p:nvSpPr>
          <p:cNvPr id="10" name="Content Placeholder 2">
            <a:extLst>
              <a:ext uri="{FF2B5EF4-FFF2-40B4-BE49-F238E27FC236}">
                <a16:creationId xmlns:a16="http://schemas.microsoft.com/office/drawing/2014/main" id="{D57007D6-0B79-F444-BCA1-9E0D07883C94}"/>
              </a:ext>
            </a:extLst>
          </p:cNvPr>
          <p:cNvSpPr txBox="1">
            <a:spLocks/>
          </p:cNvSpPr>
          <p:nvPr/>
        </p:nvSpPr>
        <p:spPr>
          <a:xfrm>
            <a:off x="209320" y="5245688"/>
            <a:ext cx="6477918" cy="2807642"/>
          </a:xfrm>
          <a:prstGeom prst="rect">
            <a:avLst/>
          </a:prstGeom>
          <a:ln>
            <a:solidFill>
              <a:srgbClr val="000000"/>
            </a:solidFill>
          </a:ln>
        </p:spPr>
        <p:txBody>
          <a:bodyPr vert="horz" lIns="91440" tIns="45720" rIns="91440" bIns="45720" rtlCol="0">
            <a:normAutofit fontScale="92500" lnSpcReduction="10000"/>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lgn="l"/>
            <a:r>
              <a:rPr lang="en-US" sz="1200" dirty="0">
                <a:solidFill>
                  <a:schemeClr val="accent1"/>
                </a:solidFill>
                <a:latin typeface="Arial"/>
                <a:cs typeface="Arial"/>
              </a:rPr>
              <a:t>.</a:t>
            </a:r>
          </a:p>
          <a:p>
            <a:pPr algn="l"/>
            <a:r>
              <a:rPr lang="en-US" sz="1200" b="1" dirty="0">
                <a:latin typeface="Arial" panose="020B0604020202020204" pitchFamily="34" charset="0"/>
                <a:cs typeface="Arial" panose="020B0604020202020204" pitchFamily="34" charset="0"/>
              </a:rPr>
              <a:t>Purpose: </a:t>
            </a:r>
            <a:r>
              <a:rPr lang="en-US" sz="1200" dirty="0">
                <a:latin typeface="Arial" panose="020B0604020202020204" pitchFamily="34" charset="0"/>
                <a:cs typeface="Arial" panose="020B0604020202020204" pitchFamily="34" charset="0"/>
              </a:rPr>
              <a:t>To Improve Speed and Heading.</a:t>
            </a:r>
          </a:p>
          <a:p>
            <a:pPr algn="l"/>
            <a:endParaRPr lang="en-US" sz="1200" dirty="0">
              <a:latin typeface="Arial" panose="020B0604020202020204" pitchFamily="34" charset="0"/>
              <a:cs typeface="Arial" panose="020B0604020202020204" pitchFamily="34" charset="0"/>
            </a:endParaRPr>
          </a:p>
          <a:p>
            <a:pPr algn="l"/>
            <a:r>
              <a:rPr lang="en-US" sz="1200" b="1" dirty="0">
                <a:latin typeface="Arial" panose="020B0604020202020204" pitchFamily="34" charset="0"/>
                <a:cs typeface="Arial" panose="020B0604020202020204" pitchFamily="34" charset="0"/>
              </a:rPr>
              <a:t>SET UP</a:t>
            </a:r>
          </a:p>
          <a:p>
            <a:pPr algn="l"/>
            <a:r>
              <a:rPr lang="en-US" sz="1200" dirty="0">
                <a:latin typeface="Arial" panose="020B0604020202020204" pitchFamily="34" charset="0"/>
                <a:cs typeface="Arial" panose="020B0604020202020204" pitchFamily="34" charset="0"/>
              </a:rPr>
              <a:t>Two teams of up to 6 players. One WP on each time holding a ball, acting as server .Server ideally has one ball per player. Two mini goals 8 yards away from each WP.</a:t>
            </a:r>
          </a:p>
          <a:p>
            <a:pPr algn="l"/>
            <a:endParaRPr lang="en-US" sz="1200" b="1" dirty="0">
              <a:latin typeface="Arial" panose="020B0604020202020204" pitchFamily="34" charset="0"/>
              <a:cs typeface="Arial" panose="020B0604020202020204" pitchFamily="34" charset="0"/>
            </a:endParaRPr>
          </a:p>
          <a:p>
            <a:pPr algn="l"/>
            <a:r>
              <a:rPr lang="en-US" sz="1200" b="1" dirty="0">
                <a:latin typeface="Arial" panose="020B0604020202020204" pitchFamily="34" charset="0"/>
                <a:cs typeface="Arial" panose="020B0604020202020204" pitchFamily="34" charset="0"/>
              </a:rPr>
              <a:t>ACTION</a:t>
            </a:r>
          </a:p>
          <a:p>
            <a:pPr algn="l"/>
            <a:r>
              <a:rPr lang="en-US" sz="1200" dirty="0">
                <a:latin typeface="Arial" panose="020B0604020202020204" pitchFamily="34" charset="0"/>
                <a:cs typeface="Arial" panose="020B0604020202020204" pitchFamily="34" charset="0"/>
              </a:rPr>
              <a:t>Players zig zag through cones. Next player goes when the final cone. Server throws to player after he/she has gone around final cone, player heads down into goal.(If only one ball, the heading player retrieves the ball and gives back to WP).</a:t>
            </a:r>
          </a:p>
          <a:p>
            <a:pPr algn="l"/>
            <a:endParaRPr lang="en-US" sz="1200" dirty="0">
              <a:latin typeface="Arial" panose="020B0604020202020204" pitchFamily="34" charset="0"/>
              <a:cs typeface="Arial" panose="020B0604020202020204" pitchFamily="34" charset="0"/>
            </a:endParaRPr>
          </a:p>
          <a:p>
            <a:pPr algn="l"/>
            <a:r>
              <a:rPr lang="en-US" sz="1200" b="1" dirty="0">
                <a:solidFill>
                  <a:schemeClr val="accent1"/>
                </a:solidFill>
                <a:latin typeface="Arial" panose="020B0604020202020204" pitchFamily="34" charset="0"/>
                <a:cs typeface="Arial" panose="020B0604020202020204" pitchFamily="34" charset="0"/>
              </a:rPr>
              <a:t>COACH TIP TO PLAYER</a:t>
            </a:r>
          </a:p>
          <a:p>
            <a:pPr algn="l"/>
            <a:r>
              <a:rPr lang="en-US" sz="1200" b="1" dirty="0">
                <a:solidFill>
                  <a:schemeClr val="accent1"/>
                </a:solidFill>
                <a:latin typeface="Arial" panose="020B0604020202020204" pitchFamily="34" charset="0"/>
                <a:cs typeface="Arial" panose="020B0604020202020204" pitchFamily="34" charset="0"/>
              </a:rPr>
              <a:t>Time your jump for the header.</a:t>
            </a:r>
            <a:endParaRPr lang="en-US" sz="1200" dirty="0">
              <a:solidFill>
                <a:schemeClr val="accent1"/>
              </a:solidFill>
              <a:latin typeface="Arial"/>
              <a:cs typeface="Arial"/>
            </a:endParaRPr>
          </a:p>
          <a:p>
            <a:endParaRPr lang="en-US" sz="1200" dirty="0">
              <a:latin typeface="Arial"/>
              <a:cs typeface="Arial"/>
            </a:endParaRPr>
          </a:p>
        </p:txBody>
      </p:sp>
      <p:grpSp>
        <p:nvGrpSpPr>
          <p:cNvPr id="5" name="Group 4">
            <a:extLst>
              <a:ext uri="{FF2B5EF4-FFF2-40B4-BE49-F238E27FC236}">
                <a16:creationId xmlns:a16="http://schemas.microsoft.com/office/drawing/2014/main" id="{F574F484-F1B6-43B1-906A-121C1044CC50}"/>
              </a:ext>
            </a:extLst>
          </p:cNvPr>
          <p:cNvGrpSpPr/>
          <p:nvPr/>
        </p:nvGrpSpPr>
        <p:grpSpPr>
          <a:xfrm>
            <a:off x="209320" y="784819"/>
            <a:ext cx="6477919" cy="4221133"/>
            <a:chOff x="209320" y="784819"/>
            <a:chExt cx="6477919" cy="4221133"/>
          </a:xfrm>
        </p:grpSpPr>
        <p:grpSp>
          <p:nvGrpSpPr>
            <p:cNvPr id="4" name="Group 3">
              <a:extLst>
                <a:ext uri="{FF2B5EF4-FFF2-40B4-BE49-F238E27FC236}">
                  <a16:creationId xmlns:a16="http://schemas.microsoft.com/office/drawing/2014/main" id="{1186792D-BC54-614E-9F07-16A799D3E7A7}"/>
                </a:ext>
              </a:extLst>
            </p:cNvPr>
            <p:cNvGrpSpPr/>
            <p:nvPr/>
          </p:nvGrpSpPr>
          <p:grpSpPr>
            <a:xfrm>
              <a:off x="209320" y="784819"/>
              <a:ext cx="6477919" cy="4221133"/>
              <a:chOff x="512249" y="884965"/>
              <a:chExt cx="6014924" cy="4557226"/>
            </a:xfrm>
          </p:grpSpPr>
          <p:pic>
            <p:nvPicPr>
              <p:cNvPr id="7" name="Picture 6">
                <a:extLst>
                  <a:ext uri="{FF2B5EF4-FFF2-40B4-BE49-F238E27FC236}">
                    <a16:creationId xmlns:a16="http://schemas.microsoft.com/office/drawing/2014/main" id="{C4069490-F1A5-6245-AF60-BD9284FA595C}"/>
                  </a:ext>
                </a:extLst>
              </p:cNvPr>
              <p:cNvPicPr>
                <a:picLocks noChangeAspect="1"/>
              </p:cNvPicPr>
              <p:nvPr/>
            </p:nvPicPr>
            <p:blipFill>
              <a:blip r:embed="rId4"/>
              <a:stretch>
                <a:fillRect/>
              </a:stretch>
            </p:blipFill>
            <p:spPr>
              <a:xfrm>
                <a:off x="512249" y="884965"/>
                <a:ext cx="6014924" cy="4557226"/>
              </a:xfrm>
              <a:prstGeom prst="rect">
                <a:avLst/>
              </a:prstGeom>
              <a:ln>
                <a:solidFill>
                  <a:schemeClr val="tx1"/>
                </a:solidFill>
              </a:ln>
            </p:spPr>
          </p:pic>
          <p:sp>
            <p:nvSpPr>
              <p:cNvPr id="8" name="TextBox 7">
                <a:extLst>
                  <a:ext uri="{FF2B5EF4-FFF2-40B4-BE49-F238E27FC236}">
                    <a16:creationId xmlns:a16="http://schemas.microsoft.com/office/drawing/2014/main" id="{57D30F70-5E9E-724C-BFD5-A0BB0BD803EC}"/>
                  </a:ext>
                </a:extLst>
              </p:cNvPr>
              <p:cNvSpPr txBox="1"/>
              <p:nvPr/>
            </p:nvSpPr>
            <p:spPr>
              <a:xfrm>
                <a:off x="3841867" y="5058950"/>
                <a:ext cx="2571917" cy="369332"/>
              </a:xfrm>
              <a:prstGeom prst="rect">
                <a:avLst/>
              </a:prstGeom>
              <a:solidFill>
                <a:srgbClr val="FFFFFF"/>
              </a:solidFill>
              <a:ln>
                <a:noFill/>
              </a:ln>
            </p:spPr>
            <p:txBody>
              <a:bodyPr wrap="square" rtlCol="0">
                <a:spAutoFit/>
              </a:bodyPr>
              <a:lstStyle/>
              <a:p>
                <a:endParaRPr lang="en-US" dirty="0"/>
              </a:p>
            </p:txBody>
          </p:sp>
        </p:grpSp>
        <p:pic>
          <p:nvPicPr>
            <p:cNvPr id="3" name="図 7" descr="C_mark.png">
              <a:extLst>
                <a:ext uri="{FF2B5EF4-FFF2-40B4-BE49-F238E27FC236}">
                  <a16:creationId xmlns:a16="http://schemas.microsoft.com/office/drawing/2014/main" id="{02F7CDB1-79C2-4036-96ED-3712857C77C5}"/>
                </a:ext>
              </a:extLst>
            </p:cNvPr>
            <p:cNvPicPr>
              <a:picLocks noChangeAspect="1"/>
            </p:cNvPicPr>
            <p:nvPr/>
          </p:nvPicPr>
          <p:blipFill>
            <a:blip r:embed="rId5"/>
            <a:stretch>
              <a:fillRect/>
            </a:stretch>
          </p:blipFill>
          <p:spPr>
            <a:xfrm>
              <a:off x="2764311" y="2357797"/>
              <a:ext cx="1271614" cy="635807"/>
            </a:xfrm>
            <a:prstGeom prst="rect">
              <a:avLst/>
            </a:prstGeom>
          </p:spPr>
        </p:pic>
      </p:grpSp>
    </p:spTree>
    <p:extLst>
      <p:ext uri="{BB962C8B-B14F-4D97-AF65-F5344CB8AC3E}">
        <p14:creationId xmlns:p14="http://schemas.microsoft.com/office/powerpoint/2010/main" val="1648963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3"/>
          <a:stretch>
            <a:fillRect/>
          </a:stretch>
        </p:blipFill>
        <p:spPr>
          <a:xfrm>
            <a:off x="2690112" y="8326330"/>
            <a:ext cx="1422400" cy="719347"/>
          </a:xfrm>
          <a:prstGeom prst="rect">
            <a:avLst/>
          </a:prstGeom>
        </p:spPr>
      </p:pic>
      <p:sp>
        <p:nvSpPr>
          <p:cNvPr id="5" name="TextBox 4">
            <a:extLst>
              <a:ext uri="{FF2B5EF4-FFF2-40B4-BE49-F238E27FC236}">
                <a16:creationId xmlns:a16="http://schemas.microsoft.com/office/drawing/2014/main" id="{D55AB8EA-811E-3C4A-93AA-E5D2038EA259}"/>
              </a:ext>
            </a:extLst>
          </p:cNvPr>
          <p:cNvSpPr txBox="1"/>
          <p:nvPr/>
        </p:nvSpPr>
        <p:spPr>
          <a:xfrm>
            <a:off x="433557" y="5124997"/>
            <a:ext cx="6154530" cy="2631490"/>
          </a:xfrm>
          <a:prstGeom prst="rect">
            <a:avLst/>
          </a:prstGeom>
          <a:noFill/>
          <a:ln>
            <a:solidFill>
              <a:srgbClr val="000000"/>
            </a:solidFill>
          </a:ln>
        </p:spPr>
        <p:txBody>
          <a:bodyPr wrap="square" rtlCol="0">
            <a:spAutoFit/>
          </a:bodyPr>
          <a:lstStyle/>
          <a:p>
            <a:r>
              <a:rPr lang="en-US" sz="1100" b="1" dirty="0">
                <a:latin typeface="Arial"/>
                <a:cs typeface="Arial"/>
              </a:rPr>
              <a:t>PURPOSE: To improve running with the ball.</a:t>
            </a:r>
          </a:p>
          <a:p>
            <a:endParaRPr lang="en-US" sz="1100" dirty="0">
              <a:latin typeface="Arial"/>
              <a:cs typeface="Arial"/>
            </a:endParaRPr>
          </a:p>
          <a:p>
            <a:r>
              <a:rPr lang="en-US" sz="1100" b="1" dirty="0">
                <a:latin typeface="Arial"/>
                <a:cs typeface="Arial"/>
              </a:rPr>
              <a:t>SET UP</a:t>
            </a:r>
          </a:p>
          <a:p>
            <a:r>
              <a:rPr lang="en-US" sz="1100" dirty="0">
                <a:latin typeface="Arial"/>
                <a:cs typeface="Arial"/>
              </a:rPr>
              <a:t>2 adjacent 10x20yd grids with small goals at one end.</a:t>
            </a:r>
          </a:p>
          <a:p>
            <a:r>
              <a:rPr lang="en-US" sz="1100" dirty="0">
                <a:latin typeface="Arial"/>
                <a:cs typeface="Arial"/>
              </a:rPr>
              <a:t>2 teams with a ball to each player lined up at opposite ends to the goals.</a:t>
            </a:r>
          </a:p>
          <a:p>
            <a:r>
              <a:rPr lang="en-US" sz="1100" b="1" dirty="0">
                <a:latin typeface="Arial"/>
                <a:cs typeface="Arial"/>
              </a:rPr>
              <a:t>ACTION. </a:t>
            </a:r>
            <a:r>
              <a:rPr lang="en-US" sz="1100" dirty="0">
                <a:latin typeface="Arial"/>
                <a:cs typeface="Arial"/>
              </a:rPr>
              <a:t>The first player of each team dribbles and shoots in the shooting zone then sprints back to release the next player.</a:t>
            </a:r>
          </a:p>
          <a:p>
            <a:r>
              <a:rPr lang="en-US" sz="1100" dirty="0">
                <a:latin typeface="Arial"/>
                <a:cs typeface="Arial"/>
              </a:rPr>
              <a:t>The winning team is the first to finish with all their balls in their goal.</a:t>
            </a:r>
          </a:p>
          <a:p>
            <a:endParaRPr lang="en-US" sz="1100" dirty="0">
              <a:latin typeface="Arial"/>
              <a:cs typeface="Arial"/>
            </a:endParaRPr>
          </a:p>
          <a:p>
            <a:r>
              <a:rPr lang="en-US" sz="1100" b="1" dirty="0">
                <a:solidFill>
                  <a:srgbClr val="FF0000"/>
                </a:solidFill>
                <a:latin typeface="Arial"/>
                <a:cs typeface="Arial"/>
              </a:rPr>
              <a:t>Make Harder</a:t>
            </a:r>
          </a:p>
          <a:p>
            <a:r>
              <a:rPr lang="en-US" sz="1100" b="1" dirty="0">
                <a:solidFill>
                  <a:srgbClr val="FF0000"/>
                </a:solidFill>
                <a:latin typeface="Arial"/>
                <a:cs typeface="Arial"/>
              </a:rPr>
              <a:t>Shoot outside the area</a:t>
            </a:r>
          </a:p>
          <a:p>
            <a:endParaRPr lang="en-US" sz="1100" dirty="0">
              <a:latin typeface="Arial"/>
              <a:cs typeface="Arial"/>
            </a:endParaRPr>
          </a:p>
          <a:p>
            <a:r>
              <a:rPr lang="en-US" sz="1100" b="1" dirty="0">
                <a:solidFill>
                  <a:srgbClr val="0070C0"/>
                </a:solidFill>
                <a:latin typeface="Arial"/>
                <a:cs typeface="Arial"/>
              </a:rPr>
              <a:t>COACH TIP TO PLAYER </a:t>
            </a:r>
          </a:p>
          <a:p>
            <a:r>
              <a:rPr lang="en-US" sz="1100" b="1" dirty="0">
                <a:solidFill>
                  <a:srgbClr val="0070C0"/>
                </a:solidFill>
                <a:latin typeface="Arial"/>
                <a:cs typeface="Arial"/>
              </a:rPr>
              <a:t>Get the ball out from under with your first touch and take as few touches as you are able to the shooting zone.</a:t>
            </a:r>
          </a:p>
        </p:txBody>
      </p:sp>
      <p:sp>
        <p:nvSpPr>
          <p:cNvPr id="7" name="TextBox 6">
            <a:extLst>
              <a:ext uri="{FF2B5EF4-FFF2-40B4-BE49-F238E27FC236}">
                <a16:creationId xmlns:a16="http://schemas.microsoft.com/office/drawing/2014/main" id="{D6CAF4FB-F8E2-214E-8681-33D0947FB00C}"/>
              </a:ext>
            </a:extLst>
          </p:cNvPr>
          <p:cNvSpPr txBox="1"/>
          <p:nvPr/>
        </p:nvSpPr>
        <p:spPr>
          <a:xfrm>
            <a:off x="2603657" y="278968"/>
            <a:ext cx="1595309" cy="923330"/>
          </a:xfrm>
          <a:prstGeom prst="rect">
            <a:avLst/>
          </a:prstGeom>
          <a:noFill/>
        </p:spPr>
        <p:txBody>
          <a:bodyPr wrap="none" rtlCol="0">
            <a:spAutoFit/>
          </a:bodyPr>
          <a:lstStyle/>
          <a:p>
            <a:r>
              <a:rPr lang="en-US" b="1" cap="all" dirty="0">
                <a:solidFill>
                  <a:prstClr val="black"/>
                </a:solidFill>
                <a:latin typeface="Arial" panose="020B0604020202020204" pitchFamily="34" charset="0"/>
                <a:cs typeface="Arial" panose="020B0604020202020204" pitchFamily="34" charset="0"/>
              </a:rPr>
              <a:t>Speed (S27)</a:t>
            </a:r>
            <a:br>
              <a:rPr lang="en-US" b="1" cap="all" dirty="0">
                <a:solidFill>
                  <a:prstClr val="black"/>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p>
        </p:txBody>
      </p:sp>
      <p:grpSp>
        <p:nvGrpSpPr>
          <p:cNvPr id="3" name="Group 2">
            <a:extLst>
              <a:ext uri="{FF2B5EF4-FFF2-40B4-BE49-F238E27FC236}">
                <a16:creationId xmlns:a16="http://schemas.microsoft.com/office/drawing/2014/main" id="{8E3F2508-3905-49B2-AB59-CD4EDFF0F704}"/>
              </a:ext>
            </a:extLst>
          </p:cNvPr>
          <p:cNvGrpSpPr/>
          <p:nvPr/>
        </p:nvGrpSpPr>
        <p:grpSpPr>
          <a:xfrm>
            <a:off x="433557" y="1202299"/>
            <a:ext cx="6154530" cy="3534954"/>
            <a:chOff x="433557" y="1202299"/>
            <a:chExt cx="6154530" cy="3534954"/>
          </a:xfrm>
        </p:grpSpPr>
        <p:pic>
          <p:nvPicPr>
            <p:cNvPr id="4" name="Picture 3">
              <a:extLst>
                <a:ext uri="{FF2B5EF4-FFF2-40B4-BE49-F238E27FC236}">
                  <a16:creationId xmlns:a16="http://schemas.microsoft.com/office/drawing/2014/main" id="{AF6AF01D-1DD5-1041-91E7-A991D288484B}"/>
                </a:ext>
              </a:extLst>
            </p:cNvPr>
            <p:cNvPicPr>
              <a:picLocks noChangeAspect="1"/>
            </p:cNvPicPr>
            <p:nvPr/>
          </p:nvPicPr>
          <p:blipFill>
            <a:blip r:embed="rId4"/>
            <a:stretch>
              <a:fillRect/>
            </a:stretch>
          </p:blipFill>
          <p:spPr>
            <a:xfrm>
              <a:off x="433557" y="1202299"/>
              <a:ext cx="6154530" cy="3534954"/>
            </a:xfrm>
            <a:prstGeom prst="rect">
              <a:avLst/>
            </a:prstGeom>
            <a:ln>
              <a:solidFill>
                <a:srgbClr val="000000"/>
              </a:solidFill>
            </a:ln>
          </p:spPr>
        </p:pic>
        <p:pic>
          <p:nvPicPr>
            <p:cNvPr id="2" name="図 7" descr="C_mark.png">
              <a:extLst>
                <a:ext uri="{FF2B5EF4-FFF2-40B4-BE49-F238E27FC236}">
                  <a16:creationId xmlns:a16="http://schemas.microsoft.com/office/drawing/2014/main" id="{7B90FFEF-58B8-4BAA-B8B0-81475DC32AC7}"/>
                </a:ext>
              </a:extLst>
            </p:cNvPr>
            <p:cNvPicPr>
              <a:picLocks noChangeAspect="1"/>
            </p:cNvPicPr>
            <p:nvPr/>
          </p:nvPicPr>
          <p:blipFill>
            <a:blip r:embed="rId5"/>
            <a:stretch>
              <a:fillRect/>
            </a:stretch>
          </p:blipFill>
          <p:spPr>
            <a:xfrm>
              <a:off x="2840898" y="2651872"/>
              <a:ext cx="1271614" cy="635807"/>
            </a:xfrm>
            <a:prstGeom prst="rect">
              <a:avLst/>
            </a:prstGeom>
          </p:spPr>
        </p:pic>
      </p:grpSp>
    </p:spTree>
    <p:extLst>
      <p:ext uri="{BB962C8B-B14F-4D97-AF65-F5344CB8AC3E}">
        <p14:creationId xmlns:p14="http://schemas.microsoft.com/office/powerpoint/2010/main" val="262970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2"/>
          <a:stretch>
            <a:fillRect/>
          </a:stretch>
        </p:blipFill>
        <p:spPr>
          <a:xfrm>
            <a:off x="2634144" y="8326330"/>
            <a:ext cx="1422400" cy="719347"/>
          </a:xfrm>
          <a:prstGeom prst="rect">
            <a:avLst/>
          </a:prstGeom>
        </p:spPr>
      </p:pic>
      <p:sp>
        <p:nvSpPr>
          <p:cNvPr id="5" name="TextBox 4">
            <a:extLst>
              <a:ext uri="{FF2B5EF4-FFF2-40B4-BE49-F238E27FC236}">
                <a16:creationId xmlns:a16="http://schemas.microsoft.com/office/drawing/2014/main" id="{46DEB117-9F59-3442-8F0B-AFCA919164C7}"/>
              </a:ext>
            </a:extLst>
          </p:cNvPr>
          <p:cNvSpPr txBox="1"/>
          <p:nvPr/>
        </p:nvSpPr>
        <p:spPr>
          <a:xfrm>
            <a:off x="253387" y="5174944"/>
            <a:ext cx="6334699" cy="2292935"/>
          </a:xfrm>
          <a:prstGeom prst="rect">
            <a:avLst/>
          </a:prstGeom>
          <a:noFill/>
          <a:ln>
            <a:solidFill>
              <a:srgbClr val="000000"/>
            </a:solidFill>
          </a:ln>
        </p:spPr>
        <p:txBody>
          <a:bodyPr wrap="square" rtlCol="0">
            <a:spAutoFit/>
          </a:bodyPr>
          <a:lstStyle/>
          <a:p>
            <a:r>
              <a:rPr lang="en-US" sz="1100" b="1" dirty="0">
                <a:latin typeface="Arial"/>
                <a:cs typeface="Arial"/>
              </a:rPr>
              <a:t>PURPOSE: </a:t>
            </a:r>
            <a:r>
              <a:rPr lang="en-US" sz="1100" dirty="0">
                <a:latin typeface="Arial"/>
                <a:cs typeface="Arial"/>
              </a:rPr>
              <a:t>To improve speed with the ball.</a:t>
            </a:r>
          </a:p>
          <a:p>
            <a:endParaRPr lang="en-US" sz="1100" dirty="0">
              <a:latin typeface="Arial"/>
              <a:cs typeface="Arial"/>
            </a:endParaRPr>
          </a:p>
          <a:p>
            <a:r>
              <a:rPr lang="en-US" sz="1100" b="1" dirty="0">
                <a:latin typeface="Arial"/>
                <a:cs typeface="Arial"/>
              </a:rPr>
              <a:t>SET UP</a:t>
            </a:r>
          </a:p>
          <a:p>
            <a:r>
              <a:rPr lang="en-US" sz="1100" dirty="0">
                <a:latin typeface="Arial"/>
                <a:cs typeface="Arial"/>
              </a:rPr>
              <a:t>As in previous drill but now the teams have 4 cones 2 YD apart they must negotiate before entering the shooting zone.</a:t>
            </a:r>
          </a:p>
          <a:p>
            <a:r>
              <a:rPr lang="en-US" sz="1100" dirty="0">
                <a:latin typeface="Arial"/>
                <a:cs typeface="Arial"/>
              </a:rPr>
              <a:t>They then sprint back to release next teammate.</a:t>
            </a:r>
          </a:p>
          <a:p>
            <a:r>
              <a:rPr lang="en-US" sz="1100" dirty="0">
                <a:latin typeface="Arial"/>
                <a:cs typeface="Arial"/>
              </a:rPr>
              <a:t>Winning team finishes back at the start with all balls in their goal.</a:t>
            </a:r>
          </a:p>
          <a:p>
            <a:endParaRPr lang="en-US" sz="1100" dirty="0">
              <a:solidFill>
                <a:srgbClr val="FF0000"/>
              </a:solidFill>
              <a:latin typeface="Arial"/>
              <a:cs typeface="Arial"/>
            </a:endParaRPr>
          </a:p>
          <a:p>
            <a:r>
              <a:rPr lang="en-US" sz="1100" dirty="0">
                <a:solidFill>
                  <a:srgbClr val="FF0000"/>
                </a:solidFill>
                <a:latin typeface="Arial"/>
                <a:cs typeface="Arial"/>
              </a:rPr>
              <a:t>Make Harder</a:t>
            </a:r>
          </a:p>
          <a:p>
            <a:r>
              <a:rPr lang="en-US" sz="1100" dirty="0">
                <a:solidFill>
                  <a:srgbClr val="FF0000"/>
                </a:solidFill>
                <a:latin typeface="Arial"/>
                <a:cs typeface="Arial"/>
              </a:rPr>
              <a:t>Make a Game Move at each cone.</a:t>
            </a:r>
          </a:p>
          <a:p>
            <a:endParaRPr lang="en-US" sz="1100" dirty="0">
              <a:latin typeface="Arial"/>
              <a:cs typeface="Arial"/>
            </a:endParaRPr>
          </a:p>
          <a:p>
            <a:r>
              <a:rPr lang="en-US" sz="1100" b="1" dirty="0">
                <a:solidFill>
                  <a:srgbClr val="0070C0"/>
                </a:solidFill>
                <a:latin typeface="Arial"/>
                <a:cs typeface="Arial"/>
              </a:rPr>
              <a:t>COACH TIP TO PLAYER</a:t>
            </a:r>
          </a:p>
          <a:p>
            <a:r>
              <a:rPr lang="en-US" sz="1100" dirty="0">
                <a:solidFill>
                  <a:srgbClr val="0070C0"/>
                </a:solidFill>
                <a:latin typeface="Arial"/>
                <a:cs typeface="Arial"/>
              </a:rPr>
              <a:t>Slow down if the cones are troublesome until you master them then build up your speed.</a:t>
            </a:r>
          </a:p>
        </p:txBody>
      </p:sp>
      <p:sp>
        <p:nvSpPr>
          <p:cNvPr id="7" name="TextBox 6">
            <a:extLst>
              <a:ext uri="{FF2B5EF4-FFF2-40B4-BE49-F238E27FC236}">
                <a16:creationId xmlns:a16="http://schemas.microsoft.com/office/drawing/2014/main" id="{2366AA69-030E-1547-B098-35DD57F6368B}"/>
              </a:ext>
            </a:extLst>
          </p:cNvPr>
          <p:cNvSpPr txBox="1"/>
          <p:nvPr/>
        </p:nvSpPr>
        <p:spPr>
          <a:xfrm>
            <a:off x="2631345" y="232508"/>
            <a:ext cx="1595309" cy="646331"/>
          </a:xfrm>
          <a:prstGeom prst="rect">
            <a:avLst/>
          </a:prstGeom>
          <a:noFill/>
        </p:spPr>
        <p:txBody>
          <a:bodyPr wrap="none" rtlCol="0">
            <a:spAutoFit/>
          </a:bodyPr>
          <a:lstStyle/>
          <a:p>
            <a:r>
              <a:rPr lang="en-US" b="1" cap="all" dirty="0">
                <a:solidFill>
                  <a:prstClr val="black"/>
                </a:solidFill>
                <a:latin typeface="Arial" panose="020B0604020202020204" pitchFamily="34" charset="0"/>
                <a:cs typeface="Arial" panose="020B0604020202020204" pitchFamily="34" charset="0"/>
              </a:rPr>
              <a:t>Speed (S28)</a:t>
            </a:r>
            <a:br>
              <a:rPr lang="en-US" b="1" cap="all" dirty="0">
                <a:solidFill>
                  <a:prstClr val="black"/>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E07B818-CC11-4DD2-9742-C0E3174BCAB7}"/>
              </a:ext>
            </a:extLst>
          </p:cNvPr>
          <p:cNvGrpSpPr/>
          <p:nvPr/>
        </p:nvGrpSpPr>
        <p:grpSpPr>
          <a:xfrm>
            <a:off x="253388" y="1157775"/>
            <a:ext cx="6334699" cy="3733714"/>
            <a:chOff x="253388" y="1157775"/>
            <a:chExt cx="6334699" cy="3733714"/>
          </a:xfrm>
        </p:grpSpPr>
        <p:pic>
          <p:nvPicPr>
            <p:cNvPr id="4" name="Picture 3">
              <a:extLst>
                <a:ext uri="{FF2B5EF4-FFF2-40B4-BE49-F238E27FC236}">
                  <a16:creationId xmlns:a16="http://schemas.microsoft.com/office/drawing/2014/main" id="{FEB25A09-3E88-E546-9E9D-573E599CA846}"/>
                </a:ext>
              </a:extLst>
            </p:cNvPr>
            <p:cNvPicPr>
              <a:picLocks noChangeAspect="1"/>
            </p:cNvPicPr>
            <p:nvPr/>
          </p:nvPicPr>
          <p:blipFill>
            <a:blip r:embed="rId3"/>
            <a:stretch>
              <a:fillRect/>
            </a:stretch>
          </p:blipFill>
          <p:spPr>
            <a:xfrm>
              <a:off x="253388" y="1157775"/>
              <a:ext cx="6334699" cy="3733714"/>
            </a:xfrm>
            <a:prstGeom prst="rect">
              <a:avLst/>
            </a:prstGeom>
            <a:ln>
              <a:solidFill>
                <a:srgbClr val="000000"/>
              </a:solidFill>
            </a:ln>
          </p:spPr>
        </p:pic>
        <p:pic>
          <p:nvPicPr>
            <p:cNvPr id="2" name="図 7" descr="C_mark.png">
              <a:extLst>
                <a:ext uri="{FF2B5EF4-FFF2-40B4-BE49-F238E27FC236}">
                  <a16:creationId xmlns:a16="http://schemas.microsoft.com/office/drawing/2014/main" id="{CB157D12-5E67-43B9-B70B-C43C9722DDC3}"/>
                </a:ext>
              </a:extLst>
            </p:cNvPr>
            <p:cNvPicPr>
              <a:picLocks noChangeAspect="1"/>
            </p:cNvPicPr>
            <p:nvPr/>
          </p:nvPicPr>
          <p:blipFill>
            <a:blip r:embed="rId4"/>
            <a:stretch>
              <a:fillRect/>
            </a:stretch>
          </p:blipFill>
          <p:spPr>
            <a:xfrm>
              <a:off x="2784930" y="2534067"/>
              <a:ext cx="1271614" cy="635807"/>
            </a:xfrm>
            <a:prstGeom prst="rect">
              <a:avLst/>
            </a:prstGeom>
          </p:spPr>
        </p:pic>
      </p:grpSp>
    </p:spTree>
    <p:extLst>
      <p:ext uri="{BB962C8B-B14F-4D97-AF65-F5344CB8AC3E}">
        <p14:creationId xmlns:p14="http://schemas.microsoft.com/office/powerpoint/2010/main" val="368786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ED7FD-30EF-A845-8EF2-E30F582A5E3E}"/>
              </a:ext>
            </a:extLst>
          </p:cNvPr>
          <p:cNvSpPr txBox="1"/>
          <p:nvPr/>
        </p:nvSpPr>
        <p:spPr>
          <a:xfrm>
            <a:off x="306094" y="4811716"/>
            <a:ext cx="6245811" cy="3308598"/>
          </a:xfrm>
          <a:prstGeom prst="rect">
            <a:avLst/>
          </a:prstGeom>
          <a:noFill/>
          <a:ln>
            <a:solidFill>
              <a:srgbClr val="000000"/>
            </a:solidFill>
          </a:ln>
        </p:spPr>
        <p:txBody>
          <a:bodyPr wrap="square" rtlCol="0">
            <a:spAutoFit/>
          </a:bodyPr>
          <a:lstStyle/>
          <a:p>
            <a:r>
              <a:rPr lang="en-GB" sz="1100" b="1" dirty="0">
                <a:latin typeface="Arial" pitchFamily="34" charset="0"/>
                <a:ea typeface="Times New Roman" pitchFamily="-111" charset="0"/>
                <a:cs typeface="Arial" pitchFamily="34" charset="0"/>
              </a:rPr>
              <a:t>Purpose: To Improve decision making Speed.</a:t>
            </a:r>
          </a:p>
          <a:p>
            <a:endParaRPr lang="en-GB" sz="1100" b="1" dirty="0">
              <a:latin typeface="Arial" pitchFamily="34" charset="0"/>
              <a:ea typeface="Times New Roman" pitchFamily="-111" charset="0"/>
              <a:cs typeface="Arial" pitchFamily="34" charset="0"/>
            </a:endParaRPr>
          </a:p>
          <a:p>
            <a:r>
              <a:rPr lang="en-US" sz="1100" b="1" dirty="0">
                <a:latin typeface="Arial"/>
              </a:rPr>
              <a:t>SET UP</a:t>
            </a:r>
          </a:p>
          <a:p>
            <a:r>
              <a:rPr lang="en-US" sz="1100" dirty="0">
                <a:latin typeface="Arial"/>
              </a:rPr>
              <a:t>Two teams with a ball to each player lined up 10 yds. apart and approx. 14 yds. from two small goals10-12 yds. apart on the end line with a 5 yd shooting line marked by cones in front of them.</a:t>
            </a:r>
            <a:r>
              <a:rPr lang="en-GB" sz="1100" b="1" dirty="0">
                <a:latin typeface="Arial" pitchFamily="34" charset="0"/>
                <a:ea typeface="Times New Roman" pitchFamily="-111" charset="0"/>
                <a:cs typeface="Arial" pitchFamily="34" charset="0"/>
              </a:rPr>
              <a:t> </a:t>
            </a:r>
            <a:r>
              <a:rPr lang="en-GB" sz="1100" dirty="0">
                <a:latin typeface="Arial" pitchFamily="34" charset="0"/>
                <a:ea typeface="Times New Roman" pitchFamily="-111" charset="0"/>
                <a:cs typeface="Arial" pitchFamily="34" charset="0"/>
              </a:rPr>
              <a:t> A WP operates between the goals for both teams. Attackers get 3 pts for a 1 touch goal from the WP or 1 pt for more then 1 Touch to score. </a:t>
            </a:r>
            <a:endParaRPr lang="en-US" sz="1100" dirty="0">
              <a:latin typeface="Arial" panose="020B0604020202020204" pitchFamily="34" charset="0"/>
              <a:cs typeface="Arial" panose="020B0604020202020204" pitchFamily="34" charset="0"/>
            </a:endParaRPr>
          </a:p>
          <a:p>
            <a:endParaRPr lang="en-US" sz="1100" b="1" dirty="0">
              <a:latin typeface="Arial"/>
            </a:endParaRPr>
          </a:p>
          <a:p>
            <a:r>
              <a:rPr lang="en-US" sz="1100" b="1" dirty="0">
                <a:latin typeface="Arial"/>
              </a:rPr>
              <a:t>ACTION</a:t>
            </a:r>
          </a:p>
          <a:p>
            <a:r>
              <a:rPr lang="en-US" sz="1100" b="1" dirty="0">
                <a:latin typeface="Arial"/>
              </a:rPr>
              <a:t>V1: </a:t>
            </a:r>
            <a:r>
              <a:rPr lang="en-US" sz="1100" dirty="0">
                <a:latin typeface="Arial"/>
              </a:rPr>
              <a:t>Red A1 attacks the goal nearest his team as Yellow Y1 presses him.</a:t>
            </a:r>
            <a:endParaRPr lang="en-GB" sz="1100" dirty="0">
              <a:latin typeface="Arial"/>
            </a:endParaRPr>
          </a:p>
          <a:p>
            <a:r>
              <a:rPr lang="en-US" sz="1100" dirty="0">
                <a:latin typeface="Arial"/>
              </a:rPr>
              <a:t>As soon as A1 shoots Yellow Y 2 attacks either of the two goals and A1 immediately must defend against Y2..Attacker can pass to WP.</a:t>
            </a:r>
            <a:endParaRPr lang="en-GB" sz="1100" dirty="0">
              <a:latin typeface="Arial"/>
            </a:endParaRPr>
          </a:p>
          <a:p>
            <a:r>
              <a:rPr lang="en-US" sz="1100" dirty="0">
                <a:latin typeface="Arial"/>
              </a:rPr>
              <a:t>Players must get inside the 5yd shooting line to score and has up to two touches to finish</a:t>
            </a:r>
          </a:p>
          <a:p>
            <a:endParaRPr lang="en-US" sz="1100" b="1" dirty="0">
              <a:solidFill>
                <a:srgbClr val="FF0000"/>
              </a:solidFill>
              <a:latin typeface="Arial"/>
            </a:endParaRPr>
          </a:p>
          <a:p>
            <a:r>
              <a:rPr lang="en-US" sz="1100" b="1" dirty="0">
                <a:solidFill>
                  <a:srgbClr val="FF0000"/>
                </a:solidFill>
                <a:latin typeface="Arial"/>
              </a:rPr>
              <a:t>Make Harder: Must be a first-time finish</a:t>
            </a:r>
          </a:p>
          <a:p>
            <a:endParaRPr lang="en-GB" sz="1100" b="1" dirty="0">
              <a:latin typeface="Arial" pitchFamily="34" charset="0"/>
              <a:ea typeface="Times New Roman" pitchFamily="-111" charset="0"/>
              <a:cs typeface="Arial" pitchFamily="34" charset="0"/>
            </a:endParaRPr>
          </a:p>
          <a:p>
            <a:r>
              <a:rPr lang="en-US" sz="1100" b="1" dirty="0">
                <a:solidFill>
                  <a:srgbClr val="0070C0"/>
                </a:solidFill>
                <a:latin typeface="Arial" panose="020B0604020202020204" pitchFamily="34" charset="0"/>
                <a:cs typeface="Arial" panose="020B0604020202020204" pitchFamily="34" charset="0"/>
              </a:rPr>
              <a:t>COACH TIP TO PLAYER: </a:t>
            </a:r>
            <a:r>
              <a:rPr lang="en-US" sz="1100" dirty="0">
                <a:solidFill>
                  <a:srgbClr val="0070C0"/>
                </a:solidFill>
                <a:latin typeface="Arial" panose="020B0604020202020204" pitchFamily="34" charset="0"/>
                <a:cs typeface="Arial" panose="020B0604020202020204" pitchFamily="34" charset="0"/>
              </a:rPr>
              <a:t> After shooting whether you score or not turn ‘inside’ to defend and not outside where you have to cover more ground.</a:t>
            </a:r>
            <a:r>
              <a:rPr lang="en-GB" sz="1100" dirty="0">
                <a:solidFill>
                  <a:srgbClr val="0070C0"/>
                </a:solidFill>
                <a:latin typeface="Arial" panose="020B0604020202020204" pitchFamily="34" charset="0"/>
                <a:cs typeface="Arial" panose="020B0604020202020204" pitchFamily="34" charset="0"/>
              </a:rPr>
              <a:t> </a:t>
            </a:r>
            <a:r>
              <a:rPr lang="en-US" sz="1100" dirty="0">
                <a:solidFill>
                  <a:srgbClr val="0070C0"/>
                </a:solidFill>
                <a:latin typeface="Arial" panose="020B0604020202020204" pitchFamily="34" charset="0"/>
                <a:cs typeface="Arial" panose="020B0604020202020204" pitchFamily="34" charset="0"/>
              </a:rPr>
              <a:t>If you can get inside the shooting line on speed alone do so.</a:t>
            </a:r>
            <a:endParaRPr lang="en-GB" sz="1100" dirty="0">
              <a:solidFill>
                <a:srgbClr val="0070C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9B4B231-9119-0148-ABE1-700DD24F65F2}"/>
              </a:ext>
            </a:extLst>
          </p:cNvPr>
          <p:cNvSpPr txBox="1"/>
          <p:nvPr/>
        </p:nvSpPr>
        <p:spPr>
          <a:xfrm>
            <a:off x="2695466" y="271101"/>
            <a:ext cx="146706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SPEED (S3)</a:t>
            </a:r>
          </a:p>
        </p:txBody>
      </p:sp>
      <p:pic>
        <p:nvPicPr>
          <p:cNvPr id="5" name="Picture 4">
            <a:extLst>
              <a:ext uri="{FF2B5EF4-FFF2-40B4-BE49-F238E27FC236}">
                <a16:creationId xmlns:a16="http://schemas.microsoft.com/office/drawing/2014/main" id="{F036D156-4FB0-418D-8123-DC8D47FD4E28}"/>
              </a:ext>
            </a:extLst>
          </p:cNvPr>
          <p:cNvPicPr>
            <a:picLocks noChangeAspect="1"/>
          </p:cNvPicPr>
          <p:nvPr/>
        </p:nvPicPr>
        <p:blipFill>
          <a:blip r:embed="rId3"/>
          <a:stretch>
            <a:fillRect/>
          </a:stretch>
        </p:blipFill>
        <p:spPr>
          <a:xfrm>
            <a:off x="2717800" y="8275957"/>
            <a:ext cx="1422400" cy="719347"/>
          </a:xfrm>
          <a:prstGeom prst="rect">
            <a:avLst/>
          </a:prstGeom>
        </p:spPr>
      </p:pic>
      <p:grpSp>
        <p:nvGrpSpPr>
          <p:cNvPr id="12" name="Group 11">
            <a:extLst>
              <a:ext uri="{FF2B5EF4-FFF2-40B4-BE49-F238E27FC236}">
                <a16:creationId xmlns:a16="http://schemas.microsoft.com/office/drawing/2014/main" id="{9874DE0A-8E68-4E20-99E4-B62BAA9A3F6A}"/>
              </a:ext>
            </a:extLst>
          </p:cNvPr>
          <p:cNvGrpSpPr/>
          <p:nvPr/>
        </p:nvGrpSpPr>
        <p:grpSpPr>
          <a:xfrm>
            <a:off x="306095" y="1129545"/>
            <a:ext cx="6245810" cy="3486443"/>
            <a:chOff x="408377" y="1129545"/>
            <a:chExt cx="6245810" cy="3486443"/>
          </a:xfrm>
        </p:grpSpPr>
        <p:pic>
          <p:nvPicPr>
            <p:cNvPr id="3" name="Picture 2">
              <a:extLst>
                <a:ext uri="{FF2B5EF4-FFF2-40B4-BE49-F238E27FC236}">
                  <a16:creationId xmlns:a16="http://schemas.microsoft.com/office/drawing/2014/main" id="{CB1BE5F2-1DF1-9A4C-8DF2-EE81D93565CE}"/>
                </a:ext>
              </a:extLst>
            </p:cNvPr>
            <p:cNvPicPr>
              <a:picLocks noChangeAspect="1"/>
            </p:cNvPicPr>
            <p:nvPr/>
          </p:nvPicPr>
          <p:blipFill>
            <a:blip r:embed="rId4"/>
            <a:stretch>
              <a:fillRect/>
            </a:stretch>
          </p:blipFill>
          <p:spPr>
            <a:xfrm>
              <a:off x="408377" y="1129545"/>
              <a:ext cx="6245810" cy="3486443"/>
            </a:xfrm>
            <a:prstGeom prst="rect">
              <a:avLst/>
            </a:prstGeom>
            <a:ln>
              <a:solidFill>
                <a:srgbClr val="000000"/>
              </a:solidFill>
            </a:ln>
          </p:spPr>
        </p:pic>
        <p:pic>
          <p:nvPicPr>
            <p:cNvPr id="11" name="図 2">
              <a:extLst>
                <a:ext uri="{FF2B5EF4-FFF2-40B4-BE49-F238E27FC236}">
                  <a16:creationId xmlns:a16="http://schemas.microsoft.com/office/drawing/2014/main" id="{33C507CA-1336-451E-B408-044EA239CA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2490" y="2477101"/>
              <a:ext cx="1377582" cy="617107"/>
            </a:xfrm>
            <a:prstGeom prst="rect">
              <a:avLst/>
            </a:prstGeom>
          </p:spPr>
        </p:pic>
      </p:grpSp>
    </p:spTree>
    <p:extLst>
      <p:ext uri="{BB962C8B-B14F-4D97-AF65-F5344CB8AC3E}">
        <p14:creationId xmlns:p14="http://schemas.microsoft.com/office/powerpoint/2010/main" val="172773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3"/>
          <a:stretch>
            <a:fillRect/>
          </a:stretch>
        </p:blipFill>
        <p:spPr>
          <a:xfrm>
            <a:off x="2690112" y="8326330"/>
            <a:ext cx="1422400" cy="719347"/>
          </a:xfrm>
          <a:prstGeom prst="rect">
            <a:avLst/>
          </a:prstGeom>
        </p:spPr>
      </p:pic>
      <p:sp>
        <p:nvSpPr>
          <p:cNvPr id="4" name="TextBox 3">
            <a:extLst>
              <a:ext uri="{FF2B5EF4-FFF2-40B4-BE49-F238E27FC236}">
                <a16:creationId xmlns:a16="http://schemas.microsoft.com/office/drawing/2014/main" id="{6DC94676-DE07-6D46-9A4D-43CB65EE1521}"/>
              </a:ext>
            </a:extLst>
          </p:cNvPr>
          <p:cNvSpPr txBox="1"/>
          <p:nvPr/>
        </p:nvSpPr>
        <p:spPr>
          <a:xfrm>
            <a:off x="357466" y="5035960"/>
            <a:ext cx="6252654" cy="2970044"/>
          </a:xfrm>
          <a:prstGeom prst="rect">
            <a:avLst/>
          </a:prstGeom>
          <a:noFill/>
          <a:ln>
            <a:solidFill>
              <a:srgbClr val="000000"/>
            </a:solidFill>
          </a:ln>
        </p:spPr>
        <p:txBody>
          <a:bodyPr wrap="square" rtlCol="0">
            <a:spAutoFit/>
          </a:bodyPr>
          <a:lstStyle/>
          <a:p>
            <a:r>
              <a:rPr lang="en-US" sz="1100" b="1" dirty="0">
                <a:latin typeface="Arial"/>
                <a:cs typeface="Arial"/>
              </a:rPr>
              <a:t>PURPOSE</a:t>
            </a:r>
          </a:p>
          <a:p>
            <a:r>
              <a:rPr lang="en-US" sz="1100" dirty="0">
                <a:latin typeface="Arial"/>
                <a:cs typeface="Arial"/>
              </a:rPr>
              <a:t>To improve speed with ball and finishing under pressure.</a:t>
            </a:r>
          </a:p>
          <a:p>
            <a:endParaRPr lang="en-US" sz="1100" b="1" dirty="0">
              <a:latin typeface="Arial"/>
              <a:cs typeface="Arial"/>
            </a:endParaRPr>
          </a:p>
          <a:p>
            <a:r>
              <a:rPr lang="en-US" sz="1100" b="1" dirty="0">
                <a:latin typeface="Arial"/>
                <a:cs typeface="Arial"/>
              </a:rPr>
              <a:t>SET UP</a:t>
            </a:r>
          </a:p>
          <a:p>
            <a:r>
              <a:rPr lang="en-US" sz="1100" dirty="0">
                <a:latin typeface="Arial"/>
                <a:cs typeface="Arial"/>
              </a:rPr>
              <a:t>2 adjacent 20x10 grids with small goals at both ends of the grids.</a:t>
            </a:r>
          </a:p>
          <a:p>
            <a:r>
              <a:rPr lang="en-US" sz="1100" dirty="0">
                <a:latin typeface="Arial"/>
                <a:cs typeface="Arial"/>
              </a:rPr>
              <a:t>Team with a ball to each player lined up by their goal at opposite ends of grids.</a:t>
            </a:r>
          </a:p>
          <a:p>
            <a:endParaRPr lang="en-US" sz="1100" dirty="0">
              <a:latin typeface="Arial"/>
              <a:cs typeface="Arial"/>
            </a:endParaRPr>
          </a:p>
          <a:p>
            <a:r>
              <a:rPr lang="en-US" sz="1100" b="1" dirty="0">
                <a:latin typeface="Arial"/>
                <a:cs typeface="Arial"/>
              </a:rPr>
              <a:t>ACTION</a:t>
            </a:r>
          </a:p>
          <a:p>
            <a:r>
              <a:rPr lang="en-US" sz="1100" dirty="0">
                <a:latin typeface="Arial"/>
                <a:cs typeface="Arial"/>
              </a:rPr>
              <a:t>The first Player dribbles to the shooting zone and shoots then peels off immediately to try to catch the fist player from the opposite team scoring.</a:t>
            </a:r>
          </a:p>
          <a:p>
            <a:r>
              <a:rPr lang="en-US" sz="1100" dirty="0">
                <a:latin typeface="Arial"/>
                <a:cs typeface="Arial"/>
              </a:rPr>
              <a:t>The teams continue this Fast Break scoring until all have gone. The winning team is one with most goals.</a:t>
            </a:r>
          </a:p>
          <a:p>
            <a:endParaRPr lang="en-US" sz="1100" dirty="0">
              <a:latin typeface="Arial"/>
              <a:cs typeface="Arial"/>
            </a:endParaRPr>
          </a:p>
          <a:p>
            <a:endParaRPr lang="en-US" sz="1100" dirty="0">
              <a:latin typeface="Arial"/>
              <a:cs typeface="Arial"/>
            </a:endParaRPr>
          </a:p>
          <a:p>
            <a:r>
              <a:rPr lang="en-US" sz="1100" b="1" dirty="0">
                <a:solidFill>
                  <a:srgbClr val="0070C0"/>
                </a:solidFill>
                <a:latin typeface="Arial"/>
                <a:cs typeface="Arial"/>
              </a:rPr>
              <a:t>COACH TIP TO PLAYER</a:t>
            </a:r>
          </a:p>
          <a:p>
            <a:r>
              <a:rPr lang="en-US" sz="1100" dirty="0">
                <a:solidFill>
                  <a:srgbClr val="0070C0"/>
                </a:solidFill>
                <a:latin typeface="Arial"/>
                <a:cs typeface="Arial"/>
              </a:rPr>
              <a:t>Try to get the ball out from your feet with your first touch and try for few touches before you get to the shooting zone.</a:t>
            </a:r>
          </a:p>
        </p:txBody>
      </p:sp>
      <p:sp>
        <p:nvSpPr>
          <p:cNvPr id="2" name="TextBox 1">
            <a:extLst>
              <a:ext uri="{FF2B5EF4-FFF2-40B4-BE49-F238E27FC236}">
                <a16:creationId xmlns:a16="http://schemas.microsoft.com/office/drawing/2014/main" id="{EA1C6593-FFA1-E349-9CEA-FB35CA4BAD21}"/>
              </a:ext>
            </a:extLst>
          </p:cNvPr>
          <p:cNvSpPr txBox="1"/>
          <p:nvPr/>
        </p:nvSpPr>
        <p:spPr>
          <a:xfrm>
            <a:off x="2402237" y="425454"/>
            <a:ext cx="1595309" cy="646331"/>
          </a:xfrm>
          <a:prstGeom prst="rect">
            <a:avLst/>
          </a:prstGeom>
          <a:noFill/>
        </p:spPr>
        <p:txBody>
          <a:bodyPr wrap="none" rtlCol="0">
            <a:spAutoFit/>
          </a:bodyPr>
          <a:lstStyle/>
          <a:p>
            <a:r>
              <a:rPr lang="en-US" b="1" cap="all" dirty="0">
                <a:solidFill>
                  <a:prstClr val="black"/>
                </a:solidFill>
                <a:latin typeface="Arial" panose="020B0604020202020204" pitchFamily="34" charset="0"/>
                <a:cs typeface="Arial" panose="020B0604020202020204" pitchFamily="34" charset="0"/>
              </a:rPr>
              <a:t>Speed (S29)</a:t>
            </a:r>
            <a:br>
              <a:rPr lang="en-US" b="1" cap="all" dirty="0">
                <a:solidFill>
                  <a:prstClr val="black"/>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66BCF82D-3B3C-467C-B99D-A88705A8F453}"/>
              </a:ext>
            </a:extLst>
          </p:cNvPr>
          <p:cNvGrpSpPr/>
          <p:nvPr/>
        </p:nvGrpSpPr>
        <p:grpSpPr>
          <a:xfrm>
            <a:off x="357467" y="1301619"/>
            <a:ext cx="6252653" cy="3413600"/>
            <a:chOff x="357467" y="1301619"/>
            <a:chExt cx="6252653" cy="3413600"/>
          </a:xfrm>
        </p:grpSpPr>
        <p:pic>
          <p:nvPicPr>
            <p:cNvPr id="3" name="Picture 2">
              <a:extLst>
                <a:ext uri="{FF2B5EF4-FFF2-40B4-BE49-F238E27FC236}">
                  <a16:creationId xmlns:a16="http://schemas.microsoft.com/office/drawing/2014/main" id="{718E74EF-E2B1-E94A-BCF9-3546F68D904E}"/>
                </a:ext>
              </a:extLst>
            </p:cNvPr>
            <p:cNvPicPr>
              <a:picLocks noChangeAspect="1"/>
            </p:cNvPicPr>
            <p:nvPr/>
          </p:nvPicPr>
          <p:blipFill>
            <a:blip r:embed="rId4"/>
            <a:stretch>
              <a:fillRect/>
            </a:stretch>
          </p:blipFill>
          <p:spPr>
            <a:xfrm>
              <a:off x="357467" y="1301619"/>
              <a:ext cx="6252653" cy="3413600"/>
            </a:xfrm>
            <a:prstGeom prst="rect">
              <a:avLst/>
            </a:prstGeom>
            <a:ln>
              <a:solidFill>
                <a:srgbClr val="000000"/>
              </a:solidFill>
            </a:ln>
          </p:spPr>
        </p:pic>
        <p:pic>
          <p:nvPicPr>
            <p:cNvPr id="5" name="図 7" descr="C_mark.png">
              <a:extLst>
                <a:ext uri="{FF2B5EF4-FFF2-40B4-BE49-F238E27FC236}">
                  <a16:creationId xmlns:a16="http://schemas.microsoft.com/office/drawing/2014/main" id="{6395C24F-39B1-456A-B994-BEA5F3480F17}"/>
                </a:ext>
              </a:extLst>
            </p:cNvPr>
            <p:cNvPicPr>
              <a:picLocks noChangeAspect="1"/>
            </p:cNvPicPr>
            <p:nvPr/>
          </p:nvPicPr>
          <p:blipFill>
            <a:blip r:embed="rId5"/>
            <a:stretch>
              <a:fillRect/>
            </a:stretch>
          </p:blipFill>
          <p:spPr>
            <a:xfrm>
              <a:off x="2847986" y="2567118"/>
              <a:ext cx="1271614" cy="635807"/>
            </a:xfrm>
            <a:prstGeom prst="rect">
              <a:avLst/>
            </a:prstGeom>
          </p:spPr>
        </p:pic>
      </p:grpSp>
    </p:spTree>
    <p:extLst>
      <p:ext uri="{BB962C8B-B14F-4D97-AF65-F5344CB8AC3E}">
        <p14:creationId xmlns:p14="http://schemas.microsoft.com/office/powerpoint/2010/main" val="52024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ASC_Session_Image_7-6-2012_11574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642" y="740651"/>
            <a:ext cx="6387447" cy="370759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06082" y="4564953"/>
            <a:ext cx="6438566" cy="3647152"/>
          </a:xfrm>
          <a:prstGeom prst="rect">
            <a:avLst/>
          </a:prstGeom>
          <a:noFill/>
          <a:ln>
            <a:solidFill>
              <a:schemeClr val="tx1"/>
            </a:solidFill>
          </a:ln>
        </p:spPr>
        <p:txBody>
          <a:bodyPr wrap="square" rtlCol="0">
            <a:spAutoFit/>
          </a:bodyPr>
          <a:lstStyle/>
          <a:p>
            <a:r>
              <a:rPr lang="en-US" sz="1100" b="1" dirty="0">
                <a:latin typeface="Arial"/>
              </a:rPr>
              <a:t>Purpose: To Improve Decision making speed</a:t>
            </a:r>
          </a:p>
          <a:p>
            <a:endParaRPr lang="en-US" sz="1100" b="1" dirty="0">
              <a:latin typeface="Arial"/>
            </a:endParaRPr>
          </a:p>
          <a:p>
            <a:r>
              <a:rPr lang="en-US" sz="1100" b="1" dirty="0">
                <a:latin typeface="Arial"/>
              </a:rPr>
              <a:t>SET UP</a:t>
            </a:r>
          </a:p>
          <a:p>
            <a:r>
              <a:rPr lang="en-US" sz="1100" dirty="0">
                <a:latin typeface="Arial"/>
              </a:rPr>
              <a:t>A 10x10yd square with up to 5 players at each corner. 7 Balls are placed in the middle.</a:t>
            </a:r>
            <a:endParaRPr lang="en-GB" sz="1100" dirty="0">
              <a:latin typeface="Arial"/>
            </a:endParaRPr>
          </a:p>
          <a:p>
            <a:endParaRPr lang="en-US" sz="1100" b="1" dirty="0">
              <a:latin typeface="Arial"/>
            </a:endParaRPr>
          </a:p>
          <a:p>
            <a:r>
              <a:rPr lang="en-US" sz="1100" b="1" dirty="0">
                <a:latin typeface="Arial"/>
              </a:rPr>
              <a:t>ACTION</a:t>
            </a:r>
          </a:p>
          <a:p>
            <a:r>
              <a:rPr lang="en-US" sz="1100" b="1" dirty="0">
                <a:latin typeface="Arial"/>
              </a:rPr>
              <a:t>V1 </a:t>
            </a:r>
            <a:r>
              <a:rPr lang="en-US" sz="1100" dirty="0">
                <a:latin typeface="Arial"/>
              </a:rPr>
              <a:t>First player of each group starts sprint into middle picks up the ball and takes back to their corner, they then go back into the middle and take another ball until all the balls in the middle are gone. Once that happens then player can “steal” a ball.</a:t>
            </a:r>
          </a:p>
          <a:p>
            <a:r>
              <a:rPr lang="en-US" sz="1100" dirty="0">
                <a:latin typeface="Arial"/>
              </a:rPr>
              <a:t>From opponents corner. First player with 3  balls in their corner wins the game. Then next players go. No protecting the ball in the corner, no tackling and that  ball must be placed still in the corner, not thrown so it rolls.</a:t>
            </a:r>
          </a:p>
          <a:p>
            <a:r>
              <a:rPr lang="en-US" sz="1100" b="1" dirty="0">
                <a:latin typeface="Arial"/>
              </a:rPr>
              <a:t>V2 </a:t>
            </a:r>
            <a:r>
              <a:rPr lang="en-US" sz="1100" dirty="0">
                <a:latin typeface="Arial"/>
              </a:rPr>
              <a:t>Team relay, after placing ball down, your teammate goes</a:t>
            </a:r>
          </a:p>
          <a:p>
            <a:endParaRPr lang="en-US" sz="1100" dirty="0">
              <a:latin typeface="Arial"/>
            </a:endParaRPr>
          </a:p>
          <a:p>
            <a:r>
              <a:rPr lang="en-US" sz="1100" b="1" dirty="0">
                <a:solidFill>
                  <a:srgbClr val="FF0000"/>
                </a:solidFill>
                <a:latin typeface="Arial"/>
              </a:rPr>
              <a:t>MAKE HARDER</a:t>
            </a:r>
          </a:p>
          <a:p>
            <a:r>
              <a:rPr lang="en-US" sz="1100" b="1" dirty="0">
                <a:solidFill>
                  <a:srgbClr val="FF0000"/>
                </a:solidFill>
                <a:latin typeface="Arial"/>
              </a:rPr>
              <a:t>V3: Same Individual &amp; Team Race but now with feet only.</a:t>
            </a:r>
          </a:p>
          <a:p>
            <a:endParaRPr lang="en-US" sz="1100" dirty="0">
              <a:latin typeface="Arial"/>
              <a:cs typeface="Arial"/>
            </a:endParaRPr>
          </a:p>
          <a:p>
            <a:r>
              <a:rPr lang="en-US" sz="1100" b="1" dirty="0">
                <a:solidFill>
                  <a:schemeClr val="accent1"/>
                </a:solidFill>
                <a:latin typeface="Arial"/>
                <a:cs typeface="Arial"/>
              </a:rPr>
              <a:t>COACH TIP TO PLAYER </a:t>
            </a:r>
            <a:endParaRPr lang="en-US" sz="1100" dirty="0">
              <a:solidFill>
                <a:schemeClr val="accent1"/>
              </a:solidFill>
              <a:latin typeface="Arial"/>
              <a:cs typeface="Arial"/>
            </a:endParaRPr>
          </a:p>
          <a:p>
            <a:r>
              <a:rPr lang="en-US" sz="1100" dirty="0">
                <a:solidFill>
                  <a:schemeClr val="accent1"/>
                </a:solidFill>
                <a:latin typeface="Arial"/>
              </a:rPr>
              <a:t>Good decision making requires that you keep your eyes up to see where your best options just like in a match.</a:t>
            </a:r>
          </a:p>
          <a:p>
            <a:r>
              <a:rPr lang="en-US" sz="1100" b="1" dirty="0">
                <a:solidFill>
                  <a:schemeClr val="accent1"/>
                </a:solidFill>
                <a:latin typeface="Arial"/>
              </a:rPr>
              <a:t> </a:t>
            </a:r>
            <a:endParaRPr lang="en-US" sz="1100" dirty="0">
              <a:solidFill>
                <a:schemeClr val="accent1"/>
              </a:solidFill>
              <a:latin typeface="Arial"/>
            </a:endParaRPr>
          </a:p>
        </p:txBody>
      </p:sp>
      <p:sp>
        <p:nvSpPr>
          <p:cNvPr id="2" name="Rectangle 1"/>
          <p:cNvSpPr/>
          <p:nvPr/>
        </p:nvSpPr>
        <p:spPr>
          <a:xfrm>
            <a:off x="68827" y="254612"/>
            <a:ext cx="6857999" cy="369332"/>
          </a:xfrm>
          <a:prstGeom prst="rect">
            <a:avLst/>
          </a:prstGeom>
        </p:spPr>
        <p:txBody>
          <a:bodyPr wrap="square">
            <a:spAutoFit/>
          </a:bodyPr>
          <a:lstStyle/>
          <a:p>
            <a:pPr algn="ctr"/>
            <a:r>
              <a:rPr lang="en-US" b="1" cap="all" dirty="0">
                <a:solidFill>
                  <a:prstClr val="black"/>
                </a:solidFill>
                <a:latin typeface="Arial" panose="020B0604020202020204" pitchFamily="34" charset="0"/>
                <a:cs typeface="Arial" panose="020B0604020202020204" pitchFamily="34" charset="0"/>
              </a:rPr>
              <a:t>Speed (s4)</a:t>
            </a:r>
          </a:p>
        </p:txBody>
      </p:sp>
      <p:pic>
        <p:nvPicPr>
          <p:cNvPr id="3" name="Picture 2">
            <a:extLst>
              <a:ext uri="{FF2B5EF4-FFF2-40B4-BE49-F238E27FC236}">
                <a16:creationId xmlns:a16="http://schemas.microsoft.com/office/drawing/2014/main" id="{D98B5FB7-90C0-42B2-850C-30ACA99B627F}"/>
              </a:ext>
            </a:extLst>
          </p:cNvPr>
          <p:cNvPicPr>
            <a:picLocks noChangeAspect="1"/>
          </p:cNvPicPr>
          <p:nvPr/>
        </p:nvPicPr>
        <p:blipFill>
          <a:blip r:embed="rId4"/>
          <a:stretch>
            <a:fillRect/>
          </a:stretch>
        </p:blipFill>
        <p:spPr>
          <a:xfrm>
            <a:off x="2717800" y="8275957"/>
            <a:ext cx="1422400" cy="719347"/>
          </a:xfrm>
          <a:prstGeom prst="rect">
            <a:avLst/>
          </a:prstGeom>
        </p:spPr>
      </p:pic>
    </p:spTree>
    <p:extLst>
      <p:ext uri="{BB962C8B-B14F-4D97-AF65-F5344CB8AC3E}">
        <p14:creationId xmlns:p14="http://schemas.microsoft.com/office/powerpoint/2010/main" val="163937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81299" y="8352284"/>
            <a:ext cx="1422400" cy="719347"/>
          </a:xfrm>
          <a:prstGeom prst="rect">
            <a:avLst/>
          </a:prstGeom>
        </p:spPr>
      </p:pic>
      <p:sp>
        <p:nvSpPr>
          <p:cNvPr id="7" name="Rectangle 6"/>
          <p:cNvSpPr/>
          <p:nvPr/>
        </p:nvSpPr>
        <p:spPr>
          <a:xfrm>
            <a:off x="2631346" y="30257"/>
            <a:ext cx="1595309" cy="369332"/>
          </a:xfrm>
          <a:prstGeom prst="rect">
            <a:avLst/>
          </a:prstGeom>
        </p:spPr>
        <p:txBody>
          <a:bodyPr wrap="none">
            <a:spAutoFit/>
          </a:bodyPr>
          <a:lstStyle/>
          <a:p>
            <a:pPr algn="ctr"/>
            <a:r>
              <a:rPr kumimoji="1" lang="en-US" b="1" cap="all" dirty="0">
                <a:solidFill>
                  <a:prstClr val="black"/>
                </a:solidFill>
                <a:latin typeface="Arial" panose="020B0604020202020204" pitchFamily="34" charset="0"/>
                <a:cs typeface="Arial" panose="020B0604020202020204" pitchFamily="34" charset="0"/>
              </a:rPr>
              <a:t>Speed (s5)  </a:t>
            </a:r>
          </a:p>
        </p:txBody>
      </p:sp>
      <p:sp>
        <p:nvSpPr>
          <p:cNvPr id="9" name="TextBox 8"/>
          <p:cNvSpPr txBox="1"/>
          <p:nvPr/>
        </p:nvSpPr>
        <p:spPr>
          <a:xfrm>
            <a:off x="273538" y="3840667"/>
            <a:ext cx="6437922" cy="4455066"/>
          </a:xfrm>
          <a:prstGeom prst="rect">
            <a:avLst/>
          </a:prstGeom>
          <a:noFill/>
          <a:ln>
            <a:solidFill>
              <a:srgbClr val="000000"/>
            </a:solidFill>
          </a:ln>
        </p:spPr>
        <p:txBody>
          <a:bodyPr wrap="square" rtlCol="0">
            <a:spAutoFit/>
          </a:bodyPr>
          <a:lstStyle/>
          <a:p>
            <a:pPr defTabSz="844072"/>
            <a:r>
              <a:rPr lang="en-US" sz="1050" b="1" dirty="0">
                <a:latin typeface="Arial" pitchFamily="34" charset="0"/>
                <a:ea typeface="Arial"/>
                <a:cs typeface="Arial" pitchFamily="34" charset="0"/>
              </a:rPr>
              <a:t>Purpose: </a:t>
            </a:r>
            <a:r>
              <a:rPr lang="en-US" sz="1050" dirty="0">
                <a:latin typeface="Arial" pitchFamily="34" charset="0"/>
                <a:ea typeface="Arial"/>
                <a:cs typeface="Arial" pitchFamily="34" charset="0"/>
              </a:rPr>
              <a:t>To Improve running speed without and with the ball.</a:t>
            </a:r>
          </a:p>
          <a:p>
            <a:pPr defTabSz="844072"/>
            <a:endParaRPr lang="en-US" sz="1050" b="1" dirty="0">
              <a:latin typeface="Arial" pitchFamily="34" charset="0"/>
              <a:ea typeface="Arial"/>
              <a:cs typeface="Arial" pitchFamily="34" charset="0"/>
            </a:endParaRPr>
          </a:p>
          <a:p>
            <a:pPr defTabSz="844072"/>
            <a:r>
              <a:rPr lang="en-US" sz="1050" b="1" dirty="0">
                <a:latin typeface="Arial" pitchFamily="34" charset="0"/>
                <a:ea typeface="Arial"/>
                <a:cs typeface="Arial" pitchFamily="34" charset="0"/>
              </a:rPr>
              <a:t>SET UP</a:t>
            </a:r>
            <a:br>
              <a:rPr lang="en-US" sz="1050" b="1" dirty="0">
                <a:latin typeface="Arial" pitchFamily="34" charset="0"/>
                <a:ea typeface="Arial"/>
                <a:cs typeface="Arial" pitchFamily="34" charset="0"/>
              </a:rPr>
            </a:br>
            <a:r>
              <a:rPr lang="en-US" sz="1050" dirty="0">
                <a:latin typeface="Arial" pitchFamily="34" charset="0"/>
                <a:ea typeface="Arial"/>
                <a:cs typeface="Arial" pitchFamily="34" charset="0"/>
              </a:rPr>
              <a:t>A 25 x 25 yds. grid with  5 yd shooting line and three to  six balls set on cones 3 yds. apart on the end line.</a:t>
            </a:r>
          </a:p>
          <a:p>
            <a:pPr defTabSz="844072"/>
            <a:r>
              <a:rPr lang="en-US" sz="1050" dirty="0">
                <a:latin typeface="Arial" pitchFamily="34" charset="0"/>
                <a:ea typeface="Arial"/>
                <a:cs typeface="Arial" pitchFamily="34" charset="0"/>
              </a:rPr>
              <a:t>Red team line up25yd from goal as attackers 2 yds behind the line of the yellow and red control cone..</a:t>
            </a:r>
          </a:p>
          <a:p>
            <a:pPr defTabSz="844072"/>
            <a:r>
              <a:rPr lang="en-US" sz="1050" dirty="0">
                <a:latin typeface="Arial" pitchFamily="34" charset="0"/>
                <a:ea typeface="Arial"/>
                <a:cs typeface="Arial" pitchFamily="34" charset="0"/>
              </a:rPr>
              <a:t>The Yellow defenders line up by the yellow cone with a ball each.</a:t>
            </a:r>
          </a:p>
          <a:p>
            <a:pPr defTabSz="844072"/>
            <a:endParaRPr lang="en-US" sz="1050" b="1" dirty="0">
              <a:latin typeface="Arial" pitchFamily="34" charset="0"/>
              <a:ea typeface="Arial"/>
              <a:cs typeface="Arial" pitchFamily="34" charset="0"/>
            </a:endParaRPr>
          </a:p>
          <a:p>
            <a:pPr defTabSz="844072"/>
            <a:r>
              <a:rPr lang="en-US" sz="1050" b="1" dirty="0">
                <a:latin typeface="Arial" pitchFamily="34" charset="0"/>
                <a:ea typeface="Arial"/>
                <a:cs typeface="Arial" pitchFamily="34" charset="0"/>
              </a:rPr>
              <a:t>ACTION</a:t>
            </a:r>
          </a:p>
          <a:p>
            <a:pPr defTabSz="844072"/>
            <a:r>
              <a:rPr lang="en-US" sz="1050" b="1" dirty="0">
                <a:latin typeface="Arial" pitchFamily="34" charset="0"/>
                <a:ea typeface="Arial"/>
                <a:cs typeface="Arial" pitchFamily="34" charset="0"/>
              </a:rPr>
              <a:t>V1: </a:t>
            </a:r>
            <a:r>
              <a:rPr lang="en-US" sz="1050" dirty="0">
                <a:latin typeface="Arial" pitchFamily="34" charset="0"/>
                <a:ea typeface="Arial"/>
                <a:cs typeface="Arial" pitchFamily="34" charset="0"/>
              </a:rPr>
              <a:t>Y1 dribbles the ball between the cones and steps on the ball with the sole and leaves it for R1. Y1 then  sprints around the CONTROL CONE to give chase to R1. </a:t>
            </a:r>
          </a:p>
          <a:p>
            <a:pPr defTabSz="844072"/>
            <a:r>
              <a:rPr lang="en-US" sz="1050" dirty="0">
                <a:latin typeface="Arial" pitchFamily="34" charset="0"/>
                <a:ea typeface="Arial"/>
                <a:cs typeface="Arial" pitchFamily="34" charset="0"/>
              </a:rPr>
              <a:t>R1 takes possession of the stopped ball and speed dribbles to try to get inside the 5 yds. shooting zone at the opposite end to shoot and knock a ball off a cone before Y1 can close him/her down.</a:t>
            </a:r>
          </a:p>
          <a:p>
            <a:pPr defTabSz="844072"/>
            <a:r>
              <a:rPr lang="en-US" sz="1050" noProof="1">
                <a:latin typeface="Arial" pitchFamily="34" charset="0"/>
                <a:ea typeface="Arial"/>
                <a:cs typeface="Arial" pitchFamily="34" charset="0"/>
              </a:rPr>
              <a:t>Adjust the position of the CONTROL cone to their skill levels of the players. </a:t>
            </a:r>
          </a:p>
          <a:p>
            <a:pPr defTabSz="844072"/>
            <a:r>
              <a:rPr lang="en-US" sz="1050" noProof="1">
                <a:latin typeface="Arial" pitchFamily="34" charset="0"/>
                <a:ea typeface="Arial"/>
                <a:cs typeface="Arial" pitchFamily="34" charset="0"/>
              </a:rPr>
              <a:t>Further from starter conemakes it easier for the Attacker. Closer to the yellow starter cone makes it harder for Attacker. </a:t>
            </a:r>
          </a:p>
          <a:p>
            <a:pPr defTabSz="844072"/>
            <a:endParaRPr lang="en-US" sz="1050" b="1" dirty="0">
              <a:latin typeface="Arial" pitchFamily="34" charset="0"/>
              <a:ea typeface="Arial"/>
              <a:cs typeface="Arial" pitchFamily="34" charset="0"/>
            </a:endParaRPr>
          </a:p>
          <a:p>
            <a:pPr defTabSz="844072"/>
            <a:r>
              <a:rPr lang="en-US" sz="1050" b="1" dirty="0">
                <a:solidFill>
                  <a:srgbClr val="FF0000"/>
                </a:solidFill>
                <a:latin typeface="Arial" pitchFamily="34" charset="0"/>
                <a:ea typeface="Arial"/>
                <a:cs typeface="Arial" pitchFamily="34" charset="0"/>
              </a:rPr>
              <a:t>MAKE HARDER</a:t>
            </a:r>
          </a:p>
          <a:p>
            <a:pPr defTabSz="844072"/>
            <a:r>
              <a:rPr lang="en-US" sz="1050" b="1" dirty="0">
                <a:solidFill>
                  <a:srgbClr val="FF0000"/>
                </a:solidFill>
                <a:latin typeface="Arial" pitchFamily="34" charset="0"/>
                <a:ea typeface="Arial"/>
                <a:cs typeface="Arial" pitchFamily="34" charset="0"/>
              </a:rPr>
              <a:t>V2</a:t>
            </a:r>
            <a:r>
              <a:rPr lang="en-US" sz="1050" dirty="0">
                <a:solidFill>
                  <a:srgbClr val="FF0000"/>
                </a:solidFill>
                <a:latin typeface="Arial" pitchFamily="34" charset="0"/>
                <a:ea typeface="Arial"/>
                <a:cs typeface="Arial" pitchFamily="34" charset="0"/>
              </a:rPr>
              <a:t> Add 3 small goals on the end line in place of the balls on cones. Now Coach instructs Attackers to shoot outside the 5yd line on the three small goals.</a:t>
            </a:r>
            <a:endParaRPr lang="en-US" sz="1050" b="1" dirty="0">
              <a:solidFill>
                <a:srgbClr val="FF0000"/>
              </a:solidFill>
              <a:latin typeface="Arial" pitchFamily="34" charset="0"/>
              <a:ea typeface="Arial"/>
              <a:cs typeface="Arial" pitchFamily="34" charset="0"/>
            </a:endParaRPr>
          </a:p>
          <a:p>
            <a:pPr defTabSz="844072"/>
            <a:r>
              <a:rPr lang="en-US" sz="1050" noProof="1">
                <a:solidFill>
                  <a:srgbClr val="FF0000"/>
                </a:solidFill>
                <a:latin typeface="Arial" pitchFamily="34" charset="0"/>
                <a:ea typeface="Arial"/>
                <a:cs typeface="Arial" pitchFamily="34" charset="0"/>
              </a:rPr>
              <a:t>Start from both sides of the field and encourage Attackers to shoot with their weak foot.</a:t>
            </a:r>
          </a:p>
          <a:p>
            <a:pPr defTabSz="844072"/>
            <a:r>
              <a:rPr lang="en-US" sz="1050" b="1" noProof="1">
                <a:solidFill>
                  <a:srgbClr val="FF0000"/>
                </a:solidFill>
                <a:latin typeface="Arial" pitchFamily="34" charset="0"/>
                <a:ea typeface="Arial"/>
                <a:cs typeface="Arial" pitchFamily="34" charset="0"/>
              </a:rPr>
              <a:t>V3</a:t>
            </a:r>
            <a:r>
              <a:rPr lang="en-US" sz="1050" noProof="1">
                <a:solidFill>
                  <a:srgbClr val="FF0000"/>
                </a:solidFill>
                <a:latin typeface="Arial" pitchFamily="34" charset="0"/>
                <a:ea typeface="Arial"/>
                <a:cs typeface="Arial" pitchFamily="34" charset="0"/>
              </a:rPr>
              <a:t> . Same but now a one two pass with coach &amp; a first time shoot</a:t>
            </a:r>
          </a:p>
          <a:p>
            <a:pPr defTabSz="844072"/>
            <a:endParaRPr lang="en-US" sz="1050" noProof="1">
              <a:solidFill>
                <a:srgbClr val="FF0000"/>
              </a:solidFill>
              <a:latin typeface="Arial" pitchFamily="34" charset="0"/>
              <a:ea typeface="Arial"/>
              <a:cs typeface="Arial" pitchFamily="34" charset="0"/>
            </a:endParaRPr>
          </a:p>
          <a:p>
            <a:pPr defTabSz="844072"/>
            <a:r>
              <a:rPr lang="en-US" sz="1050" b="1" dirty="0">
                <a:solidFill>
                  <a:schemeClr val="accent1"/>
                </a:solidFill>
                <a:latin typeface="Arial" pitchFamily="34" charset="0"/>
                <a:ea typeface="Arial"/>
                <a:cs typeface="Arial" pitchFamily="34" charset="0"/>
              </a:rPr>
              <a:t>COACH TIP TO PLAYER</a:t>
            </a:r>
            <a:br>
              <a:rPr lang="en-US" sz="1050" b="1" dirty="0">
                <a:solidFill>
                  <a:schemeClr val="accent1"/>
                </a:solidFill>
                <a:latin typeface="Arial" pitchFamily="34" charset="0"/>
                <a:ea typeface="Arial"/>
                <a:cs typeface="Arial" pitchFamily="34" charset="0"/>
              </a:rPr>
            </a:br>
            <a:r>
              <a:rPr lang="en-US" sz="1050" dirty="0">
                <a:solidFill>
                  <a:schemeClr val="accent1"/>
                </a:solidFill>
                <a:latin typeface="Arial" pitchFamily="34" charset="0"/>
                <a:ea typeface="Arial"/>
                <a:cs typeface="Arial" pitchFamily="34" charset="0"/>
              </a:rPr>
              <a:t>Attacker. Get the ball out of your feet with a bold first touch then take as few touches as possible to cover the ground to penetrate the shooting zone to shoot; or to keep distance from defender and have time to shoot accurately.</a:t>
            </a:r>
            <a:endParaRPr lang="en-US" sz="1100" b="1" dirty="0">
              <a:solidFill>
                <a:schemeClr val="accent1"/>
              </a:solidFill>
              <a:latin typeface="Arial" pitchFamily="34" charset="0"/>
              <a:ea typeface="Arial"/>
              <a:cs typeface="Arial" pitchFamily="34" charset="0"/>
            </a:endParaRPr>
          </a:p>
        </p:txBody>
      </p:sp>
      <p:grpSp>
        <p:nvGrpSpPr>
          <p:cNvPr id="3" name="Group 2">
            <a:extLst>
              <a:ext uri="{FF2B5EF4-FFF2-40B4-BE49-F238E27FC236}">
                <a16:creationId xmlns:a16="http://schemas.microsoft.com/office/drawing/2014/main" id="{F0739F40-745A-480E-BD21-B7D7DEECAC91}"/>
              </a:ext>
            </a:extLst>
          </p:cNvPr>
          <p:cNvGrpSpPr/>
          <p:nvPr/>
        </p:nvGrpSpPr>
        <p:grpSpPr>
          <a:xfrm>
            <a:off x="273538" y="479993"/>
            <a:ext cx="6437922" cy="3280269"/>
            <a:chOff x="273538" y="479993"/>
            <a:chExt cx="6437922" cy="3280269"/>
          </a:xfrm>
        </p:grpSpPr>
        <p:grpSp>
          <p:nvGrpSpPr>
            <p:cNvPr id="10" name="Group 9">
              <a:extLst>
                <a:ext uri="{FF2B5EF4-FFF2-40B4-BE49-F238E27FC236}">
                  <a16:creationId xmlns:a16="http://schemas.microsoft.com/office/drawing/2014/main" id="{ADFC3819-5025-A54A-A897-87B246C9C7BD}"/>
                </a:ext>
              </a:extLst>
            </p:cNvPr>
            <p:cNvGrpSpPr/>
            <p:nvPr/>
          </p:nvGrpSpPr>
          <p:grpSpPr>
            <a:xfrm>
              <a:off x="273538" y="479993"/>
              <a:ext cx="6437922" cy="3280269"/>
              <a:chOff x="971138" y="4856166"/>
              <a:chExt cx="5159687" cy="3909253"/>
            </a:xfrm>
          </p:grpSpPr>
          <p:pic>
            <p:nvPicPr>
              <p:cNvPr id="11" name="Picture 10">
                <a:extLst>
                  <a:ext uri="{FF2B5EF4-FFF2-40B4-BE49-F238E27FC236}">
                    <a16:creationId xmlns:a16="http://schemas.microsoft.com/office/drawing/2014/main" id="{BA95AB6B-AE3B-8A42-AD63-34FC31FC7676}"/>
                  </a:ext>
                </a:extLst>
              </p:cNvPr>
              <p:cNvPicPr>
                <a:picLocks noChangeAspect="1"/>
              </p:cNvPicPr>
              <p:nvPr/>
            </p:nvPicPr>
            <p:blipFill>
              <a:blip r:embed="rId3"/>
              <a:stretch>
                <a:fillRect/>
              </a:stretch>
            </p:blipFill>
            <p:spPr>
              <a:xfrm>
                <a:off x="971138" y="4856166"/>
                <a:ext cx="5159687" cy="3909253"/>
              </a:xfrm>
              <a:prstGeom prst="rect">
                <a:avLst/>
              </a:prstGeom>
              <a:ln>
                <a:solidFill>
                  <a:schemeClr val="tx1"/>
                </a:solidFill>
              </a:ln>
            </p:spPr>
          </p:pic>
          <p:sp>
            <p:nvSpPr>
              <p:cNvPr id="12" name="TextBox 11">
                <a:extLst>
                  <a:ext uri="{FF2B5EF4-FFF2-40B4-BE49-F238E27FC236}">
                    <a16:creationId xmlns:a16="http://schemas.microsoft.com/office/drawing/2014/main" id="{39C47094-E79F-0745-A13A-37990489BD2A}"/>
                  </a:ext>
                </a:extLst>
              </p:cNvPr>
              <p:cNvSpPr txBox="1"/>
              <p:nvPr/>
            </p:nvSpPr>
            <p:spPr>
              <a:xfrm>
                <a:off x="3639102" y="8367546"/>
                <a:ext cx="2439852" cy="369332"/>
              </a:xfrm>
              <a:prstGeom prst="rect">
                <a:avLst/>
              </a:prstGeom>
              <a:solidFill>
                <a:srgbClr val="FFFFFF"/>
              </a:solidFill>
              <a:ln>
                <a:noFill/>
              </a:ln>
            </p:spPr>
            <p:txBody>
              <a:bodyPr wrap="square" rtlCol="0">
                <a:spAutoFit/>
              </a:bodyPr>
              <a:lstStyle/>
              <a:p>
                <a:endParaRPr lang="en-US" dirty="0"/>
              </a:p>
            </p:txBody>
          </p:sp>
        </p:grpSp>
        <p:pic>
          <p:nvPicPr>
            <p:cNvPr id="2" name="図 2">
              <a:extLst>
                <a:ext uri="{FF2B5EF4-FFF2-40B4-BE49-F238E27FC236}">
                  <a16:creationId xmlns:a16="http://schemas.microsoft.com/office/drawing/2014/main" id="{229624E6-F434-46CE-89DF-181D8F671A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3537" y="1859994"/>
              <a:ext cx="1377582" cy="617107"/>
            </a:xfrm>
            <a:prstGeom prst="rect">
              <a:avLst/>
            </a:prstGeom>
          </p:spPr>
        </p:pic>
      </p:grpSp>
    </p:spTree>
    <p:extLst>
      <p:ext uri="{BB962C8B-B14F-4D97-AF65-F5344CB8AC3E}">
        <p14:creationId xmlns:p14="http://schemas.microsoft.com/office/powerpoint/2010/main" val="234141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56773" y="8326330"/>
            <a:ext cx="1422400" cy="719347"/>
          </a:xfrm>
          <a:prstGeom prst="rect">
            <a:avLst/>
          </a:prstGeom>
        </p:spPr>
      </p:pic>
      <p:sp>
        <p:nvSpPr>
          <p:cNvPr id="4" name="TextBox 3">
            <a:extLst>
              <a:ext uri="{FF2B5EF4-FFF2-40B4-BE49-F238E27FC236}">
                <a16:creationId xmlns:a16="http://schemas.microsoft.com/office/drawing/2014/main" id="{CFB4ECB3-8D14-884D-9D72-4A40A43D1784}"/>
              </a:ext>
            </a:extLst>
          </p:cNvPr>
          <p:cNvSpPr txBox="1"/>
          <p:nvPr/>
        </p:nvSpPr>
        <p:spPr>
          <a:xfrm>
            <a:off x="413767" y="4710408"/>
            <a:ext cx="6108414" cy="3635934"/>
          </a:xfrm>
          <a:prstGeom prst="rect">
            <a:avLst/>
          </a:prstGeom>
          <a:noFill/>
          <a:ln>
            <a:solidFill>
              <a:srgbClr val="000000"/>
            </a:solidFill>
          </a:ln>
        </p:spPr>
        <p:txBody>
          <a:bodyPr wrap="square" lIns="80328" tIns="40165" rIns="80328" bIns="40165" rtlCol="0">
            <a:spAutoFit/>
          </a:bodyPr>
          <a:lstStyle/>
          <a:p>
            <a:r>
              <a:rPr lang="en-US" sz="1100" b="1" dirty="0">
                <a:latin typeface="Arial" panose="020B0604020202020204" pitchFamily="34" charset="0"/>
                <a:cs typeface="Arial" panose="020B0604020202020204" pitchFamily="34" charset="0"/>
              </a:rPr>
              <a:t>PURPOSE: </a:t>
            </a:r>
            <a:r>
              <a:rPr lang="en-US" sz="1100" dirty="0">
                <a:latin typeface="Arial" panose="020B0604020202020204" pitchFamily="34" charset="0"/>
                <a:cs typeface="Arial" panose="020B0604020202020204" pitchFamily="34" charset="0"/>
              </a:rPr>
              <a:t>To improve individual </a:t>
            </a:r>
            <a:r>
              <a:rPr lang="en-US" sz="1100" dirty="0">
                <a:solidFill>
                  <a:srgbClr val="000000"/>
                </a:solidFill>
                <a:latin typeface="Arial" panose="020B0604020202020204" pitchFamily="34" charset="0"/>
                <a:cs typeface="Arial" panose="020B0604020202020204" pitchFamily="34" charset="0"/>
              </a:rPr>
              <a:t>pressing speed.</a:t>
            </a:r>
          </a:p>
          <a:p>
            <a:endParaRPr lang="en-US" sz="1100" b="1" dirty="0">
              <a:solidFill>
                <a:srgbClr val="000000"/>
              </a:solidFill>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a:t>
            </a:r>
          </a:p>
          <a:p>
            <a:r>
              <a:rPr lang="en-US" sz="1100" dirty="0">
                <a:latin typeface="Arial" panose="020B0604020202020204" pitchFamily="34" charset="0"/>
                <a:cs typeface="Arial" panose="020B0604020202020204" pitchFamily="34" charset="0"/>
              </a:rPr>
              <a:t>A 20x20yd grid. 2 teams of 6 or 7 players. One team on the grid as “Attackers”. The second team lined up on a sideline as “Defenders.”</a:t>
            </a:r>
            <a:br>
              <a:rPr lang="en-US" sz="1100" dirty="0">
                <a:latin typeface="Arial" panose="020B0604020202020204" pitchFamily="34" charset="0"/>
                <a:cs typeface="Arial" panose="020B0604020202020204" pitchFamily="34" charset="0"/>
              </a:rPr>
            </a:br>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a:t>
            </a:r>
          </a:p>
          <a:p>
            <a:r>
              <a:rPr lang="en-US" sz="1100" dirty="0">
                <a:latin typeface="Arial" panose="020B0604020202020204" pitchFamily="34" charset="0"/>
                <a:cs typeface="Arial" panose="020B0604020202020204" pitchFamily="34" charset="0"/>
              </a:rPr>
              <a:t>On the Coach’s signal one “Defender” sprints onto the field to tag an “Attacker” then sprints off to release his next team mate. The tagged player goes out and sits down.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If an ‘Attacker ’steps off the field that is considered a tag.</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Each Defender takes his turn and the Coach times how long it takes the defending team players to tag an opponent and get back in their starting position</a:t>
            </a:r>
            <a:r>
              <a:rPr lang="en-US" sz="1100" dirty="0">
                <a:solidFill>
                  <a:srgbClr val="0000FF"/>
                </a:solidFill>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Change team roles and see which team takes least time to complete the job.</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Each Defender must carry a ball in his arms as he chases the attackers.</a:t>
            </a:r>
          </a:p>
          <a:p>
            <a:endParaRPr lang="en-US" sz="1100" dirty="0">
              <a:latin typeface="Arial" panose="020B0604020202020204" pitchFamily="34" charset="0"/>
              <a:cs typeface="Arial" panose="020B0604020202020204" pitchFamily="34" charset="0"/>
            </a:endParaRPr>
          </a:p>
          <a:p>
            <a:r>
              <a:rPr lang="en-US" sz="1100" dirty="0">
                <a:solidFill>
                  <a:srgbClr val="FF0000"/>
                </a:solidFill>
                <a:latin typeface="Arial" panose="020B0604020202020204" pitchFamily="34" charset="0"/>
                <a:cs typeface="Arial" panose="020B0604020202020204" pitchFamily="34" charset="0"/>
              </a:rPr>
              <a:t>Make Harder: </a:t>
            </a:r>
          </a:p>
          <a:p>
            <a:r>
              <a:rPr lang="en-US" sz="1100" dirty="0">
                <a:solidFill>
                  <a:srgbClr val="FF0000"/>
                </a:solidFill>
                <a:latin typeface="Arial" panose="020B0604020202020204" pitchFamily="34" charset="0"/>
                <a:cs typeface="Arial" panose="020B0604020202020204" pitchFamily="34" charset="0"/>
              </a:rPr>
              <a:t>V2 Players now in pairs. Pass to team mate to tag.</a:t>
            </a:r>
            <a:br>
              <a:rPr lang="en-US" sz="1100" dirty="0">
                <a:solidFill>
                  <a:srgbClr val="FF0000"/>
                </a:solidFill>
                <a:latin typeface="Arial" panose="020B0604020202020204" pitchFamily="34" charset="0"/>
                <a:cs typeface="Arial" panose="020B0604020202020204" pitchFamily="34" charset="0"/>
              </a:rPr>
            </a:br>
            <a:endParaRPr lang="en-US" sz="1100" dirty="0">
              <a:solidFill>
                <a:srgbClr val="FF0000"/>
              </a:solidFill>
              <a:latin typeface="Arial" panose="020B0604020202020204" pitchFamily="34" charset="0"/>
              <a:cs typeface="Arial" panose="020B0604020202020204" pitchFamily="34" charset="0"/>
            </a:endParaRPr>
          </a:p>
          <a:p>
            <a:r>
              <a:rPr lang="en-US" sz="1100" b="1" dirty="0">
                <a:solidFill>
                  <a:schemeClr val="accent1"/>
                </a:solidFill>
                <a:latin typeface="Arial" panose="020B0604020202020204" pitchFamily="34" charset="0"/>
                <a:cs typeface="Arial" panose="020B0604020202020204" pitchFamily="34" charset="0"/>
              </a:rPr>
              <a:t>COACH’S TIP TO PLAYER </a:t>
            </a:r>
          </a:p>
          <a:p>
            <a:r>
              <a:rPr lang="en-US" sz="1100" dirty="0">
                <a:solidFill>
                  <a:schemeClr val="accent1"/>
                </a:solidFill>
                <a:latin typeface="Arial" panose="020B0604020202020204" pitchFamily="34" charset="0"/>
                <a:cs typeface="Arial" panose="020B0604020202020204" pitchFamily="34" charset="0"/>
              </a:rPr>
              <a:t>Focus on one opponent and try to corner them. Don’t constantly change your target and lose your energy and focus</a:t>
            </a:r>
            <a:r>
              <a:rPr lang="en-US" sz="1235" dirty="0">
                <a:solidFill>
                  <a:schemeClr val="accent1"/>
                </a:solidFill>
                <a:latin typeface="Arial" panose="020B0604020202020204" pitchFamily="34" charset="0"/>
                <a:cs typeface="Arial" panose="020B0604020202020204" pitchFamily="34" charset="0"/>
              </a:rPr>
              <a:t>.</a:t>
            </a:r>
          </a:p>
        </p:txBody>
      </p:sp>
      <p:pic>
        <p:nvPicPr>
          <p:cNvPr id="5" name="Picture 4" descr="C:\Documents and Settings\Charlie Cooke\My Documents\ASC_Session_Image_18-6-2013_134040.png">
            <a:extLst>
              <a:ext uri="{FF2B5EF4-FFF2-40B4-BE49-F238E27FC236}">
                <a16:creationId xmlns:a16="http://schemas.microsoft.com/office/drawing/2014/main" id="{E7CA031A-6626-0F4F-8B87-95894D0A46C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766" y="657144"/>
            <a:ext cx="6108415" cy="3914856"/>
          </a:xfrm>
          <a:prstGeom prst="rect">
            <a:avLst/>
          </a:prstGeom>
          <a:noFill/>
          <a:ln>
            <a:solidFill>
              <a:schemeClr val="tx1"/>
            </a:solidFill>
          </a:ln>
        </p:spPr>
      </p:pic>
      <p:sp>
        <p:nvSpPr>
          <p:cNvPr id="6" name="TextBox 5">
            <a:extLst>
              <a:ext uri="{FF2B5EF4-FFF2-40B4-BE49-F238E27FC236}">
                <a16:creationId xmlns:a16="http://schemas.microsoft.com/office/drawing/2014/main" id="{0A334046-4487-B741-AF3E-C0E1CECFD901}"/>
              </a:ext>
            </a:extLst>
          </p:cNvPr>
          <p:cNvSpPr txBox="1"/>
          <p:nvPr/>
        </p:nvSpPr>
        <p:spPr>
          <a:xfrm>
            <a:off x="722660" y="154707"/>
            <a:ext cx="5703626" cy="635112"/>
          </a:xfrm>
          <a:prstGeom prst="rect">
            <a:avLst/>
          </a:prstGeom>
          <a:noFill/>
        </p:spPr>
        <p:txBody>
          <a:bodyPr wrap="square" lIns="80328" tIns="40165" rIns="80328" bIns="40165" rtlCol="0">
            <a:spAutoFit/>
          </a:bodyPr>
          <a:lstStyle/>
          <a:p>
            <a:pPr algn="ctr"/>
            <a:r>
              <a:rPr lang="en-US" b="1" cap="all" dirty="0">
                <a:solidFill>
                  <a:prstClr val="black"/>
                </a:solidFill>
                <a:latin typeface="Arial" panose="020B0604020202020204" pitchFamily="34" charset="0"/>
                <a:cs typeface="Arial" panose="020B0604020202020204" pitchFamily="34" charset="0"/>
              </a:rPr>
              <a:t>Speed (S6) </a:t>
            </a:r>
            <a:br>
              <a:rPr lang="en-US" b="1" cap="all" dirty="0">
                <a:solidFill>
                  <a:prstClr val="black"/>
                </a:solidFill>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002585"/>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6962" name="Group 2"/>
          <p:cNvGrpSpPr>
            <a:grpSpLocks/>
          </p:cNvGrpSpPr>
          <p:nvPr/>
        </p:nvGrpSpPr>
        <p:grpSpPr bwMode="auto">
          <a:xfrm>
            <a:off x="263575" y="827711"/>
            <a:ext cx="6379596" cy="3691018"/>
            <a:chOff x="1423" y="3223"/>
            <a:chExt cx="9394" cy="7100"/>
          </a:xfrm>
        </p:grpSpPr>
        <p:pic>
          <p:nvPicPr>
            <p:cNvPr id="93696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0" y="3240"/>
              <a:ext cx="9360" cy="7066"/>
            </a:xfrm>
            <a:prstGeom prst="rect">
              <a:avLst/>
            </a:prstGeom>
            <a:noFill/>
          </p:spPr>
        </p:pic>
        <p:grpSp>
          <p:nvGrpSpPr>
            <p:cNvPr id="936964" name="Group 4"/>
            <p:cNvGrpSpPr>
              <a:grpSpLocks/>
            </p:cNvGrpSpPr>
            <p:nvPr/>
          </p:nvGrpSpPr>
          <p:grpSpPr bwMode="auto">
            <a:xfrm>
              <a:off x="1430" y="3230"/>
              <a:ext cx="9379" cy="7085"/>
              <a:chOff x="1430" y="3230"/>
              <a:chExt cx="9379" cy="7085"/>
            </a:xfrm>
          </p:grpSpPr>
          <p:sp>
            <p:nvSpPr>
              <p:cNvPr id="936965" name="Freeform 5"/>
              <p:cNvSpPr>
                <a:spLocks/>
              </p:cNvSpPr>
              <p:nvPr/>
            </p:nvSpPr>
            <p:spPr bwMode="auto">
              <a:xfrm>
                <a:off x="1430" y="3230"/>
                <a:ext cx="9379" cy="7085"/>
              </a:xfrm>
              <a:custGeom>
                <a:avLst/>
                <a:gdLst/>
                <a:ahLst/>
                <a:cxnLst>
                  <a:cxn ang="0">
                    <a:pos x="0" y="7085"/>
                  </a:cxn>
                  <a:cxn ang="0">
                    <a:pos x="9380" y="7085"/>
                  </a:cxn>
                  <a:cxn ang="0">
                    <a:pos x="9380" y="0"/>
                  </a:cxn>
                  <a:cxn ang="0">
                    <a:pos x="0" y="0"/>
                  </a:cxn>
                  <a:cxn ang="0">
                    <a:pos x="0" y="7085"/>
                  </a:cxn>
                </a:cxnLst>
                <a:rect l="0" t="0" r="r" b="b"/>
                <a:pathLst>
                  <a:path w="9379" h="7085">
                    <a:moveTo>
                      <a:pt x="0" y="7085"/>
                    </a:moveTo>
                    <a:lnTo>
                      <a:pt x="9380" y="7085"/>
                    </a:lnTo>
                    <a:lnTo>
                      <a:pt x="9380" y="0"/>
                    </a:lnTo>
                    <a:lnTo>
                      <a:pt x="0" y="0"/>
                    </a:lnTo>
                    <a:lnTo>
                      <a:pt x="0" y="7085"/>
                    </a:lnTo>
                    <a:close/>
                  </a:path>
                </a:pathLst>
              </a:custGeom>
              <a:noFill/>
              <a:ln w="9525">
                <a:solidFill>
                  <a:srgbClr val="000000"/>
                </a:solidFill>
                <a:round/>
                <a:headEnd/>
                <a:tailEnd/>
              </a:ln>
            </p:spPr>
            <p:txBody>
              <a:bodyPr vert="horz" wrap="square" lIns="84406" tIns="42203" rIns="84406" bIns="42203" numCol="1" anchor="t" anchorCtr="0" compatLnSpc="1">
                <a:prstTxWarp prst="textNoShape">
                  <a:avLst/>
                </a:prstTxWarp>
              </a:bodyPr>
              <a:lstStyle/>
              <a:p>
                <a:endParaRPr lang="en-US" sz="1662" dirty="0">
                  <a:latin typeface="Arial"/>
                </a:endParaRPr>
              </a:p>
            </p:txBody>
          </p:sp>
        </p:grpSp>
      </p:grpSp>
      <p:sp>
        <p:nvSpPr>
          <p:cNvPr id="6" name="TextBox 5"/>
          <p:cNvSpPr txBox="1"/>
          <p:nvPr/>
        </p:nvSpPr>
        <p:spPr>
          <a:xfrm>
            <a:off x="257870" y="4658808"/>
            <a:ext cx="6385301" cy="3532121"/>
          </a:xfrm>
          <a:prstGeom prst="rect">
            <a:avLst/>
          </a:prstGeom>
          <a:noFill/>
          <a:ln>
            <a:solidFill>
              <a:schemeClr val="tx1"/>
            </a:solidFill>
          </a:ln>
        </p:spPr>
        <p:txBody>
          <a:bodyPr wrap="square" rtlCol="0">
            <a:spAutoFit/>
          </a:bodyPr>
          <a:lstStyle/>
          <a:p>
            <a:r>
              <a:rPr lang="en-US" sz="1100" b="1" dirty="0">
                <a:latin typeface="Arial"/>
              </a:rPr>
              <a:t>Purpose: To Improve running with &amp; without the ball.</a:t>
            </a:r>
          </a:p>
          <a:p>
            <a:endParaRPr lang="en-US" sz="1100" b="1" dirty="0">
              <a:latin typeface="Arial"/>
            </a:endParaRPr>
          </a:p>
          <a:p>
            <a:r>
              <a:rPr lang="en-US" sz="1100" b="1" dirty="0">
                <a:latin typeface="Arial"/>
              </a:rPr>
              <a:t>SET UP</a:t>
            </a:r>
          </a:p>
          <a:p>
            <a:r>
              <a:rPr lang="en-US" sz="1100" dirty="0">
                <a:latin typeface="Arial"/>
              </a:rPr>
              <a:t>A 20 x 20 yard grid with two small goals 15-18 yds. apart in the middle of the field. Two teams with a ball to each player stand on the sidelines with the Coach between them.</a:t>
            </a:r>
          </a:p>
          <a:p>
            <a:endParaRPr lang="en-GB" sz="1100" dirty="0">
              <a:latin typeface="Arial"/>
            </a:endParaRPr>
          </a:p>
          <a:p>
            <a:r>
              <a:rPr lang="en-US" sz="1100" b="1" dirty="0">
                <a:latin typeface="Arial"/>
              </a:rPr>
              <a:t>ACTION</a:t>
            </a:r>
            <a:endParaRPr lang="en-GB" sz="1100" dirty="0">
              <a:latin typeface="Arial"/>
            </a:endParaRPr>
          </a:p>
          <a:p>
            <a:r>
              <a:rPr lang="en-GB" sz="1100" b="1" dirty="0">
                <a:latin typeface="Arial"/>
              </a:rPr>
              <a:t>V1</a:t>
            </a:r>
            <a:r>
              <a:rPr lang="en-GB" sz="1100" dirty="0">
                <a:latin typeface="Arial"/>
              </a:rPr>
              <a:t>:</a:t>
            </a:r>
            <a:r>
              <a:rPr lang="en-US" sz="1100" dirty="0">
                <a:latin typeface="Arial"/>
              </a:rPr>
              <a:t>On the Coach’s signal Y1 sprints around the top goal while R1 dribbles around it. Y1 has to touch crossbar the can tackle.</a:t>
            </a:r>
          </a:p>
          <a:p>
            <a:endParaRPr lang="en-US" sz="1100" dirty="0">
              <a:latin typeface="Arial"/>
            </a:endParaRPr>
          </a:p>
          <a:p>
            <a:r>
              <a:rPr lang="en-US" sz="1100" b="1" dirty="0">
                <a:solidFill>
                  <a:srgbClr val="FF0000"/>
                </a:solidFill>
                <a:latin typeface="Arial"/>
                <a:cs typeface="Arial"/>
              </a:rPr>
              <a:t>MAKE HARDER</a:t>
            </a:r>
          </a:p>
          <a:p>
            <a:r>
              <a:rPr lang="en-US" sz="1100" b="1" dirty="0">
                <a:solidFill>
                  <a:srgbClr val="FF0000"/>
                </a:solidFill>
                <a:latin typeface="Arial"/>
                <a:cs typeface="Arial"/>
              </a:rPr>
              <a:t>V2: </a:t>
            </a:r>
            <a:r>
              <a:rPr lang="en-US" sz="1100" b="1" dirty="0">
                <a:solidFill>
                  <a:srgbClr val="FF0000"/>
                </a:solidFill>
                <a:latin typeface="Arial"/>
              </a:rPr>
              <a:t>On the Coach’s signal Y1 sprints around the top goal while R1 dribbles around it. Y1 has to run either around a cone 2one yard behind the goal then can tackle</a:t>
            </a:r>
            <a:r>
              <a:rPr lang="en-US" sz="1100" dirty="0">
                <a:latin typeface="Arial"/>
              </a:rPr>
              <a:t>.</a:t>
            </a:r>
          </a:p>
          <a:p>
            <a:endParaRPr lang="en-US" sz="1100" dirty="0">
              <a:latin typeface="Arial"/>
            </a:endParaRPr>
          </a:p>
          <a:p>
            <a:endParaRPr lang="en-GB" sz="1100" dirty="0">
              <a:latin typeface="Arial"/>
            </a:endParaRPr>
          </a:p>
          <a:p>
            <a:r>
              <a:rPr lang="en-US" sz="1100" b="1" dirty="0">
                <a:solidFill>
                  <a:schemeClr val="accent1"/>
                </a:solidFill>
                <a:latin typeface="Arial"/>
              </a:rPr>
              <a:t>COACH TIP TO PLAYERS</a:t>
            </a:r>
          </a:p>
          <a:p>
            <a:r>
              <a:rPr lang="en-US" sz="1100" b="1" dirty="0">
                <a:solidFill>
                  <a:schemeClr val="accent1"/>
                </a:solidFill>
                <a:latin typeface="Arial"/>
              </a:rPr>
              <a:t>Each player will have a turn to be attacker and defender; the same role that you will play in the team game.</a:t>
            </a:r>
          </a:p>
          <a:p>
            <a:r>
              <a:rPr lang="en-US" sz="1109" dirty="0">
                <a:solidFill>
                  <a:schemeClr val="accent1"/>
                </a:solidFill>
                <a:latin typeface="Arial"/>
              </a:rPr>
              <a:t>.</a:t>
            </a:r>
          </a:p>
          <a:p>
            <a:endParaRPr lang="en-US" sz="1015" dirty="0">
              <a:latin typeface="Arial"/>
            </a:endParaRPr>
          </a:p>
        </p:txBody>
      </p:sp>
      <p:sp>
        <p:nvSpPr>
          <p:cNvPr id="4" name="TextBox 3"/>
          <p:cNvSpPr txBox="1"/>
          <p:nvPr/>
        </p:nvSpPr>
        <p:spPr>
          <a:xfrm>
            <a:off x="2716986" y="173096"/>
            <a:ext cx="1467068" cy="677108"/>
          </a:xfrm>
          <a:prstGeom prst="rect">
            <a:avLst/>
          </a:prstGeom>
          <a:noFill/>
        </p:spPr>
        <p:txBody>
          <a:bodyPr wrap="none" rtlCol="0">
            <a:spAutoFit/>
          </a:bodyPr>
          <a:lstStyle/>
          <a:p>
            <a:r>
              <a:rPr kumimoji="1" lang="en-US" b="1" cap="all" dirty="0">
                <a:latin typeface="Arial" panose="020B0604020202020204" pitchFamily="34" charset="0"/>
                <a:cs typeface="Arial" panose="020B0604020202020204" pitchFamily="34" charset="0"/>
              </a:rPr>
              <a:t>Speed (S7)</a:t>
            </a:r>
          </a:p>
          <a:p>
            <a:endParaRPr kumimoji="1" lang="en-US" sz="2000" b="1" i="1" cap="all" dirty="0">
              <a:solidFill>
                <a:schemeClr val="accent6"/>
              </a:solidFill>
              <a:latin typeface="Franklin Gothic Heavy" charset="0"/>
            </a:endParaRPr>
          </a:p>
        </p:txBody>
      </p:sp>
      <p:pic>
        <p:nvPicPr>
          <p:cNvPr id="9" name="Picture 8">
            <a:extLst>
              <a:ext uri="{FF2B5EF4-FFF2-40B4-BE49-F238E27FC236}">
                <a16:creationId xmlns:a16="http://schemas.microsoft.com/office/drawing/2014/main" id="{B7759294-3919-497B-B7B1-1859340A1902}"/>
              </a:ext>
            </a:extLst>
          </p:cNvPr>
          <p:cNvPicPr>
            <a:picLocks noChangeAspect="1"/>
          </p:cNvPicPr>
          <p:nvPr/>
        </p:nvPicPr>
        <p:blipFill>
          <a:blip r:embed="rId3"/>
          <a:stretch>
            <a:fillRect/>
          </a:stretch>
        </p:blipFill>
        <p:spPr>
          <a:xfrm>
            <a:off x="2690112" y="8326330"/>
            <a:ext cx="1422400" cy="719347"/>
          </a:xfrm>
          <a:prstGeom prst="rect">
            <a:avLst/>
          </a:prstGeom>
        </p:spPr>
      </p:pic>
    </p:spTree>
    <p:extLst>
      <p:ext uri="{BB962C8B-B14F-4D97-AF65-F5344CB8AC3E}">
        <p14:creationId xmlns:p14="http://schemas.microsoft.com/office/powerpoint/2010/main" val="13686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11128" y="8339227"/>
            <a:ext cx="1422400" cy="719347"/>
          </a:xfrm>
          <a:prstGeom prst="rect">
            <a:avLst/>
          </a:prstGeom>
        </p:spPr>
      </p:pic>
      <p:sp>
        <p:nvSpPr>
          <p:cNvPr id="5" name="TextBox 4"/>
          <p:cNvSpPr txBox="1"/>
          <p:nvPr/>
        </p:nvSpPr>
        <p:spPr>
          <a:xfrm>
            <a:off x="1267020" y="208536"/>
            <a:ext cx="4577962" cy="369332"/>
          </a:xfrm>
          <a:prstGeom prst="rect">
            <a:avLst/>
          </a:prstGeom>
          <a:noFill/>
        </p:spPr>
        <p:txBody>
          <a:bodyPr wrap="square" rtlCol="0">
            <a:spAutoFit/>
          </a:bodyPr>
          <a:lstStyle/>
          <a:p>
            <a:pPr algn="ctr"/>
            <a:r>
              <a:rPr kumimoji="1" lang="en-US" b="1" cap="all" dirty="0">
                <a:solidFill>
                  <a:prstClr val="black"/>
                </a:solidFill>
                <a:latin typeface="Arial" panose="020B0604020202020204" pitchFamily="34" charset="0"/>
                <a:cs typeface="Arial" panose="020B0604020202020204" pitchFamily="34" charset="0"/>
              </a:rPr>
              <a:t>Speed (S8) </a:t>
            </a:r>
          </a:p>
        </p:txBody>
      </p:sp>
      <p:sp>
        <p:nvSpPr>
          <p:cNvPr id="11" name="Content Placeholder 2"/>
          <p:cNvSpPr txBox="1">
            <a:spLocks/>
          </p:cNvSpPr>
          <p:nvPr/>
        </p:nvSpPr>
        <p:spPr>
          <a:xfrm rot="16200000">
            <a:off x="1518455" y="3323420"/>
            <a:ext cx="3862261" cy="6431242"/>
          </a:xfrm>
          <a:prstGeom prst="rect">
            <a:avLst/>
          </a:prstGeom>
          <a:ln>
            <a:solidFill>
              <a:srgbClr val="000000"/>
            </a:solidFill>
          </a:ln>
        </p:spPr>
        <p:txBody>
          <a:bodyPr vert="eaVert" lIns="91440" tIns="45720" rIns="91440" bIns="45720" rtlCol="0">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1100" b="1" dirty="0">
                <a:solidFill>
                  <a:srgbClr val="000000"/>
                </a:solidFill>
                <a:latin typeface="Arial"/>
                <a:cs typeface="Arial"/>
              </a:rPr>
              <a:t>Purpose: To Improve speed with &amp; without the ball.</a:t>
            </a:r>
          </a:p>
          <a:p>
            <a:pPr marL="0" indent="0">
              <a:buFont typeface="Arial" panose="020B0604020202020204" pitchFamily="34" charset="0"/>
              <a:buNone/>
            </a:pPr>
            <a:endParaRPr lang="en-US" sz="1100" dirty="0">
              <a:solidFill>
                <a:srgbClr val="000000"/>
              </a:solidFill>
              <a:latin typeface="Arial"/>
              <a:cs typeface="Arial"/>
            </a:endParaRPr>
          </a:p>
          <a:p>
            <a:pPr marL="0" indent="0">
              <a:buFont typeface="Arial" panose="020B0604020202020204" pitchFamily="34" charset="0"/>
              <a:buNone/>
            </a:pPr>
            <a:r>
              <a:rPr lang="en-US" sz="1100" b="1" dirty="0">
                <a:latin typeface="Arial"/>
                <a:cs typeface="Arial"/>
              </a:rPr>
              <a:t>SET UP</a:t>
            </a:r>
            <a:r>
              <a:rPr lang="en-US" sz="1100" dirty="0">
                <a:latin typeface="Arial"/>
                <a:cs typeface="Arial"/>
              </a:rPr>
              <a:t>. A 20x18/20yd grid with</a:t>
            </a:r>
            <a:r>
              <a:rPr lang="en-US" sz="1100" dirty="0">
                <a:solidFill>
                  <a:srgbClr val="000000"/>
                </a:solidFill>
                <a:latin typeface="Arial"/>
                <a:cs typeface="Arial"/>
              </a:rPr>
              <a:t> 2 goals 12 yds. apart at one end, for the Attacker to score in.</a:t>
            </a:r>
          </a:p>
          <a:p>
            <a:pPr marL="0" indent="0">
              <a:buFont typeface="Arial" panose="020B0604020202020204" pitchFamily="34" charset="0"/>
              <a:buNone/>
            </a:pPr>
            <a:endParaRPr lang="en-US" sz="1100" dirty="0">
              <a:solidFill>
                <a:srgbClr val="000000"/>
              </a:solidFill>
              <a:latin typeface="Arial"/>
              <a:cs typeface="Arial"/>
            </a:endParaRPr>
          </a:p>
          <a:p>
            <a:pPr marL="0" indent="0">
              <a:buFont typeface="Arial" panose="020B0604020202020204" pitchFamily="34" charset="0"/>
              <a:buNone/>
            </a:pPr>
            <a:r>
              <a:rPr lang="en-US" sz="1100" b="1" dirty="0">
                <a:latin typeface="Arial"/>
                <a:cs typeface="Arial"/>
              </a:rPr>
              <a:t>ACTION. </a:t>
            </a:r>
          </a:p>
          <a:p>
            <a:pPr marL="0" indent="0">
              <a:buFont typeface="Arial" panose="020B0604020202020204" pitchFamily="34" charset="0"/>
              <a:buNone/>
            </a:pPr>
            <a:r>
              <a:rPr lang="en-US" sz="1100" b="1" dirty="0">
                <a:latin typeface="Arial"/>
                <a:cs typeface="Arial"/>
              </a:rPr>
              <a:t> V1: </a:t>
            </a:r>
            <a:r>
              <a:rPr lang="en-US" sz="1100" dirty="0">
                <a:latin typeface="Arial"/>
                <a:cs typeface="Arial"/>
              </a:rPr>
              <a:t>On the Coach’s signal Y1 with ball and R1 without a ball sprint around one goal then around the cone between the two end goals.</a:t>
            </a:r>
          </a:p>
          <a:p>
            <a:pPr marL="0" indent="0">
              <a:buFont typeface="Arial" panose="020B0604020202020204" pitchFamily="34" charset="0"/>
              <a:buNone/>
            </a:pPr>
            <a:r>
              <a:rPr lang="en-US" sz="1100" dirty="0">
                <a:latin typeface="Arial"/>
                <a:cs typeface="Arial"/>
              </a:rPr>
              <a:t>Y1dribbles after R1 and tries to score on either of the two goals ,R1 is defending , by getting within 5yd of the goal before shooting.</a:t>
            </a:r>
          </a:p>
          <a:p>
            <a:pPr marL="0" indent="0">
              <a:buFont typeface="Arial" panose="020B0604020202020204" pitchFamily="34" charset="0"/>
              <a:buNone/>
            </a:pPr>
            <a:r>
              <a:rPr lang="en-US" sz="1100" dirty="0">
                <a:latin typeface="Arial"/>
                <a:cs typeface="Arial"/>
              </a:rPr>
              <a:t>If R1 wins the ball he/she can score at the opposite end but must get inside the 5 yd shooting line there to do so.</a:t>
            </a:r>
            <a:endParaRPr lang="en-US" sz="1100" dirty="0">
              <a:solidFill>
                <a:srgbClr val="FF0000"/>
              </a:solidFill>
              <a:latin typeface="Arial"/>
              <a:cs typeface="Arial"/>
            </a:endParaRPr>
          </a:p>
          <a:p>
            <a:pPr marL="0" indent="0">
              <a:buFont typeface="Arial" panose="020B0604020202020204" pitchFamily="34" charset="0"/>
              <a:buNone/>
            </a:pPr>
            <a:endParaRPr lang="en-US" sz="1100" dirty="0">
              <a:solidFill>
                <a:srgbClr val="FF0000"/>
              </a:solidFill>
              <a:latin typeface="Arial"/>
              <a:cs typeface="Arial"/>
            </a:endParaRPr>
          </a:p>
          <a:p>
            <a:pPr marL="0" indent="0">
              <a:buFont typeface="Arial" panose="020B0604020202020204" pitchFamily="34" charset="0"/>
              <a:buNone/>
            </a:pPr>
            <a:r>
              <a:rPr lang="en-US" sz="1100" dirty="0">
                <a:solidFill>
                  <a:srgbClr val="FF0000"/>
                </a:solidFill>
                <a:latin typeface="Arial"/>
                <a:cs typeface="Arial"/>
              </a:rPr>
              <a:t>Make Harder</a:t>
            </a:r>
          </a:p>
          <a:p>
            <a:pPr marL="0" indent="0">
              <a:buFont typeface="Arial" panose="020B0604020202020204" pitchFamily="34" charset="0"/>
              <a:buNone/>
            </a:pPr>
            <a:r>
              <a:rPr lang="en-US" sz="1100" dirty="0">
                <a:solidFill>
                  <a:srgbClr val="FF0000"/>
                </a:solidFill>
                <a:latin typeface="Arial"/>
                <a:cs typeface="Arial"/>
              </a:rPr>
              <a:t>Adjust the distances between attacker &amp; defender and/or distance between the end goals</a:t>
            </a:r>
          </a:p>
          <a:p>
            <a:pPr marL="0" indent="0">
              <a:buFont typeface="Arial" panose="020B0604020202020204" pitchFamily="34" charset="0"/>
              <a:buNone/>
            </a:pPr>
            <a:endParaRPr lang="en-US" sz="1100" dirty="0">
              <a:solidFill>
                <a:srgbClr val="0070C0"/>
              </a:solidFill>
              <a:latin typeface="Arial"/>
              <a:cs typeface="Arial"/>
            </a:endParaRPr>
          </a:p>
          <a:p>
            <a:pPr marL="0" indent="0">
              <a:buFont typeface="Arial" panose="020B0604020202020204" pitchFamily="34" charset="0"/>
              <a:buNone/>
            </a:pPr>
            <a:r>
              <a:rPr lang="en-US" sz="1100" b="1" cap="all" dirty="0">
                <a:solidFill>
                  <a:srgbClr val="0070C0"/>
                </a:solidFill>
                <a:latin typeface="Arial"/>
                <a:cs typeface="Arial"/>
              </a:rPr>
              <a:t>Coach Tip To Player</a:t>
            </a:r>
          </a:p>
          <a:p>
            <a:pPr marL="0" indent="0">
              <a:buFont typeface="Arial" panose="020B0604020202020204" pitchFamily="34" charset="0"/>
              <a:buNone/>
            </a:pPr>
            <a:r>
              <a:rPr lang="en-US" sz="1100" b="1" dirty="0">
                <a:solidFill>
                  <a:srgbClr val="0070C0"/>
                </a:solidFill>
                <a:latin typeface="Arial"/>
                <a:cs typeface="Arial"/>
              </a:rPr>
              <a:t>Attacker with the ball don’t make too many touches otherwise you will give time to defender to block the goals.</a:t>
            </a:r>
          </a:p>
          <a:p>
            <a:pPr marL="0" indent="0">
              <a:buFont typeface="Arial" panose="020B0604020202020204" pitchFamily="34" charset="0"/>
              <a:buNone/>
            </a:pPr>
            <a:r>
              <a:rPr lang="en-US" sz="1100" b="1" dirty="0">
                <a:solidFill>
                  <a:srgbClr val="0070C0"/>
                </a:solidFill>
                <a:latin typeface="Arial"/>
                <a:cs typeface="Arial"/>
              </a:rPr>
              <a:t> </a:t>
            </a:r>
          </a:p>
        </p:txBody>
      </p:sp>
      <p:grpSp>
        <p:nvGrpSpPr>
          <p:cNvPr id="3" name="Group 2">
            <a:extLst>
              <a:ext uri="{FF2B5EF4-FFF2-40B4-BE49-F238E27FC236}">
                <a16:creationId xmlns:a16="http://schemas.microsoft.com/office/drawing/2014/main" id="{5AB892D5-5E99-4BC3-9772-2995B03BD761}"/>
              </a:ext>
            </a:extLst>
          </p:cNvPr>
          <p:cNvGrpSpPr/>
          <p:nvPr/>
        </p:nvGrpSpPr>
        <p:grpSpPr>
          <a:xfrm>
            <a:off x="233963" y="673828"/>
            <a:ext cx="6431242" cy="3635356"/>
            <a:chOff x="233963" y="673828"/>
            <a:chExt cx="6431242" cy="3635356"/>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63" y="673828"/>
              <a:ext cx="6431242" cy="3635356"/>
            </a:xfrm>
            <a:prstGeom prst="rect">
              <a:avLst/>
            </a:prstGeom>
            <a:ln>
              <a:solidFill>
                <a:srgbClr val="000000"/>
              </a:solidFill>
            </a:ln>
          </p:spPr>
        </p:pic>
        <p:pic>
          <p:nvPicPr>
            <p:cNvPr id="2" name="図 2">
              <a:extLst>
                <a:ext uri="{FF2B5EF4-FFF2-40B4-BE49-F238E27FC236}">
                  <a16:creationId xmlns:a16="http://schemas.microsoft.com/office/drawing/2014/main" id="{1164F347-D314-4DB2-AADE-5B735DEA3D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3537" y="1859994"/>
              <a:ext cx="1377582" cy="617107"/>
            </a:xfrm>
            <a:prstGeom prst="rect">
              <a:avLst/>
            </a:prstGeom>
          </p:spPr>
        </p:pic>
      </p:grpSp>
    </p:spTree>
    <p:extLst>
      <p:ext uri="{BB962C8B-B14F-4D97-AF65-F5344CB8AC3E}">
        <p14:creationId xmlns:p14="http://schemas.microsoft.com/office/powerpoint/2010/main" val="243197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5B2C6-D53F-4E59-B181-3BF90BBEA8BA}"/>
              </a:ext>
            </a:extLst>
          </p:cNvPr>
          <p:cNvPicPr>
            <a:picLocks noChangeAspect="1"/>
          </p:cNvPicPr>
          <p:nvPr/>
        </p:nvPicPr>
        <p:blipFill>
          <a:blip r:embed="rId2"/>
          <a:stretch>
            <a:fillRect/>
          </a:stretch>
        </p:blipFill>
        <p:spPr>
          <a:xfrm>
            <a:off x="2690112" y="8326330"/>
            <a:ext cx="1422400" cy="719347"/>
          </a:xfrm>
          <a:prstGeom prst="rect">
            <a:avLst/>
          </a:prstGeom>
        </p:spPr>
      </p:pic>
      <p:sp>
        <p:nvSpPr>
          <p:cNvPr id="4" name="TextBox 3">
            <a:extLst>
              <a:ext uri="{FF2B5EF4-FFF2-40B4-BE49-F238E27FC236}">
                <a16:creationId xmlns:a16="http://schemas.microsoft.com/office/drawing/2014/main" id="{A5EDE40D-31BA-C941-AD62-8B4A8998A81C}"/>
              </a:ext>
            </a:extLst>
          </p:cNvPr>
          <p:cNvSpPr txBox="1"/>
          <p:nvPr/>
        </p:nvSpPr>
        <p:spPr>
          <a:xfrm>
            <a:off x="310179" y="5088197"/>
            <a:ext cx="6355026" cy="2618409"/>
          </a:xfrm>
          <a:prstGeom prst="rect">
            <a:avLst/>
          </a:prstGeom>
          <a:noFill/>
          <a:ln>
            <a:solidFill>
              <a:schemeClr val="tx1"/>
            </a:solidFill>
          </a:ln>
        </p:spPr>
        <p:txBody>
          <a:bodyPr wrap="square" rtlCol="0">
            <a:spAutoFit/>
          </a:bodyPr>
          <a:lstStyle/>
          <a:p>
            <a:r>
              <a:rPr lang="en-US" sz="1100" b="1" dirty="0">
                <a:latin typeface="Arial"/>
              </a:rPr>
              <a:t>Purpose: To Improve running with &amp; without the Ball.</a:t>
            </a:r>
          </a:p>
          <a:p>
            <a:endParaRPr lang="en-US" sz="1100" b="1" dirty="0">
              <a:latin typeface="Arial"/>
            </a:endParaRPr>
          </a:p>
          <a:p>
            <a:r>
              <a:rPr lang="en-US" sz="1100" b="1" dirty="0">
                <a:latin typeface="Arial"/>
              </a:rPr>
              <a:t>SET UP</a:t>
            </a:r>
          </a:p>
          <a:p>
            <a:r>
              <a:rPr lang="en-US" sz="1100" dirty="0">
                <a:latin typeface="Arial"/>
              </a:rPr>
              <a:t>A 20 x 20 yard grid with two small goals 15-18 yds. apart in the middle of the field. </a:t>
            </a:r>
          </a:p>
          <a:p>
            <a:r>
              <a:rPr lang="en-US" sz="1100" dirty="0">
                <a:latin typeface="Arial"/>
              </a:rPr>
              <a:t>Two teams with a ball to each player stand on the sidelines with the Coach between them.</a:t>
            </a:r>
          </a:p>
          <a:p>
            <a:endParaRPr lang="en-GB" sz="1100" dirty="0">
              <a:latin typeface="Arial"/>
            </a:endParaRPr>
          </a:p>
          <a:p>
            <a:r>
              <a:rPr lang="en-US" sz="1100" b="1" dirty="0">
                <a:latin typeface="Arial"/>
              </a:rPr>
              <a:t>ACTION</a:t>
            </a:r>
            <a:endParaRPr lang="en-GB" sz="1100" b="1" dirty="0">
              <a:latin typeface="Arial"/>
            </a:endParaRPr>
          </a:p>
          <a:p>
            <a:r>
              <a:rPr lang="en-US" sz="1100" dirty="0">
                <a:latin typeface="Arial"/>
              </a:rPr>
              <a:t>On the Coach’s signal Y1 sprints around the top goal while R1 dribbles around it. Y1 has </a:t>
            </a:r>
          </a:p>
          <a:p>
            <a:r>
              <a:rPr lang="en-US" sz="1100" dirty="0">
                <a:latin typeface="Arial"/>
              </a:rPr>
              <a:t>To go around either side cone before can tackle</a:t>
            </a:r>
          </a:p>
          <a:p>
            <a:endParaRPr lang="en-US" sz="1100" dirty="0">
              <a:latin typeface="Arial"/>
            </a:endParaRPr>
          </a:p>
          <a:p>
            <a:endParaRPr lang="en-GB" sz="1100" dirty="0">
              <a:latin typeface="Arial"/>
            </a:endParaRPr>
          </a:p>
          <a:p>
            <a:r>
              <a:rPr lang="en-US" sz="1100" b="1" dirty="0">
                <a:solidFill>
                  <a:schemeClr val="accent1"/>
                </a:solidFill>
                <a:latin typeface="Arial"/>
              </a:rPr>
              <a:t>COACH TIP TO PLAYERS</a:t>
            </a:r>
          </a:p>
          <a:p>
            <a:r>
              <a:rPr lang="en-US" sz="1100" b="1" dirty="0">
                <a:solidFill>
                  <a:schemeClr val="accent1"/>
                </a:solidFill>
                <a:latin typeface="Arial"/>
              </a:rPr>
              <a:t>Each player will have a turn to be attacker and defender; the same role that you will play in the team game.</a:t>
            </a:r>
            <a:endParaRPr lang="en-US" sz="1109" dirty="0">
              <a:solidFill>
                <a:schemeClr val="accent1"/>
              </a:solidFill>
              <a:latin typeface="Arial"/>
            </a:endParaRPr>
          </a:p>
          <a:p>
            <a:endParaRPr lang="en-US" sz="1015" dirty="0">
              <a:latin typeface="Arial"/>
            </a:endParaRPr>
          </a:p>
        </p:txBody>
      </p:sp>
      <p:sp>
        <p:nvSpPr>
          <p:cNvPr id="2" name="Rectangle 1">
            <a:extLst>
              <a:ext uri="{FF2B5EF4-FFF2-40B4-BE49-F238E27FC236}">
                <a16:creationId xmlns:a16="http://schemas.microsoft.com/office/drawing/2014/main" id="{BF39DE13-2ECF-3745-B044-5C7441E8A0F2}"/>
              </a:ext>
            </a:extLst>
          </p:cNvPr>
          <p:cNvSpPr/>
          <p:nvPr/>
        </p:nvSpPr>
        <p:spPr>
          <a:xfrm>
            <a:off x="2490281" y="538381"/>
            <a:ext cx="1877438" cy="369332"/>
          </a:xfrm>
          <a:prstGeom prst="rect">
            <a:avLst/>
          </a:prstGeom>
        </p:spPr>
        <p:txBody>
          <a:bodyPr wrap="none">
            <a:spAutoFit/>
          </a:bodyPr>
          <a:lstStyle/>
          <a:p>
            <a:pPr algn="ctr"/>
            <a:r>
              <a:rPr kumimoji="1" lang="en-US" b="1" cap="all" dirty="0">
                <a:solidFill>
                  <a:prstClr val="black"/>
                </a:solidFill>
                <a:latin typeface="Arial" panose="020B0604020202020204" pitchFamily="34" charset="0"/>
                <a:cs typeface="Arial" panose="020B0604020202020204" pitchFamily="34" charset="0"/>
              </a:rPr>
              <a:t>Speed (S8 V2) </a:t>
            </a:r>
          </a:p>
        </p:txBody>
      </p:sp>
      <p:grpSp>
        <p:nvGrpSpPr>
          <p:cNvPr id="5" name="Group 4">
            <a:extLst>
              <a:ext uri="{FF2B5EF4-FFF2-40B4-BE49-F238E27FC236}">
                <a16:creationId xmlns:a16="http://schemas.microsoft.com/office/drawing/2014/main" id="{DF2899E0-C5FE-48AF-96E3-546BAAEC3407}"/>
              </a:ext>
            </a:extLst>
          </p:cNvPr>
          <p:cNvGrpSpPr/>
          <p:nvPr/>
        </p:nvGrpSpPr>
        <p:grpSpPr>
          <a:xfrm>
            <a:off x="310179" y="1124378"/>
            <a:ext cx="6355026" cy="3504548"/>
            <a:chOff x="310179" y="1124378"/>
            <a:chExt cx="6355026" cy="3504548"/>
          </a:xfrm>
        </p:grpSpPr>
        <p:pic>
          <p:nvPicPr>
            <p:cNvPr id="7" name="Picture 6"/>
            <p:cNvPicPr>
              <a:picLocks noChangeAspect="1"/>
            </p:cNvPicPr>
            <p:nvPr/>
          </p:nvPicPr>
          <p:blipFill rotWithShape="1">
            <a:blip r:embed="rId3"/>
            <a:srcRect b="6946"/>
            <a:stretch/>
          </p:blipFill>
          <p:spPr>
            <a:xfrm>
              <a:off x="310179" y="1124378"/>
              <a:ext cx="6355026" cy="3504548"/>
            </a:xfrm>
            <a:prstGeom prst="rect">
              <a:avLst/>
            </a:prstGeom>
            <a:ln>
              <a:solidFill>
                <a:schemeClr val="tx1"/>
              </a:solidFill>
            </a:ln>
          </p:spPr>
        </p:pic>
        <p:pic>
          <p:nvPicPr>
            <p:cNvPr id="3" name="図 2">
              <a:extLst>
                <a:ext uri="{FF2B5EF4-FFF2-40B4-BE49-F238E27FC236}">
                  <a16:creationId xmlns:a16="http://schemas.microsoft.com/office/drawing/2014/main" id="{5DED2924-CB3B-4BDF-8D2F-A2D217A8FD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2521" y="2388804"/>
              <a:ext cx="1377582" cy="617107"/>
            </a:xfrm>
            <a:prstGeom prst="rect">
              <a:avLst/>
            </a:prstGeom>
          </p:spPr>
        </p:pic>
      </p:grpSp>
    </p:spTree>
    <p:extLst>
      <p:ext uri="{BB962C8B-B14F-4D97-AF65-F5344CB8AC3E}">
        <p14:creationId xmlns:p14="http://schemas.microsoft.com/office/powerpoint/2010/main" val="789178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4435</Words>
  <Application>Microsoft Office PowerPoint</Application>
  <PresentationFormat>On-screen Show (4:3)</PresentationFormat>
  <Paragraphs>484</Paragraphs>
  <Slides>30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Franklin Gothic Heavy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Sportsmethod USA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Cooke</dc:creator>
  <cp:lastModifiedBy>Emily Galustian</cp:lastModifiedBy>
  <cp:revision>1804</cp:revision>
  <cp:lastPrinted>2020-04-27T09:43:09Z</cp:lastPrinted>
  <dcterms:created xsi:type="dcterms:W3CDTF">2016-10-21T10:06:40Z</dcterms:created>
  <dcterms:modified xsi:type="dcterms:W3CDTF">2020-09-07T16:07:23Z</dcterms:modified>
</cp:coreProperties>
</file>